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4821" r:id="rId5"/>
  </p:sldMasterIdLst>
  <p:notesMasterIdLst>
    <p:notesMasterId r:id="rId48"/>
  </p:notesMasterIdLst>
  <p:handoutMasterIdLst>
    <p:handoutMasterId r:id="rId49"/>
  </p:handoutMasterIdLst>
  <p:sldIdLst>
    <p:sldId id="1965" r:id="rId6"/>
    <p:sldId id="1959" r:id="rId7"/>
    <p:sldId id="257" r:id="rId8"/>
    <p:sldId id="1961" r:id="rId9"/>
    <p:sldId id="1966" r:id="rId10"/>
    <p:sldId id="1693" r:id="rId11"/>
    <p:sldId id="1969" r:id="rId12"/>
    <p:sldId id="1809" r:id="rId13"/>
    <p:sldId id="1970" r:id="rId14"/>
    <p:sldId id="1971" r:id="rId15"/>
    <p:sldId id="1814" r:id="rId16"/>
    <p:sldId id="1830" r:id="rId17"/>
    <p:sldId id="2010" r:id="rId18"/>
    <p:sldId id="2009" r:id="rId19"/>
    <p:sldId id="2011" r:id="rId20"/>
    <p:sldId id="2147479710" r:id="rId21"/>
    <p:sldId id="1962" r:id="rId22"/>
    <p:sldId id="1780" r:id="rId23"/>
    <p:sldId id="1793" r:id="rId24"/>
    <p:sldId id="1826" r:id="rId25"/>
    <p:sldId id="1827" r:id="rId26"/>
    <p:sldId id="2014" r:id="rId27"/>
    <p:sldId id="1775" r:id="rId28"/>
    <p:sldId id="2015" r:id="rId29"/>
    <p:sldId id="2005" r:id="rId30"/>
    <p:sldId id="1963" r:id="rId31"/>
    <p:sldId id="1779" r:id="rId32"/>
    <p:sldId id="1817" r:id="rId33"/>
    <p:sldId id="1824" r:id="rId34"/>
    <p:sldId id="1761" r:id="rId35"/>
    <p:sldId id="280" r:id="rId36"/>
    <p:sldId id="1964" r:id="rId37"/>
    <p:sldId id="2006" r:id="rId38"/>
    <p:sldId id="2018" r:id="rId39"/>
    <p:sldId id="2016" r:id="rId40"/>
    <p:sldId id="2017" r:id="rId41"/>
    <p:sldId id="2019" r:id="rId42"/>
    <p:sldId id="2020" r:id="rId43"/>
    <p:sldId id="2147479709" r:id="rId44"/>
    <p:sldId id="1800" r:id="rId45"/>
    <p:sldId id="1769" r:id="rId46"/>
    <p:sldId id="1808" r:id="rId47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7A07CA17-55BD-41AD-A2EC-C21DE41A70BC}">
          <p14:sldIdLst>
            <p14:sldId id="1965"/>
            <p14:sldId id="1959"/>
            <p14:sldId id="257"/>
          </p14:sldIdLst>
        </p14:section>
        <p14:section name="01 - Prevent data loss with Microsoft Purview" id="{1E53EF2D-1751-4A5F-9D5A-7BE92A8976E6}">
          <p14:sldIdLst>
            <p14:sldId id="1961"/>
            <p14:sldId id="1966"/>
            <p14:sldId id="1693"/>
            <p14:sldId id="1969"/>
            <p14:sldId id="1809"/>
            <p14:sldId id="1970"/>
            <p14:sldId id="1971"/>
            <p14:sldId id="1814"/>
            <p14:sldId id="1830"/>
            <p14:sldId id="2010"/>
            <p14:sldId id="2009"/>
            <p14:sldId id="2011"/>
            <p14:sldId id="2147479710"/>
          </p14:sldIdLst>
        </p14:section>
        <p14:section name="02 - Implement Endpoint data loss prevention" id="{2C1CD1DE-74E4-4887-9923-A3EE67EC8748}">
          <p14:sldIdLst>
            <p14:sldId id="1962"/>
            <p14:sldId id="1780"/>
            <p14:sldId id="1793"/>
            <p14:sldId id="1826"/>
            <p14:sldId id="1827"/>
            <p14:sldId id="2014"/>
            <p14:sldId id="1775"/>
            <p14:sldId id="2015"/>
            <p14:sldId id="2005"/>
          </p14:sldIdLst>
        </p14:section>
        <p14:section name="03 - Configure DLP policies for Microsoft Defender for Cloud Apps and Power Platform" id="{3CD62BE4-C4C5-49B3-B8E1-5D46F508EDD7}">
          <p14:sldIdLst>
            <p14:sldId id="1963"/>
            <p14:sldId id="1779"/>
            <p14:sldId id="1817"/>
            <p14:sldId id="1824"/>
            <p14:sldId id="1761"/>
            <p14:sldId id="280"/>
          </p14:sldIdLst>
        </p14:section>
        <p14:section name="04 - Manage DLP policies and reports in Microsoft Purview" id="{6840B609-DF96-4DBA-A499-D62FA34B10CE}">
          <p14:sldIdLst>
            <p14:sldId id="1964"/>
            <p14:sldId id="2006"/>
            <p14:sldId id="2018"/>
            <p14:sldId id="2016"/>
            <p14:sldId id="2017"/>
            <p14:sldId id="2019"/>
            <p14:sldId id="2020"/>
            <p14:sldId id="2147479709"/>
          </p14:sldIdLst>
        </p14:section>
        <p14:section name="Labs" id="{3D550898-BA11-4938-928D-873C30273ECD}">
          <p14:sldIdLst>
            <p14:sldId id="1800"/>
            <p14:sldId id="1769"/>
            <p14:sldId id="180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4"/>
    <a:srgbClr val="C73ECC"/>
    <a:srgbClr val="F2F2F2"/>
    <a:srgbClr val="0A0A0A"/>
    <a:srgbClr val="A6A6A6"/>
    <a:srgbClr val="243A5E"/>
    <a:srgbClr val="3C3C41"/>
    <a:srgbClr val="4BCBEE"/>
    <a:srgbClr val="1392B4"/>
    <a:srgbClr val="0B556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86" autoAdjust="0"/>
    <p:restoredTop sz="71429" autoAdjust="0"/>
  </p:normalViewPr>
  <p:slideViewPr>
    <p:cSldViewPr snapToGrid="0">
      <p:cViewPr>
        <p:scale>
          <a:sx n="75" d="100"/>
          <a:sy n="75" d="100"/>
        </p:scale>
        <p:origin x="864" y="6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129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55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FDB7B-8DB8-4A3A-95C8-7102BBC9A9E1}" type="datetime8">
              <a:rPr lang="en-US" smtClean="0">
                <a:latin typeface="Segoe UI" pitchFamily="34" charset="0"/>
              </a:rPr>
              <a:t>10/20/2023 11:26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CE60099-03E7-4FA1-8A7F-E6E6CFB0F855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vqq8L_0kgI&amp;ab_channel=MicrosoftMechanics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201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081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295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recorded demo is provided to give learners a sense of the experience of creating and editing DLP policies.</a:t>
            </a:r>
          </a:p>
          <a:p>
            <a:endParaRPr lang="en-US" dirty="0"/>
          </a:p>
          <a:p>
            <a:r>
              <a:rPr lang="en-US" dirty="0"/>
              <a:t>Follow the annotations and advice for where to click.</a:t>
            </a:r>
          </a:p>
          <a:p>
            <a:endParaRPr lang="en-US" dirty="0"/>
          </a:p>
          <a:p>
            <a:r>
              <a:rPr lang="en-US" dirty="0"/>
              <a:t>Time required: </a:t>
            </a:r>
            <a:r>
              <a:rPr lang="en-US" u="sng" dirty="0"/>
              <a:t>15 minutes</a:t>
            </a:r>
          </a:p>
          <a:p>
            <a:r>
              <a:rPr lang="en-US" dirty="0"/>
              <a:t>  </a:t>
            </a:r>
          </a:p>
          <a:p>
            <a:r>
              <a:rPr lang="en-US" b="1" dirty="0"/>
              <a:t>Guided demo link:  </a:t>
            </a:r>
            <a:r>
              <a:rPr lang="en-US" b="0" dirty="0"/>
              <a:t>https://teams-dlp-interactive-guide.azureedge.net/</a:t>
            </a:r>
          </a:p>
          <a:p>
            <a:endParaRPr lang="en-IN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600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129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380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Endpoint Data Loss Prevention (DLP) – </a:t>
            </a:r>
            <a:r>
              <a:rPr lang="en-US" sz="1600" dirty="0">
                <a:hlinkClick r:id="rId3"/>
              </a:rPr>
              <a:t>Data Loss Prevention across endpoints, apps, &amp; services | Microsoft Purview - YouTube</a:t>
            </a:r>
            <a:endParaRPr lang="en-US" sz="800" b="1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https://www.youtube.com/watch?v=hvqq8L_0kgI&amp;ab_channel=MicrosoftMechanics</a:t>
            </a:r>
          </a:p>
          <a:p>
            <a:r>
              <a:rPr lang="en-US" dirty="0"/>
              <a:t>(12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621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Onboarding clients with Microsoft Defender for Endpoint:</a:t>
            </a:r>
            <a:br>
              <a:rPr lang="en-US" dirty="0"/>
            </a:br>
            <a:r>
              <a:rPr lang="en-US" dirty="0"/>
              <a:t>https://www.youtube.com/watch?v=ROyaVuqtBrE&amp;ab_channel=MicrosoftSecurity</a:t>
            </a:r>
            <a:br>
              <a:rPr lang="en-US" dirty="0"/>
            </a:br>
            <a:r>
              <a:rPr lang="en-US" dirty="0"/>
              <a:t>(3 minutes)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723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4611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discuss these differences if time is available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3311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recorded demo is provided to give learners a sense of the experience of creating and managing Endpoint DLP policies.</a:t>
            </a:r>
          </a:p>
          <a:p>
            <a:endParaRPr lang="en-US" dirty="0"/>
          </a:p>
          <a:p>
            <a:r>
              <a:rPr lang="en-US" dirty="0"/>
              <a:t>Follow the annotations and advice for where to click.</a:t>
            </a:r>
          </a:p>
          <a:p>
            <a:endParaRPr lang="en-US" dirty="0"/>
          </a:p>
          <a:p>
            <a:r>
              <a:rPr lang="en-US" dirty="0"/>
              <a:t>Time required: </a:t>
            </a:r>
            <a:r>
              <a:rPr lang="en-US" u="sng" dirty="0"/>
              <a:t>30 minutes</a:t>
            </a:r>
          </a:p>
          <a:p>
            <a:r>
              <a:rPr lang="en-US" dirty="0"/>
              <a:t>  </a:t>
            </a:r>
          </a:p>
          <a:p>
            <a:r>
              <a:rPr lang="en-US" b="1" dirty="0"/>
              <a:t>Guided demo link:  </a:t>
            </a:r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https://ms-endpoint-dlp.azureedge.net/</a:t>
            </a:r>
            <a:endParaRPr lang="en-US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endParaRPr lang="en-IN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19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97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80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5781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6538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algn="l"/>
            <a:r>
              <a:rPr lang="en-US" sz="1600" b="1" i="0" dirty="0">
                <a:effectLst/>
                <a:latin typeface="Roboto" panose="02000000000000000000" pitchFamily="2" charset="0"/>
              </a:rPr>
              <a:t>Protect your sensitive data in the cloud with Microsoft 365 Defender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https://www.youtube.com/watch?v=a6lK3TVVW-M</a:t>
            </a:r>
          </a:p>
          <a:p>
            <a:r>
              <a:rPr lang="en-US" dirty="0"/>
              <a:t>(2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0283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146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0670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5781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7910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9712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427A7F7-BB1E-479D-AFAA-B52F4D0C99F2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2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47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6441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CFDC7D-F4BE-4668-920D-08874925A5D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10/20/2023 11:26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240610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11:26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33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/>
              <a:t>Supporting videos for instructor or student use:</a:t>
            </a:r>
          </a:p>
          <a:p>
            <a:endParaRPr lang="en-US" sz="6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Understanding and maximizing the value of Microsoft’s DLP Approach</a:t>
            </a:r>
          </a:p>
          <a:p>
            <a:r>
              <a:rPr lang="en-US" sz="600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https://www.youtube.com/watch?v=aI3OYUNhKnw</a:t>
            </a:r>
          </a:p>
          <a:p>
            <a:r>
              <a:rPr lang="en-US" sz="600" dirty="0"/>
              <a:t>(15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953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953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51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51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51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5BED6C2-A7E0-FF4A-9938-5E97C08B8C9F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70312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6553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64989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84071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07073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411246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2988">
          <p15:clr>
            <a:srgbClr val="FBAE40"/>
          </p15:clr>
        </p15:guide>
        <p15:guide id="42" pos="5352">
          <p15:clr>
            <a:srgbClr val="FBAE40"/>
          </p15:clr>
        </p15:guide>
        <p15:guide id="43" orient="horz" pos="108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3808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4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3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7547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0893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673AD2-B8AF-CC3C-D898-30292FC17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4320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algn="l" defTabSz="41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6859B90-45D2-D990-09AA-8F85B79F1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604535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algn="l" defTabSz="41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87FE1B2-0C16-29CA-99C4-4C44A8047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36586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algn="l" defTabSz="41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458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581150"/>
            <a:ext cx="7535862" cy="443072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A3E60F0-F025-04E8-0E46-71699A62E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D105096-7BC3-1383-8EE1-744002B70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428517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94920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112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9824"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</p:spTree>
    <p:extLst>
      <p:ext uri="{BB962C8B-B14F-4D97-AF65-F5344CB8AC3E}">
        <p14:creationId xmlns:p14="http://schemas.microsoft.com/office/powerpoint/2010/main" val="1226363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5545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 userDrawn="1"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6080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61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492443"/>
          </a:xfrm>
        </p:spPr>
        <p:txBody>
          <a:bodyPr/>
          <a:lstStyle>
            <a:lvl1pPr>
              <a:defRPr sz="32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3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5365752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575104"/>
            <a:ext cx="5364429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536217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6242049" y="1591310"/>
            <a:ext cx="5357813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575104"/>
            <a:ext cx="535649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4976442"/>
            <a:ext cx="535759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72731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347907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35356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74792" y="4575104"/>
            <a:ext cx="347689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3855" y="4976442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AAE6802-21C6-E5BE-3A2D-31CF010C9EF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8128000" y="1591309"/>
            <a:ext cx="3486092" cy="2684159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80D639A-857F-73A5-343B-28EC4082B8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3626" y="4571913"/>
            <a:ext cx="348537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712E1C1-EE18-EA11-6D06-673117B00DC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128000" y="4973784"/>
            <a:ext cx="348609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2994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C58661F-95C1-B4E4-0A23-B8DF22E789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5842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0B31DB7-7E61-84AD-6FD2-E7035923C5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2535699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C05A197-25AD-0D46-72B3-478F9182C5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DC00AC3-107E-A09F-8DF5-09CDA496E0E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 bwMode="ltGray">
          <a:xfrm>
            <a:off x="34290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E8CE4D2-B387-0A2B-B7D1-7F14B89204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13125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6618941-6CC1-7AAC-4FE2-94D7D46F79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2218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A62A022-68CB-A937-A489-4F6F1B7467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62484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7F06D45-B145-3780-49F6-BE617DDBD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40462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B0B40D6-1117-8B24-4089-BB3CEF4DAF3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34836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41013BA-5459-4F89-B59D-0ADC194876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78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9C586E8F-D3A3-C215-76A4-E3A03A5104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76259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311900E2-1D2D-6D0A-7E29-8FAEA637B2C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08220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617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7243823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724163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80D2B25-7521-D486-405F-9309E22E85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1434F67-B3AA-41BB-E81D-4AD05F409F6D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D011E5C-69E1-0316-E865-3BCC8E8B2EBB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924951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12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584775"/>
          </a:xfrm>
        </p:spPr>
        <p:txBody>
          <a:bodyPr lIns="0" tIns="0" rIns="0" bIns="91440"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7243823" cy="338554"/>
          </a:xfrm>
          <a:prstGeom prst="rect">
            <a:avLst/>
          </a:prstGeom>
        </p:spPr>
        <p:txBody>
          <a:bodyPr lIns="0" tIns="0" rIns="0" bIns="91440"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7241633" cy="818686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3DF09A-F855-F868-80F5-0BE1A95EA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02F3D99-76D3-5383-A61D-215BC38D43E1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36F99C5-D16E-7540-C83D-3442D1FCD55D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178401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7243823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724163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EA3CFB-9697-C0F0-7B4C-7E3873DE5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46C21DA-1493-FA44-3F9C-34E05FF08B74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8DC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33">
              <a:extLst>
                <a:ext uri="{FF2B5EF4-FFF2-40B4-BE49-F238E27FC236}">
                  <a16:creationId xmlns:a16="http://schemas.microsoft.com/office/drawing/2014/main" id="{645CE35C-3A93-7951-31D3-E08248B1C9C4}"/>
                </a:ext>
              </a:extLst>
            </p:cNvPr>
            <p:cNvPicPr/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4348881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AB8950-CE1F-05A6-2114-49B53E68C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3431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15900" indent="-215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16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pare for l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60BCEF-BA8C-42B9-D1E6-EED60C93E5F0}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2563579" y="1272115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4F743EF-1C3F-2BB6-EC5C-14389E448E71}"/>
                </a:ext>
              </a:extLst>
            </p:cNvPr>
            <p:cNvSpPr/>
            <p:nvPr/>
          </p:nvSpPr>
          <p:spPr>
            <a:xfrm>
              <a:off x="2563579" y="1272115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2B6CEF7-CC05-CD93-EBB0-70FB66F3043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766997" y="147675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2194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C0986E-B689-6782-2E7B-724249108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>
          <a:xfrm>
            <a:off x="2563579" y="1585913"/>
            <a:ext cx="1110600" cy="1110600"/>
            <a:chOff x="1742946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AA49E0-DE74-4741-67A0-EFF39DD2D638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5AFCD5-9997-32A3-C847-E02AC6233D3B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4221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E20E92D-9C4E-2BF7-F5C3-1126C809696B}"/>
              </a:ext>
            </a:extLst>
          </p:cNvPr>
          <p:cNvGrpSpPr/>
          <p:nvPr userDrawn="1"/>
        </p:nvGrpSpPr>
        <p:grpSpPr>
          <a:xfrm>
            <a:off x="10112348" y="893763"/>
            <a:ext cx="1110600" cy="1110600"/>
            <a:chOff x="10112348" y="738519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567CE8E-AD7A-BEDE-7D43-4F2561774537}"/>
                </a:ext>
              </a:extLst>
            </p:cNvPr>
            <p:cNvSpPr/>
            <p:nvPr/>
          </p:nvSpPr>
          <p:spPr>
            <a:xfrm>
              <a:off x="10112348" y="738519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081CBB52-335F-8D52-200D-2D007D68904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315766" y="94527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73506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724FB4-110F-14DB-C9A2-8DC893034C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1742946" y="2116300"/>
            <a:chExt cx="1110600" cy="11106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EC0BCC3-7EC5-6F81-B1AA-80A4894ABF0C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467AA4-32D7-985C-93B4-6A2CF9D380C2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69171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0C1B43-5B0F-7090-B43D-4D154AC01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E22E512-824E-5687-C33B-5B41FE43E981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8448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 Clickdow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website screenshot here or click or tap 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F36D75B-95FF-2F0D-75F2-EF58B69B29D9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132810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67920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_Off-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0750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43122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098095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_2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930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35059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75977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5025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6645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A6FD2A8-720D-4961-EE5A-DE1728EBB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2152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3C1E8CAF-6128-384E-E21D-0DE6DC548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690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full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4491999" cy="630942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585216" bIns="45720" rtlCol="0">
            <a:spAutoFit/>
          </a:bodyPr>
          <a:lstStyle>
            <a:lvl1pPr marL="0" indent="0">
              <a:buNone/>
              <a:defRPr kumimoji="0" lang="en-US" sz="3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 userDrawn="1"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628651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righ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875186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19672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_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B19F3EF-E352-4C65-98EB-C1D64E0A72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93C46D7-E811-4904-971C-BDAE52869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84EFDE3-C2B4-4663-8852-A0D2423EB1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67A521-F4FD-E8EE-E376-D23CEA345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4A61D4-2EBC-3C89-B9B9-A7E300634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5C7F07-21BA-232C-099C-2DFC70761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68858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-BI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 userDrawn="1"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/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your picture here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EE9CA35-7E2C-1B90-FD18-D2DBFD0DA24A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470812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_4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DF9284C-6F78-4885-87E1-4AAD9E8090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9EA958-BE84-43C9-98F0-0C08E8EDD6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0E35C16-1FD5-43B8-8A48-E2CAEC4A6E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78D634-25BA-4087-A772-1E555254B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F7B3EC7-70FC-4307-BB11-53CB4E14FF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E9993-705A-488D-910E-290FD0A52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445894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DC5585A5-DAB7-4EFE-A980-497178E03B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591438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B21E8C-92C0-72B7-D04D-01894741A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2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8380209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_5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64562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A35CC4-D06B-40B4-91B1-CDA133426F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205973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309426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9B8E47-3705-4496-95DB-2F04B395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06177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165232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F4189-FC32-45CA-8DDD-889412FB1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91758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021038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EE9FF8-98D9-46AE-9E3D-2F72E00C7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4773391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1389460" y="4876845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826457-AD96-78F4-E9DC-B4CC7DCCE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1445995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762200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3913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_Lear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 dirty="0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9CAA6EA-34FD-6A61-2DD4-EAAB33642A7B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28018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1000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41924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34314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066C27D-9E85-728F-F255-3A731EC66D25}"/>
              </a:ext>
            </a:extLst>
          </p:cNvPr>
          <p:cNvGrpSpPr/>
          <p:nvPr userDrawn="1"/>
        </p:nvGrpSpPr>
        <p:grpSpPr>
          <a:xfrm rot="5400000">
            <a:off x="10666449" y="3959962"/>
            <a:ext cx="4597400" cy="1248872"/>
            <a:chOff x="2983209" y="3959962"/>
            <a:chExt cx="4597400" cy="1248872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46592D0-C1CD-74A0-2C7F-3337241D77DB}"/>
                </a:ext>
              </a:extLst>
            </p:cNvPr>
            <p:cNvGrpSpPr/>
            <p:nvPr userDrawn="1"/>
          </p:nvGrpSpPr>
          <p:grpSpPr>
            <a:xfrm>
              <a:off x="4130985" y="4976997"/>
              <a:ext cx="1122349" cy="231837"/>
              <a:chOff x="4135734" y="4976997"/>
              <a:chExt cx="1120775" cy="23183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F91CEFFA-747B-15D9-6F1F-08C1FB0DC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5FF078E-F971-F049-5B6C-211FC50088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88C14EA5-9927-8FE5-49F3-BE053411837B}"/>
                </a:ext>
              </a:extLst>
            </p:cNvPr>
            <p:cNvGrpSpPr/>
            <p:nvPr userDrawn="1"/>
          </p:nvGrpSpPr>
          <p:grpSpPr>
            <a:xfrm>
              <a:off x="2989559" y="4976997"/>
              <a:ext cx="1122349" cy="231837"/>
              <a:chOff x="2989559" y="4976997"/>
              <a:chExt cx="1120775" cy="231837"/>
            </a:xfrm>
          </p:grpSpPr>
          <p:sp>
            <p:nvSpPr>
              <p:cNvPr id="68" name="Rectangle 62">
                <a:extLst>
                  <a:ext uri="{FF2B5EF4-FFF2-40B4-BE49-F238E27FC236}">
                    <a16:creationId xmlns:a16="http://schemas.microsoft.com/office/drawing/2014/main" id="{49F83C97-7FC0-CE8B-F534-3CC32978B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solidFill>
                <a:srgbClr val="F4F3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9" name="Rectangle 63">
                <a:extLst>
                  <a:ext uri="{FF2B5EF4-FFF2-40B4-BE49-F238E27FC236}">
                    <a16:creationId xmlns:a16="http://schemas.microsoft.com/office/drawing/2014/main" id="{78E83E2F-0F4E-6A6F-EE19-272FC88EA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75" name="Rectangle 69">
              <a:extLst>
                <a:ext uri="{FF2B5EF4-FFF2-40B4-BE49-F238E27FC236}">
                  <a16:creationId xmlns:a16="http://schemas.microsoft.com/office/drawing/2014/main" id="{A174F70B-619A-757B-59BD-43117F92D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724853"/>
              <a:ext cx="1122349" cy="231837"/>
            </a:xfrm>
            <a:prstGeom prst="rect">
              <a:avLst/>
            </a:prstGeom>
            <a:solidFill>
              <a:srgbClr val="2A4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21B60493-3B49-BCF6-0390-7956AC41A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724853"/>
              <a:ext cx="1122349" cy="231837"/>
            </a:xfrm>
            <a:prstGeom prst="rect">
              <a:avLst/>
            </a:prstGeom>
            <a:solidFill>
              <a:srgbClr val="702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C0652BC-3B51-F453-BE75-C357C3666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724853"/>
              <a:ext cx="1122349" cy="231837"/>
            </a:xfrm>
            <a:prstGeom prst="rect">
              <a:avLst/>
            </a:prstGeom>
            <a:solidFill>
              <a:srgbClr val="732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0" name="Rectangle 54">
              <a:extLst>
                <a:ext uri="{FF2B5EF4-FFF2-40B4-BE49-F238E27FC236}">
                  <a16:creationId xmlns:a16="http://schemas.microsoft.com/office/drawing/2014/main" id="{71861493-157F-15D0-0E4D-F0C5B0547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724853"/>
              <a:ext cx="1122349" cy="231837"/>
            </a:xfrm>
            <a:prstGeom prst="rect">
              <a:avLst/>
            </a:prstGeom>
            <a:solidFill>
              <a:srgbClr val="73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8026A31-A3BD-9111-4B93-2D98FA1FA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479479"/>
              <a:ext cx="1122349" cy="231837"/>
            </a:xfrm>
            <a:prstGeom prst="rect">
              <a:avLst/>
            </a:prstGeom>
            <a:solidFill>
              <a:srgbClr val="F4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2482639C-6DA9-6072-B023-A0B32319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479479"/>
              <a:ext cx="1122349" cy="231837"/>
            </a:xfrm>
            <a:prstGeom prst="rect">
              <a:avLst/>
            </a:prstGeom>
            <a:solidFill>
              <a:srgbClr val="FF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1" name="Rectangle 65">
              <a:extLst>
                <a:ext uri="{FF2B5EF4-FFF2-40B4-BE49-F238E27FC236}">
                  <a16:creationId xmlns:a16="http://schemas.microsoft.com/office/drawing/2014/main" id="{4E6D1934-44C4-DE10-FEF5-98A7D62D1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479479"/>
              <a:ext cx="1122349" cy="231837"/>
            </a:xfrm>
            <a:prstGeom prst="rect">
              <a:avLst/>
            </a:prstGeom>
            <a:solidFill>
              <a:srgbClr val="007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4978831E-F211-2FDD-D3E9-F0DAB7B13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479479"/>
              <a:ext cx="1122349" cy="231837"/>
            </a:xfrm>
            <a:prstGeom prst="rect">
              <a:avLst/>
            </a:prstGeom>
            <a:solidFill>
              <a:srgbClr val="C73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80715EE-428F-E0CF-1D68-C2DE1BD37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235797"/>
              <a:ext cx="1122349" cy="231837"/>
            </a:xfrm>
            <a:prstGeom prst="rect">
              <a:avLst/>
            </a:prstGeom>
            <a:solidFill>
              <a:srgbClr val="FFB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C39CC427-FB3C-D2FE-003B-943C483B6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235797"/>
              <a:ext cx="1122349" cy="231837"/>
            </a:xfrm>
            <a:prstGeom prst="rect">
              <a:avLst/>
            </a:prstGeom>
            <a:solidFill>
              <a:srgbClr val="FFA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9" name="Rectangle 73">
              <a:extLst>
                <a:ext uri="{FF2B5EF4-FFF2-40B4-BE49-F238E27FC236}">
                  <a16:creationId xmlns:a16="http://schemas.microsoft.com/office/drawing/2014/main" id="{F3144CCC-4AD3-B1CD-BCE7-C1FAA5A50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235797"/>
              <a:ext cx="1122349" cy="231837"/>
            </a:xfrm>
            <a:prstGeom prst="rect">
              <a:avLst/>
            </a:prstGeom>
            <a:solidFill>
              <a:srgbClr val="8DC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6" name="Rectangle 93">
              <a:extLst>
                <a:ext uri="{FF2B5EF4-FFF2-40B4-BE49-F238E27FC236}">
                  <a16:creationId xmlns:a16="http://schemas.microsoft.com/office/drawing/2014/main" id="{77ABFAA8-52C9-1BB4-FA13-DDB01E804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235797"/>
              <a:ext cx="1122349" cy="231837"/>
            </a:xfrm>
            <a:prstGeom prst="rect">
              <a:avLst/>
            </a:prstGeom>
            <a:solidFill>
              <a:srgbClr val="CD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137B142-8F3E-888F-77BD-B3E785F3AC9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2983209" y="3959962"/>
              <a:ext cx="4597400" cy="1247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62AC6996-0BBA-C1F2-BEEF-A233569FAD65}"/>
                </a:ext>
              </a:extLst>
            </p:cNvPr>
            <p:cNvGrpSpPr/>
            <p:nvPr userDrawn="1"/>
          </p:nvGrpSpPr>
          <p:grpSpPr>
            <a:xfrm>
              <a:off x="4161941" y="4724853"/>
              <a:ext cx="208390" cy="208938"/>
              <a:chOff x="4150022" y="4707931"/>
              <a:chExt cx="208390" cy="20893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592392A-18BB-F649-4618-76E95541561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3BB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B3BB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65ABF78-0E45-DAD9-5676-2EC9DD3CD2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8310E1A-F13F-7183-49F9-75ECFB4369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839925"/>
                <a:ext cx="20839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73262F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CC9F93BD-8E78-4AF6-CBF6-40F69BE0EC42}"/>
                </a:ext>
              </a:extLst>
            </p:cNvPr>
            <p:cNvGrpSpPr/>
            <p:nvPr userDrawn="1"/>
          </p:nvGrpSpPr>
          <p:grpSpPr>
            <a:xfrm>
              <a:off x="4161941" y="4235797"/>
              <a:ext cx="209994" cy="207246"/>
              <a:chOff x="4150022" y="4220567"/>
              <a:chExt cx="209994" cy="207246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89CC2DF-20EF-2163-86E0-DEC66DA62F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262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73262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E420085-C71E-ECCF-AF31-48FA8297D0D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7D4161B-14DB-3C6F-49FA-0E641FA97E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350869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FFB3BB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F982A3D-0487-1A0D-A037-144D9914DC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1941" y="4998428"/>
              <a:ext cx="192360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+mn-cs"/>
                </a:rPr>
                <a:t>FFFFFF</a:t>
              </a: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94DC77AE-A152-25B2-6C03-68D92DF002A1}"/>
                </a:ext>
              </a:extLst>
            </p:cNvPr>
            <p:cNvGrpSpPr/>
            <p:nvPr userDrawn="1"/>
          </p:nvGrpSpPr>
          <p:grpSpPr>
            <a:xfrm>
              <a:off x="3020515" y="4479479"/>
              <a:ext cx="209994" cy="208939"/>
              <a:chOff x="3003847" y="4465941"/>
              <a:chExt cx="209994" cy="208939"/>
            </a:xfrm>
          </p:grpSpPr>
          <p:sp>
            <p:nvSpPr>
              <p:cNvPr id="57" name="Rectangle 51">
                <a:extLst>
                  <a:ext uri="{FF2B5EF4-FFF2-40B4-BE49-F238E27FC236}">
                    <a16:creationId xmlns:a16="http://schemas.microsoft.com/office/drawing/2014/main" id="{895F5902-BFBD-125B-3FEB-4CBC9AC0F8D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" name="Rectangle 52">
                <a:extLst>
                  <a:ext uri="{FF2B5EF4-FFF2-40B4-BE49-F238E27FC236}">
                    <a16:creationId xmlns:a16="http://schemas.microsoft.com/office/drawing/2014/main" id="{103F56FC-3C85-D11C-15B5-5B86752DF5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086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" name="Rectangle 53">
                <a:extLst>
                  <a:ext uri="{FF2B5EF4-FFF2-40B4-BE49-F238E27FC236}">
                    <a16:creationId xmlns:a16="http://schemas.microsoft.com/office/drawing/2014/main" id="{1326CD1E-7B9A-8A72-C172-F4E85177A8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597936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FF5C39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4CA32E28-13DC-C098-2609-0F749347B3A0}"/>
                </a:ext>
              </a:extLst>
            </p:cNvPr>
            <p:cNvGrpSpPr/>
            <p:nvPr userDrawn="1"/>
          </p:nvGrpSpPr>
          <p:grpSpPr>
            <a:xfrm>
              <a:off x="3020515" y="4724853"/>
              <a:ext cx="221214" cy="208938"/>
              <a:chOff x="3003847" y="4707931"/>
              <a:chExt cx="221214" cy="208938"/>
            </a:xfrm>
          </p:grpSpPr>
          <p:sp>
            <p:nvSpPr>
              <p:cNvPr id="61" name="Rectangle 55">
                <a:extLst>
                  <a:ext uri="{FF2B5EF4-FFF2-40B4-BE49-F238E27FC236}">
                    <a16:creationId xmlns:a16="http://schemas.microsoft.com/office/drawing/2014/main" id="{A098F3E4-C71B-9115-28EA-8418062C23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A38B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A38B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" name="Rectangle 56">
                <a:extLst>
                  <a:ext uri="{FF2B5EF4-FFF2-40B4-BE49-F238E27FC236}">
                    <a16:creationId xmlns:a16="http://schemas.microsoft.com/office/drawing/2014/main" id="{A144836B-B6FD-EC56-A2FF-32C97598B07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086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Rectangle 57">
                <a:extLst>
                  <a:ext uri="{FF2B5EF4-FFF2-40B4-BE49-F238E27FC236}">
                    <a16:creationId xmlns:a16="http://schemas.microsoft.com/office/drawing/2014/main" id="{B4B4A50A-B0AB-3249-578C-C74260F5223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839925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73391D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16F9D676-15C5-A3E3-4D1C-EFE6430F4CE0}"/>
                </a:ext>
              </a:extLst>
            </p:cNvPr>
            <p:cNvGrpSpPr/>
            <p:nvPr userDrawn="1"/>
          </p:nvGrpSpPr>
          <p:grpSpPr>
            <a:xfrm>
              <a:off x="3020515" y="4235797"/>
              <a:ext cx="213200" cy="207246"/>
              <a:chOff x="3003847" y="4220567"/>
              <a:chExt cx="213200" cy="207246"/>
            </a:xfrm>
          </p:grpSpPr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D674A0B8-6B78-ECA6-EC9D-4CE7A3185FEF}"/>
                  </a:ext>
                </a:extLst>
              </p:cNvPr>
              <p:cNvGrpSpPr/>
              <p:nvPr userDrawn="1"/>
            </p:nvGrpSpPr>
            <p:grpSpPr>
              <a:xfrm>
                <a:off x="3003847" y="4220567"/>
                <a:ext cx="200955" cy="153888"/>
                <a:chOff x="3003847" y="4220567"/>
                <a:chExt cx="200955" cy="153888"/>
              </a:xfrm>
            </p:grpSpPr>
            <p:sp>
              <p:nvSpPr>
                <p:cNvPr id="65" name="Rectangle 59">
                  <a:extLst>
                    <a:ext uri="{FF2B5EF4-FFF2-40B4-BE49-F238E27FC236}">
                      <a16:creationId xmlns:a16="http://schemas.microsoft.com/office/drawing/2014/main" id="{A07F7F4E-CE01-4B75-1EB8-848F1A98AAC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003847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391D"/>
                      </a:solidFill>
                      <a:effectLst/>
                      <a:uLnTx/>
                      <a:uFillTx/>
                      <a:latin typeface="Segoe UI Black" panose="020B0A02040204020203" pitchFamily="34" charset="0"/>
                      <a:ea typeface="+mn-ea"/>
                      <a:cs typeface="+mn-cs"/>
                    </a:rPr>
                    <a:t>A</a:t>
                  </a: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391D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Rectangle 60">
                  <a:extLst>
                    <a:ext uri="{FF2B5EF4-FFF2-40B4-BE49-F238E27FC236}">
                      <a16:creationId xmlns:a16="http://schemas.microsoft.com/office/drawing/2014/main" id="{E90485C9-55AD-E0C2-34CA-66E40F03B73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108622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Black" panose="020B0A02040204020203" pitchFamily="34" charset="0"/>
                      <a:ea typeface="+mn-ea"/>
                      <a:cs typeface="+mn-cs"/>
                    </a:rPr>
                    <a:t>A</a:t>
                  </a:r>
                  <a:endParaRPr kumimoji="0" lang="en-US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7" name="Rectangle 61">
                <a:extLst>
                  <a:ext uri="{FF2B5EF4-FFF2-40B4-BE49-F238E27FC236}">
                    <a16:creationId xmlns:a16="http://schemas.microsoft.com/office/drawing/2014/main" id="{A37954AB-F66D-09B1-C2BD-5ACDC4C114A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350869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FFA38B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E6BD7DAA-1203-86EB-90AF-4CB405BBBF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0515" y="4998428"/>
              <a:ext cx="201978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+mn-cs"/>
                </a:rPr>
                <a:t>F4F3F5</a:t>
              </a: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B78A64DE-6215-4C7D-CB69-916710B74D83}"/>
                </a:ext>
              </a:extLst>
            </p:cNvPr>
            <p:cNvGrpSpPr/>
            <p:nvPr userDrawn="1"/>
          </p:nvGrpSpPr>
          <p:grpSpPr>
            <a:xfrm>
              <a:off x="6455085" y="4479479"/>
              <a:ext cx="221214" cy="208939"/>
              <a:chOff x="6440784" y="4467633"/>
              <a:chExt cx="221214" cy="208939"/>
            </a:xfrm>
          </p:grpSpPr>
          <p:sp>
            <p:nvSpPr>
              <p:cNvPr id="72" name="Rectangle 66">
                <a:extLst>
                  <a:ext uri="{FF2B5EF4-FFF2-40B4-BE49-F238E27FC236}">
                    <a16:creationId xmlns:a16="http://schemas.microsoft.com/office/drawing/2014/main" id="{3C25E052-E70A-9985-665A-7BF72068FA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3" name="Rectangle 67">
                <a:extLst>
                  <a:ext uri="{FF2B5EF4-FFF2-40B4-BE49-F238E27FC236}">
                    <a16:creationId xmlns:a16="http://schemas.microsoft.com/office/drawing/2014/main" id="{26866EA9-D870-8B6F-E09C-4BF7BC3AEE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4" name="Rectangle 68">
                <a:extLst>
                  <a:ext uri="{FF2B5EF4-FFF2-40B4-BE49-F238E27FC236}">
                    <a16:creationId xmlns:a16="http://schemas.microsoft.com/office/drawing/2014/main" id="{A1A5AC1F-B80A-3740-4DB5-2A2903E1FB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599628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0078D4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D827A894-B698-2BCA-F167-5B781D78197E}"/>
                </a:ext>
              </a:extLst>
            </p:cNvPr>
            <p:cNvGrpSpPr/>
            <p:nvPr userDrawn="1"/>
          </p:nvGrpSpPr>
          <p:grpSpPr>
            <a:xfrm>
              <a:off x="6455085" y="4724853"/>
              <a:ext cx="214802" cy="208939"/>
              <a:chOff x="6440784" y="4709623"/>
              <a:chExt cx="214802" cy="208939"/>
            </a:xfrm>
          </p:grpSpPr>
          <p:sp>
            <p:nvSpPr>
              <p:cNvPr id="76" name="Rectangle 70">
                <a:extLst>
                  <a:ext uri="{FF2B5EF4-FFF2-40B4-BE49-F238E27FC236}">
                    <a16:creationId xmlns:a16="http://schemas.microsoft.com/office/drawing/2014/main" id="{E00F9C9C-33CE-9310-6C5E-B6843861617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DC8E8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8DC8E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" name="Rectangle 71">
                <a:extLst>
                  <a:ext uri="{FF2B5EF4-FFF2-40B4-BE49-F238E27FC236}">
                    <a16:creationId xmlns:a16="http://schemas.microsoft.com/office/drawing/2014/main" id="{C336D1AC-24F2-3D85-B4EA-6CEF1387CA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8" name="Rectangle 72">
                <a:extLst>
                  <a:ext uri="{FF2B5EF4-FFF2-40B4-BE49-F238E27FC236}">
                    <a16:creationId xmlns:a16="http://schemas.microsoft.com/office/drawing/2014/main" id="{B487530C-87BB-6282-289D-CD211AE8C8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841618"/>
                <a:ext cx="214802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2A446F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C6B358CB-8244-C3C8-2F51-79969683929B}"/>
                </a:ext>
              </a:extLst>
            </p:cNvPr>
            <p:cNvGrpSpPr/>
            <p:nvPr userDrawn="1"/>
          </p:nvGrpSpPr>
          <p:grpSpPr>
            <a:xfrm>
              <a:off x="6455085" y="4235797"/>
              <a:ext cx="222818" cy="207246"/>
              <a:chOff x="6440784" y="4222259"/>
              <a:chExt cx="222818" cy="207246"/>
            </a:xfrm>
          </p:grpSpPr>
          <p:sp>
            <p:nvSpPr>
              <p:cNvPr id="80" name="Rectangle 74">
                <a:extLst>
                  <a:ext uri="{FF2B5EF4-FFF2-40B4-BE49-F238E27FC236}">
                    <a16:creationId xmlns:a16="http://schemas.microsoft.com/office/drawing/2014/main" id="{F8EEFBD4-BCC8-9B51-82E9-5FEE4E034C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A446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A446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Rectangle 75">
                <a:extLst>
                  <a:ext uri="{FF2B5EF4-FFF2-40B4-BE49-F238E27FC236}">
                    <a16:creationId xmlns:a16="http://schemas.microsoft.com/office/drawing/2014/main" id="{5B380C53-82FA-1B4B-30BF-798A5B2F88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Rectangle 76">
                <a:extLst>
                  <a:ext uri="{FF2B5EF4-FFF2-40B4-BE49-F238E27FC236}">
                    <a16:creationId xmlns:a16="http://schemas.microsoft.com/office/drawing/2014/main" id="{5220604C-6208-C2D5-0A1F-68306385E1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352561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8DC8E8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59EE6F8-A27B-1F22-044B-E55CC3E02DA7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5282703" y="3983653"/>
              <a:ext cx="2263775" cy="231837"/>
              <a:chOff x="5282703" y="3983653"/>
              <a:chExt cx="2263775" cy="231837"/>
            </a:xfrm>
          </p:grpSpPr>
          <p:sp>
            <p:nvSpPr>
              <p:cNvPr id="83" name="Rectangle 80">
                <a:extLst>
                  <a:ext uri="{FF2B5EF4-FFF2-40B4-BE49-F238E27FC236}">
                    <a16:creationId xmlns:a16="http://schemas.microsoft.com/office/drawing/2014/main" id="{3D2A98B8-E200-678A-E8D0-7F915BF24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4" name="Rectangle 81">
                <a:extLst>
                  <a:ext uri="{FF2B5EF4-FFF2-40B4-BE49-F238E27FC236}">
                    <a16:creationId xmlns:a16="http://schemas.microsoft.com/office/drawing/2014/main" id="{0A33A553-B149-6F5D-639E-0E68F58F1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5" name="Freeform 82">
                <a:extLst>
                  <a:ext uri="{FF2B5EF4-FFF2-40B4-BE49-F238E27FC236}">
                    <a16:creationId xmlns:a16="http://schemas.microsoft.com/office/drawing/2014/main" id="{C8B6E6AD-D8D0-9276-C59C-36AE25B7F9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custGeom>
                <a:avLst/>
                <a:gdLst>
                  <a:gd name="T0" fmla="*/ 0 w 15200"/>
                  <a:gd name="T1" fmla="*/ 4 h 960"/>
                  <a:gd name="T2" fmla="*/ 4 w 15200"/>
                  <a:gd name="T3" fmla="*/ 0 h 960"/>
                  <a:gd name="T4" fmla="*/ 15196 w 15200"/>
                  <a:gd name="T5" fmla="*/ 0 h 960"/>
                  <a:gd name="T6" fmla="*/ 15200 w 15200"/>
                  <a:gd name="T7" fmla="*/ 4 h 960"/>
                  <a:gd name="T8" fmla="*/ 15200 w 15200"/>
                  <a:gd name="T9" fmla="*/ 956 h 960"/>
                  <a:gd name="T10" fmla="*/ 15196 w 15200"/>
                  <a:gd name="T11" fmla="*/ 960 h 960"/>
                  <a:gd name="T12" fmla="*/ 4 w 15200"/>
                  <a:gd name="T13" fmla="*/ 960 h 960"/>
                  <a:gd name="T14" fmla="*/ 0 w 15200"/>
                  <a:gd name="T15" fmla="*/ 956 h 960"/>
                  <a:gd name="T16" fmla="*/ 0 w 15200"/>
                  <a:gd name="T17" fmla="*/ 4 h 960"/>
                  <a:gd name="T18" fmla="*/ 8 w 15200"/>
                  <a:gd name="T19" fmla="*/ 956 h 960"/>
                  <a:gd name="T20" fmla="*/ 4 w 15200"/>
                  <a:gd name="T21" fmla="*/ 952 h 960"/>
                  <a:gd name="T22" fmla="*/ 15196 w 15200"/>
                  <a:gd name="T23" fmla="*/ 952 h 960"/>
                  <a:gd name="T24" fmla="*/ 15192 w 15200"/>
                  <a:gd name="T25" fmla="*/ 956 h 960"/>
                  <a:gd name="T26" fmla="*/ 15192 w 15200"/>
                  <a:gd name="T27" fmla="*/ 4 h 960"/>
                  <a:gd name="T28" fmla="*/ 15196 w 15200"/>
                  <a:gd name="T29" fmla="*/ 8 h 960"/>
                  <a:gd name="T30" fmla="*/ 4 w 15200"/>
                  <a:gd name="T31" fmla="*/ 8 h 960"/>
                  <a:gd name="T32" fmla="*/ 8 w 15200"/>
                  <a:gd name="T33" fmla="*/ 4 h 960"/>
                  <a:gd name="T34" fmla="*/ 8 w 15200"/>
                  <a:gd name="T35" fmla="*/ 95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00" h="960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lnTo>
                      <a:pt x="15196" y="0"/>
                    </a:lnTo>
                    <a:cubicBezTo>
                      <a:pt x="15199" y="0"/>
                      <a:pt x="15200" y="2"/>
                      <a:pt x="15200" y="4"/>
                    </a:cubicBezTo>
                    <a:lnTo>
                      <a:pt x="15200" y="956"/>
                    </a:lnTo>
                    <a:cubicBezTo>
                      <a:pt x="15200" y="959"/>
                      <a:pt x="15199" y="960"/>
                      <a:pt x="15196" y="960"/>
                    </a:cubicBezTo>
                    <a:lnTo>
                      <a:pt x="4" y="960"/>
                    </a:lnTo>
                    <a:cubicBezTo>
                      <a:pt x="2" y="960"/>
                      <a:pt x="0" y="959"/>
                      <a:pt x="0" y="956"/>
                    </a:cubicBezTo>
                    <a:lnTo>
                      <a:pt x="0" y="4"/>
                    </a:lnTo>
                    <a:close/>
                    <a:moveTo>
                      <a:pt x="8" y="956"/>
                    </a:moveTo>
                    <a:lnTo>
                      <a:pt x="4" y="952"/>
                    </a:lnTo>
                    <a:lnTo>
                      <a:pt x="15196" y="952"/>
                    </a:lnTo>
                    <a:lnTo>
                      <a:pt x="15192" y="956"/>
                    </a:lnTo>
                    <a:lnTo>
                      <a:pt x="15192" y="4"/>
                    </a:lnTo>
                    <a:lnTo>
                      <a:pt x="15196" y="8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8" y="956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6" name="Rectangle 83">
                <a:extLst>
                  <a:ext uri="{FF2B5EF4-FFF2-40B4-BE49-F238E27FC236}">
                    <a16:creationId xmlns:a16="http://schemas.microsoft.com/office/drawing/2014/main" id="{0926B1ED-665F-EE39-BA4D-70CE150DA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03A39392-6759-F08C-7000-160D5DC0E292}"/>
                </a:ext>
              </a:extLst>
            </p:cNvPr>
            <p:cNvGrpSpPr/>
            <p:nvPr userDrawn="1"/>
          </p:nvGrpSpPr>
          <p:grpSpPr>
            <a:xfrm>
              <a:off x="5313659" y="4005084"/>
              <a:ext cx="498534" cy="192016"/>
              <a:chOff x="5300959" y="3988730"/>
              <a:chExt cx="498534" cy="192016"/>
            </a:xfrm>
          </p:grpSpPr>
          <p:sp>
            <p:nvSpPr>
              <p:cNvPr id="87" name="Rectangle 84">
                <a:extLst>
                  <a:ext uri="{FF2B5EF4-FFF2-40B4-BE49-F238E27FC236}">
                    <a16:creationId xmlns:a16="http://schemas.microsoft.com/office/drawing/2014/main" id="{E74C6C74-AA24-4BED-2DE9-C3CEEE41E2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00959" y="3988730"/>
                <a:ext cx="498534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Blue Black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8" name="Rectangle 85">
                <a:extLst>
                  <a:ext uri="{FF2B5EF4-FFF2-40B4-BE49-F238E27FC236}">
                    <a16:creationId xmlns:a16="http://schemas.microsoft.com/office/drawing/2014/main" id="{254A3C47-E33D-DC85-0DD1-1F09A870D4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00959" y="4103802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091F2C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479D2A2-9248-FADA-F6A8-80F2958F0621}"/>
                </a:ext>
              </a:extLst>
            </p:cNvPr>
            <p:cNvGrpSpPr/>
            <p:nvPr userDrawn="1"/>
          </p:nvGrpSpPr>
          <p:grpSpPr>
            <a:xfrm>
              <a:off x="5313659" y="4724853"/>
              <a:ext cx="211596" cy="207246"/>
              <a:chOff x="5294609" y="4714700"/>
              <a:chExt cx="211596" cy="207246"/>
            </a:xfrm>
          </p:grpSpPr>
          <p:sp>
            <p:nvSpPr>
              <p:cNvPr id="93" name="Rectangle 90">
                <a:extLst>
                  <a:ext uri="{FF2B5EF4-FFF2-40B4-BE49-F238E27FC236}">
                    <a16:creationId xmlns:a16="http://schemas.microsoft.com/office/drawing/2014/main" id="{7C14974B-01E7-053F-C185-D7AF06732E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D9BC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D9BC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" name="Rectangle 91">
                <a:extLst>
                  <a:ext uri="{FF2B5EF4-FFF2-40B4-BE49-F238E27FC236}">
                    <a16:creationId xmlns:a16="http://schemas.microsoft.com/office/drawing/2014/main" id="{549DD738-C45C-386A-8917-EAAC0DA914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" name="Rectangle 92">
                <a:extLst>
                  <a:ext uri="{FF2B5EF4-FFF2-40B4-BE49-F238E27FC236}">
                    <a16:creationId xmlns:a16="http://schemas.microsoft.com/office/drawing/2014/main" id="{61D59B05-DAD6-BBC5-343C-A42D46F9CD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845002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702573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0FB38F0E-9447-70F7-2C96-EE118D6178E7}"/>
                </a:ext>
              </a:extLst>
            </p:cNvPr>
            <p:cNvGrpSpPr/>
            <p:nvPr userDrawn="1"/>
          </p:nvGrpSpPr>
          <p:grpSpPr>
            <a:xfrm>
              <a:off x="5313659" y="4235797"/>
              <a:ext cx="229230" cy="208939"/>
              <a:chOff x="5294609" y="4225643"/>
              <a:chExt cx="229230" cy="208939"/>
            </a:xfrm>
          </p:grpSpPr>
          <p:sp>
            <p:nvSpPr>
              <p:cNvPr id="97" name="Rectangle 94">
                <a:extLst>
                  <a:ext uri="{FF2B5EF4-FFF2-40B4-BE49-F238E27FC236}">
                    <a16:creationId xmlns:a16="http://schemas.microsoft.com/office/drawing/2014/main" id="{43BBB099-87DC-5BA5-BC4D-B2C9646D644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2573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70257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Rectangle 95">
                <a:extLst>
                  <a:ext uri="{FF2B5EF4-FFF2-40B4-BE49-F238E27FC236}">
                    <a16:creationId xmlns:a16="http://schemas.microsoft.com/office/drawing/2014/main" id="{264AF6E2-1295-4160-DA19-2585B363120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" name="Rectangle 96">
                <a:extLst>
                  <a:ext uri="{FF2B5EF4-FFF2-40B4-BE49-F238E27FC236}">
                    <a16:creationId xmlns:a16="http://schemas.microsoft.com/office/drawing/2014/main" id="{C0386FF5-BA0F-B1F4-88CA-8E64D2C66F7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357638"/>
                <a:ext cx="22923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CD9BCF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4DB690E-251B-681D-745F-89FC4E1C51B3}"/>
                </a:ext>
              </a:extLst>
            </p:cNvPr>
            <p:cNvGrpSpPr/>
            <p:nvPr userDrawn="1"/>
          </p:nvGrpSpPr>
          <p:grpSpPr>
            <a:xfrm>
              <a:off x="5280323" y="4976997"/>
              <a:ext cx="2263775" cy="231837"/>
              <a:chOff x="5280323" y="4976997"/>
              <a:chExt cx="2263775" cy="231837"/>
            </a:xfrm>
          </p:grpSpPr>
          <p:sp>
            <p:nvSpPr>
              <p:cNvPr id="100" name="Rectangle 97">
                <a:extLst>
                  <a:ext uri="{FF2B5EF4-FFF2-40B4-BE49-F238E27FC236}">
                    <a16:creationId xmlns:a16="http://schemas.microsoft.com/office/drawing/2014/main" id="{9FC9884F-56BC-C520-8E0E-60C18D1D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01" name="Rectangle 98">
                <a:extLst>
                  <a:ext uri="{FF2B5EF4-FFF2-40B4-BE49-F238E27FC236}">
                    <a16:creationId xmlns:a16="http://schemas.microsoft.com/office/drawing/2014/main" id="{5EBE61B3-D140-8057-1328-6C3FE7AD7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EE5B0239-44FF-64AE-A0A3-E7AEC4F719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11279" y="4998428"/>
              <a:ext cx="211596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+mn-cs"/>
                </a:rPr>
                <a:t>000000</a:t>
              </a: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87256CD-A0D0-C353-3C91-F51DC6CEAA74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2987973" y="3983653"/>
              <a:ext cx="2263775" cy="231837"/>
              <a:chOff x="2987972" y="3987038"/>
              <a:chExt cx="2268538" cy="230144"/>
            </a:xfrm>
          </p:grpSpPr>
          <p:sp>
            <p:nvSpPr>
              <p:cNvPr id="103" name="Rectangle 100">
                <a:extLst>
                  <a:ext uri="{FF2B5EF4-FFF2-40B4-BE49-F238E27FC236}">
                    <a16:creationId xmlns:a16="http://schemas.microsoft.com/office/drawing/2014/main" id="{9CADF0D7-2065-1313-DBFF-EB0C09C03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solidFill>
                <a:srgbClr val="E8E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04" name="Rectangle 101">
                <a:extLst>
                  <a:ext uri="{FF2B5EF4-FFF2-40B4-BE49-F238E27FC236}">
                    <a16:creationId xmlns:a16="http://schemas.microsoft.com/office/drawing/2014/main" id="{213DC802-E7FC-525B-6021-DF572FA38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8F04B8B-7F04-6D66-32DA-88D780BD0093}"/>
                </a:ext>
              </a:extLst>
            </p:cNvPr>
            <p:cNvGrpSpPr/>
            <p:nvPr userDrawn="1"/>
          </p:nvGrpSpPr>
          <p:grpSpPr>
            <a:xfrm>
              <a:off x="3018929" y="4005084"/>
              <a:ext cx="615553" cy="190324"/>
              <a:chOff x="3002259" y="3980269"/>
              <a:chExt cx="615553" cy="190324"/>
            </a:xfrm>
          </p:grpSpPr>
          <p:sp>
            <p:nvSpPr>
              <p:cNvPr id="105" name="Rectangle 102">
                <a:extLst>
                  <a:ext uri="{FF2B5EF4-FFF2-40B4-BE49-F238E27FC236}">
                    <a16:creationId xmlns:a16="http://schemas.microsoft.com/office/drawing/2014/main" id="{BB53E1AC-8C2B-8E90-2391-F13AB0E7DB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2259" y="3980269"/>
                <a:ext cx="615553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A1A1A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Neutral Gray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" name="Rectangle 103">
                <a:extLst>
                  <a:ext uri="{FF2B5EF4-FFF2-40B4-BE49-F238E27FC236}">
                    <a16:creationId xmlns:a16="http://schemas.microsoft.com/office/drawing/2014/main" id="{A24372CE-4853-1243-3F7B-9DA51361BD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2259" y="4093649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E8E6DF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C8DABFC-1CEB-07F7-BB5C-77B402457E04}"/>
                </a:ext>
              </a:extLst>
            </p:cNvPr>
            <p:cNvGrpSpPr/>
            <p:nvPr userDrawn="1"/>
          </p:nvGrpSpPr>
          <p:grpSpPr>
            <a:xfrm>
              <a:off x="4161941" y="4479479"/>
              <a:ext cx="213200" cy="208939"/>
              <a:chOff x="4150022" y="4465941"/>
              <a:chExt cx="213200" cy="208939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09D7676-24C9-D284-7745-1E0476D2DEB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E067B62-8905-E5CF-2CE1-AFF4CC56BB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597936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F4364C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" name="Rectangle 14">
                <a:extLst>
                  <a:ext uri="{FF2B5EF4-FFF2-40B4-BE49-F238E27FC236}">
                    <a16:creationId xmlns:a16="http://schemas.microsoft.com/office/drawing/2014/main" id="{2ED8ED90-F6E9-2DDA-1208-72514C2421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469325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C6A5BD4A-5654-7FD6-88CD-CC557137A7E1}"/>
                </a:ext>
              </a:extLst>
            </p:cNvPr>
            <p:cNvGrpSpPr/>
            <p:nvPr userDrawn="1"/>
          </p:nvGrpSpPr>
          <p:grpSpPr>
            <a:xfrm>
              <a:off x="5313659" y="4479479"/>
              <a:ext cx="222818" cy="212323"/>
              <a:chOff x="5294609" y="4467633"/>
              <a:chExt cx="222818" cy="212323"/>
            </a:xfrm>
          </p:grpSpPr>
          <p:sp>
            <p:nvSpPr>
              <p:cNvPr id="90" name="Rectangle 87">
                <a:extLst>
                  <a:ext uri="{FF2B5EF4-FFF2-40B4-BE49-F238E27FC236}">
                    <a16:creationId xmlns:a16="http://schemas.microsoft.com/office/drawing/2014/main" id="{FA7F27EC-A77A-8BF3-4B0F-B4D399479D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" name="Rectangle 88">
                <a:extLst>
                  <a:ext uri="{FF2B5EF4-FFF2-40B4-BE49-F238E27FC236}">
                    <a16:creationId xmlns:a16="http://schemas.microsoft.com/office/drawing/2014/main" id="{7C28F47B-8AD2-FB82-20F0-2CB83DCA9D1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603012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5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rPr>
                  <a:t>C73ECC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" name="Rectangle 95">
                <a:extLst>
                  <a:ext uri="{FF2B5EF4-FFF2-40B4-BE49-F238E27FC236}">
                    <a16:creationId xmlns:a16="http://schemas.microsoft.com/office/drawing/2014/main" id="{0397442F-6B46-BE99-3B0D-0CDBCE46317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Black" panose="020B0A02040204020203" pitchFamily="34" charset="0"/>
                    <a:ea typeface="+mn-ea"/>
                    <a:cs typeface="+mn-cs"/>
                  </a:rPr>
                  <a:t>A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9" name="Footer Placeholder 2">
            <a:extLst>
              <a:ext uri="{FF2B5EF4-FFF2-40B4-BE49-F238E27FC236}">
                <a16:creationId xmlns:a16="http://schemas.microsoft.com/office/drawing/2014/main" id="{D484F4D1-D679-5A64-EFBC-0310E92E663F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3970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2" r:id="rId1"/>
    <p:sldLayoutId id="2147484823" r:id="rId2"/>
    <p:sldLayoutId id="2147484824" r:id="rId3"/>
    <p:sldLayoutId id="2147484825" r:id="rId4"/>
    <p:sldLayoutId id="2147484826" r:id="rId5"/>
    <p:sldLayoutId id="2147484828" r:id="rId6"/>
    <p:sldLayoutId id="2147484829" r:id="rId7"/>
    <p:sldLayoutId id="2147484830" r:id="rId8"/>
    <p:sldLayoutId id="2147484831" r:id="rId9"/>
    <p:sldLayoutId id="2147484832" r:id="rId10"/>
    <p:sldLayoutId id="2147484833" r:id="rId11"/>
    <p:sldLayoutId id="2147484834" r:id="rId12"/>
    <p:sldLayoutId id="2147484835" r:id="rId13"/>
    <p:sldLayoutId id="2147484836" r:id="rId14"/>
    <p:sldLayoutId id="2147484837" r:id="rId15"/>
    <p:sldLayoutId id="2147484838" r:id="rId16"/>
    <p:sldLayoutId id="2147484839" r:id="rId17"/>
    <p:sldLayoutId id="2147484840" r:id="rId18"/>
    <p:sldLayoutId id="2147484841" r:id="rId19"/>
    <p:sldLayoutId id="2147484842" r:id="rId20"/>
    <p:sldLayoutId id="2147484843" r:id="rId21"/>
    <p:sldLayoutId id="2147484844" r:id="rId22"/>
    <p:sldLayoutId id="2147484845" r:id="rId23"/>
    <p:sldLayoutId id="2147484846" r:id="rId24"/>
    <p:sldLayoutId id="2147484847" r:id="rId25"/>
    <p:sldLayoutId id="2147484848" r:id="rId26"/>
    <p:sldLayoutId id="2147484849" r:id="rId27"/>
    <p:sldLayoutId id="2147484850" r:id="rId28"/>
    <p:sldLayoutId id="2147484851" r:id="rId29"/>
    <p:sldLayoutId id="2147484852" r:id="rId30"/>
    <p:sldLayoutId id="2147484853" r:id="rId31"/>
    <p:sldLayoutId id="2147484854" r:id="rId32"/>
    <p:sldLayoutId id="2147484855" r:id="rId33"/>
    <p:sldLayoutId id="2147484856" r:id="rId34"/>
    <p:sldLayoutId id="2147484857" r:id="rId35"/>
    <p:sldLayoutId id="2147484858" r:id="rId36"/>
    <p:sldLayoutId id="2147484859" r:id="rId37"/>
    <p:sldLayoutId id="2147484860" r:id="rId38"/>
    <p:sldLayoutId id="2147484861" r:id="rId39"/>
    <p:sldLayoutId id="2147484862" r:id="rId40"/>
    <p:sldLayoutId id="2147484863" r:id="rId41"/>
    <p:sldLayoutId id="2147484864" r:id="rId42"/>
    <p:sldLayoutId id="2147484865" r:id="rId43"/>
    <p:sldLayoutId id="2147484866" r:id="rId44"/>
    <p:sldLayoutId id="2147484867" r:id="rId45"/>
    <p:sldLayoutId id="2147484868" r:id="rId46"/>
    <p:sldLayoutId id="2147484869" r:id="rId47"/>
    <p:sldLayoutId id="2147484870" r:id="rId48"/>
    <p:sldLayoutId id="2147484871" r:id="rId49"/>
    <p:sldLayoutId id="2147484872" r:id="rId50"/>
    <p:sldLayoutId id="2147484873" r:id="rId51"/>
    <p:sldLayoutId id="2147484874" r:id="rId52"/>
    <p:sldLayoutId id="2147484875" r:id="rId53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2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2" y="2197894"/>
            <a:ext cx="5976031" cy="2462213"/>
          </a:xfrm>
        </p:spPr>
        <p:txBody>
          <a:bodyPr/>
          <a:lstStyle/>
          <a:p>
            <a:r>
              <a:rPr lang="en-US" dirty="0"/>
              <a:t>SC-400T00A</a:t>
            </a:r>
            <a:br>
              <a:rPr lang="en-US" dirty="0"/>
            </a:br>
            <a:r>
              <a:rPr lang="en-US" dirty="0"/>
              <a:t>Microsoft Information Protection and Compliance Administrator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0EB56EF-DD2A-0224-8DDE-417C3D5C70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84007716-6ACA-C9C8-7F6E-F5BD6502E005}"/>
              </a:ext>
            </a:extLst>
          </p:cNvPr>
          <p:cNvSpPr txBox="1">
            <a:spLocks/>
          </p:cNvSpPr>
          <p:nvPr/>
        </p:nvSpPr>
        <p:spPr>
          <a:xfrm>
            <a:off x="569913" y="4791998"/>
            <a:ext cx="5686425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i="0" kern="1200" cap="none" spc="-50" baseline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sz="2400" dirty="0"/>
              <a:t>Author name</a:t>
            </a:r>
          </a:p>
        </p:txBody>
      </p:sp>
    </p:spTree>
    <p:extLst>
      <p:ext uri="{BB962C8B-B14F-4D97-AF65-F5344CB8AC3E}">
        <p14:creationId xmlns:p14="http://schemas.microsoft.com/office/powerpoint/2010/main" val="393796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2854-46B9-3C46-86ED-051FEA18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Choose locations to apply the policy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F45F-7440-EB9D-22B1-DD7FB9D79E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440120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200" dirty="0">
                <a:latin typeface="+mn-lt"/>
              </a:rPr>
              <a:t>Locations are places or service the DLP policy will apply to: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Exchange Online email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SharePoint Online sites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OneDrive accounts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Microsoft Teams chat and channel messages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Devices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Microsoft Defender for Cloud Apps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On-premises repositories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Power BI (preview)</a:t>
            </a:r>
          </a:p>
        </p:txBody>
      </p:sp>
      <p:pic>
        <p:nvPicPr>
          <p:cNvPr id="16" name="Picture Placeholder 15" descr="Screenshot showing the locations to apply the policy.">
            <a:extLst>
              <a:ext uri="{FF2B5EF4-FFF2-40B4-BE49-F238E27FC236}">
                <a16:creationId xmlns:a16="http://schemas.microsoft.com/office/drawing/2014/main" id="{D9A40EC8-F0A7-14CC-EBBF-E533843325A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-4472" r="-4472"/>
          <a:stretch/>
        </p:blipFill>
        <p:spPr>
          <a:xfrm>
            <a:off x="4064000" y="1581150"/>
            <a:ext cx="7535863" cy="443071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12415572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3EE6F6C1-69DC-5C84-8F30-17E965DF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010900" cy="492125"/>
          </a:xfrm>
        </p:spPr>
        <p:txBody>
          <a:bodyPr/>
          <a:lstStyle/>
          <a:p>
            <a:r>
              <a:rPr lang="en-IN" dirty="0"/>
              <a:t>Define policy settings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645A6A6-98A4-AD21-1379-4527B66729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DLP policy rules include: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D1380CE-03B9-53E3-87F6-171874EAFC9F}"/>
              </a:ext>
            </a:extLst>
          </p:cNvPr>
          <p:cNvSpPr txBox="1">
            <a:spLocks/>
          </p:cNvSpPr>
          <p:nvPr/>
        </p:nvSpPr>
        <p:spPr>
          <a:xfrm>
            <a:off x="584200" y="1866900"/>
            <a:ext cx="3533331" cy="2007561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</a:rPr>
              <a:t>Conditions</a:t>
            </a:r>
          </a:p>
          <a:p>
            <a:pPr lvl="1"/>
            <a:r>
              <a:rPr lang="en-US" sz="1800" dirty="0"/>
              <a:t>Determine what types of information you are looking for, and when to take an action.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91CB1F43-F5E4-1357-B41A-6F253157138B}"/>
              </a:ext>
            </a:extLst>
          </p:cNvPr>
          <p:cNvSpPr txBox="1">
            <a:spLocks/>
          </p:cNvSpPr>
          <p:nvPr/>
        </p:nvSpPr>
        <p:spPr>
          <a:xfrm>
            <a:off x="4325366" y="1866900"/>
            <a:ext cx="3533331" cy="2007561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</a:rPr>
              <a:t>Exceptions</a:t>
            </a:r>
          </a:p>
          <a:p>
            <a:pPr lvl="1"/>
            <a:r>
              <a:rPr lang="en-US" sz="1800" dirty="0"/>
              <a:t>Prevents the application of a rule for content matching the exceptions.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4F7DDD1A-6D15-F2E2-25A5-B618122DA526}"/>
              </a:ext>
            </a:extLst>
          </p:cNvPr>
          <p:cNvSpPr txBox="1">
            <a:spLocks/>
          </p:cNvSpPr>
          <p:nvPr/>
        </p:nvSpPr>
        <p:spPr>
          <a:xfrm>
            <a:off x="8066532" y="1866900"/>
            <a:ext cx="3533331" cy="2007561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</a:rPr>
              <a:t>Actions</a:t>
            </a:r>
          </a:p>
          <a:p>
            <a:pPr lvl="1"/>
            <a:r>
              <a:rPr lang="en-US" sz="1800" dirty="0"/>
              <a:t>When content matches a condition in a rule, you can apply actions to automatically protect the content.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55059CE9-7175-8B6A-EFA9-7328B2A24317}"/>
              </a:ext>
            </a:extLst>
          </p:cNvPr>
          <p:cNvSpPr txBox="1">
            <a:spLocks/>
          </p:cNvSpPr>
          <p:nvPr/>
        </p:nvSpPr>
        <p:spPr>
          <a:xfrm>
            <a:off x="584200" y="4096675"/>
            <a:ext cx="3533331" cy="2007561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</a:rPr>
              <a:t>User notifications</a:t>
            </a:r>
          </a:p>
          <a:p>
            <a:r>
              <a:rPr lang="en-US" sz="1800" b="0" dirty="0"/>
              <a:t>Use notifications to educate your users about DLP policies and help them remain compliant without blocking their work.</a:t>
            </a:r>
            <a:endParaRPr lang="en-US" sz="1800" dirty="0"/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5BB762E3-09C7-4B30-49A1-D6DAB1C83BCB}"/>
              </a:ext>
            </a:extLst>
          </p:cNvPr>
          <p:cNvSpPr txBox="1">
            <a:spLocks/>
          </p:cNvSpPr>
          <p:nvPr/>
        </p:nvSpPr>
        <p:spPr>
          <a:xfrm>
            <a:off x="4325366" y="4096675"/>
            <a:ext cx="3533331" cy="2007561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</a:rPr>
              <a:t>User overrides</a:t>
            </a:r>
          </a:p>
          <a:p>
            <a:pPr lvl="1"/>
            <a:r>
              <a:rPr lang="en-US" sz="1800" dirty="0"/>
              <a:t>Allows the user to override the policy and share the content.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585D4C50-2046-D98D-60B1-0C2EA215C919}"/>
              </a:ext>
            </a:extLst>
          </p:cNvPr>
          <p:cNvSpPr txBox="1">
            <a:spLocks/>
          </p:cNvSpPr>
          <p:nvPr/>
        </p:nvSpPr>
        <p:spPr>
          <a:xfrm>
            <a:off x="8066532" y="4096675"/>
            <a:ext cx="3533331" cy="2007561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</a:rPr>
              <a:t>Incident reports</a:t>
            </a:r>
          </a:p>
          <a:p>
            <a:pPr lvl="1"/>
            <a:r>
              <a:rPr lang="en-US" sz="1800" dirty="0"/>
              <a:t>With a matched rule, you can send an incident report to your compliance officer with details of the event.</a:t>
            </a:r>
          </a:p>
        </p:txBody>
      </p:sp>
    </p:spTree>
    <p:extLst>
      <p:ext uri="{BB962C8B-B14F-4D97-AF65-F5344CB8AC3E}">
        <p14:creationId xmlns:p14="http://schemas.microsoft.com/office/powerpoint/2010/main" val="255666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3F9A67F-9E05-4A1C-BFF3-5B0F68E04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/>
          <a:p>
            <a:r>
              <a:rPr lang="de-DE" dirty="0"/>
              <a:t>Test or turn on your DLP policy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A1466C-ED0B-3F5B-5659-10FFF68210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590675"/>
            <a:ext cx="11014075" cy="2923877"/>
          </a:xfrm>
        </p:spPr>
        <p:txBody>
          <a:bodyPr/>
          <a:lstStyle/>
          <a:p>
            <a:pPr marL="290513" indent="-290513">
              <a:spcBef>
                <a:spcPts val="0"/>
              </a:spcBef>
              <a:spcAft>
                <a:spcPts val="2400"/>
              </a:spcAft>
            </a:pPr>
            <a:r>
              <a:rPr lang="en-US" sz="2200"/>
              <a:t>Use test mode to gauge impact before policy activation. </a:t>
            </a:r>
          </a:p>
          <a:p>
            <a:pPr marL="290513" indent="-290513">
              <a:spcBef>
                <a:spcPts val="0"/>
              </a:spcBef>
              <a:spcAft>
                <a:spcPts val="2400"/>
              </a:spcAft>
            </a:pPr>
            <a:r>
              <a:rPr lang="en-US" sz="2200"/>
              <a:t>Policy matches will be reported to you in emails or through DLP reports. </a:t>
            </a:r>
          </a:p>
          <a:p>
            <a:pPr marL="290513" indent="-290513">
              <a:spcBef>
                <a:spcPts val="0"/>
              </a:spcBef>
              <a:spcAft>
                <a:spcPts val="2400"/>
              </a:spcAft>
            </a:pPr>
            <a:r>
              <a:rPr lang="en-US" sz="2200"/>
              <a:t>Test mode allows you to activate policy tips without enforcing protective actions.</a:t>
            </a:r>
          </a:p>
          <a:p>
            <a:pPr marL="290513" indent="-290513">
              <a:spcBef>
                <a:spcPts val="0"/>
              </a:spcBef>
              <a:spcAft>
                <a:spcPts val="2400"/>
              </a:spcAft>
            </a:pPr>
            <a:r>
              <a:rPr lang="en-US" sz="2200"/>
              <a:t>Policy tips allow users to flag false positives.</a:t>
            </a:r>
          </a:p>
          <a:p>
            <a:pPr marL="290513" indent="-290513">
              <a:spcBef>
                <a:spcPts val="0"/>
              </a:spcBef>
              <a:spcAft>
                <a:spcPts val="2400"/>
              </a:spcAft>
            </a:pPr>
            <a:r>
              <a:rPr lang="en-US" sz="2200"/>
              <a:t>Configure exceptions to the policy to reduce false positives.</a:t>
            </a:r>
          </a:p>
        </p:txBody>
      </p:sp>
    </p:spTree>
    <p:extLst>
      <p:ext uri="{BB962C8B-B14F-4D97-AF65-F5344CB8AC3E}">
        <p14:creationId xmlns:p14="http://schemas.microsoft.com/office/powerpoint/2010/main" val="238422521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F2788-8B68-C46E-77D3-C8DBB5B84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/>
          <a:p>
            <a:r>
              <a:rPr lang="de-DE" dirty="0"/>
              <a:t>Configure DLP policies for Power BI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D82A6E0-ED4A-5469-EA90-D58FE4C192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590675"/>
            <a:ext cx="11014075" cy="2893100"/>
          </a:xfrm>
        </p:spPr>
        <p:txBody>
          <a:bodyPr/>
          <a:lstStyle/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en-GB" sz="2200" dirty="0">
                <a:latin typeface="+mj-lt"/>
              </a:rPr>
              <a:t>Power BI supports Microsoft Purview data loss prevention (DLP) polices to detect and protect sensitive data in sensitive datasets.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en-GB" sz="2200" dirty="0">
                <a:latin typeface="+mj-lt"/>
              </a:rPr>
              <a:t>DLP Policies for Power BI:</a:t>
            </a:r>
          </a:p>
          <a:p>
            <a:pPr marL="63182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GB" sz="1800" dirty="0"/>
              <a:t>Apply to workspace hosted in Premium Gen2.</a:t>
            </a:r>
          </a:p>
          <a:p>
            <a:pPr marL="63182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GB" sz="1800" dirty="0"/>
              <a:t>Support sensitivity labels and sensitive info types as conditions.</a:t>
            </a:r>
          </a:p>
          <a:p>
            <a:pPr marL="63182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GB" sz="1800" dirty="0"/>
              <a:t>Only work as stand-alone policies with no other locations.</a:t>
            </a:r>
          </a:p>
          <a:p>
            <a:pPr marL="63182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GB" sz="1800" dirty="0"/>
              <a:t>Are still in public preview.</a:t>
            </a:r>
          </a:p>
        </p:txBody>
      </p:sp>
    </p:spTree>
    <p:extLst>
      <p:ext uri="{BB962C8B-B14F-4D97-AF65-F5344CB8AC3E}">
        <p14:creationId xmlns:p14="http://schemas.microsoft.com/office/powerpoint/2010/main" val="3647712280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F2788-8B68-C46E-77D3-C8DBB5B84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Configure DLP for on-premises repositories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08CFCC-E9A9-34A2-A5B3-8E9A317432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2308324"/>
          </a:xfrm>
        </p:spPr>
        <p:txBody>
          <a:bodyPr vert="horz" wrap="square" lIns="0" tIns="0" rIns="0" bIns="0" rtlCol="0">
            <a:spAutoFit/>
          </a:bodyPr>
          <a:lstStyle/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en-GB" sz="2200" dirty="0">
                <a:latin typeface="+mj-lt"/>
              </a:rPr>
              <a:t>DLP for on-premises repositories detect and protect sensitive data stored in on-premises repositories such as file shares and SharePoint document libraries. 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en-GB" sz="2200" dirty="0">
                <a:latin typeface="+mj-lt"/>
              </a:rPr>
              <a:t>Requirements:</a:t>
            </a:r>
          </a:p>
          <a:p>
            <a:pPr marL="63182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GB" sz="1800" dirty="0"/>
              <a:t>The Azure Information Protection (AIP) scanner. Your installation must meet all the prerequisites for AIP, the AIP client, and the AIP unified labelling scanner.</a:t>
            </a:r>
          </a:p>
          <a:p>
            <a:pPr marL="63182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en-GB" sz="1800" dirty="0"/>
              <a:t>There must be at least one label and policy published in the tenant.</a:t>
            </a:r>
          </a:p>
        </p:txBody>
      </p:sp>
    </p:spTree>
    <p:extLst>
      <p:ext uri="{BB962C8B-B14F-4D97-AF65-F5344CB8AC3E}">
        <p14:creationId xmlns:p14="http://schemas.microsoft.com/office/powerpoint/2010/main" val="1553062375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841CD-6613-E8B9-C02C-5816D919C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de-DE" dirty="0"/>
              <a:t>Implement the Microsoft Purview Extension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ABF56D8-6E75-45B2-67C2-CB3F6157173D}"/>
              </a:ext>
            </a:extLst>
          </p:cNvPr>
          <p:cNvSpPr txBox="1">
            <a:spLocks/>
          </p:cNvSpPr>
          <p:nvPr/>
        </p:nvSpPr>
        <p:spPr>
          <a:xfrm>
            <a:off x="579437" y="1350653"/>
            <a:ext cx="11010901" cy="157352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400" b="0" kern="1200" spc="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5425" indent="-225425"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Microsoft Purview Extension allows users working with sensitive information using the Chrome browser.</a:t>
            </a:r>
          </a:p>
          <a:p>
            <a:pPr marL="623888" lvl="2" indent="-225425">
              <a:buFont typeface="Segoe UI" panose="020B0502040204020203" pitchFamily="34" charset="0"/>
              <a:buChar char="–"/>
            </a:pPr>
            <a:r>
              <a:rPr lang="en-US" sz="1600" dirty="0"/>
              <a:t>Same granular functionality with Chrome browser as with Edge.</a:t>
            </a:r>
          </a:p>
          <a:p>
            <a:pPr marL="225425" indent="-225425"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Companies are enabled to enroll the Chrome browser as an alternative to Edge.</a:t>
            </a:r>
          </a:p>
          <a:p>
            <a:pPr marL="225425" indent="-225425"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Purview Extension is available in the Chrome web store for users to install as extension or for centralized deployments: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018E987-19C0-10B4-5076-BA2ACDF61D72}"/>
              </a:ext>
            </a:extLst>
          </p:cNvPr>
          <p:cNvSpPr txBox="1">
            <a:spLocks/>
          </p:cNvSpPr>
          <p:nvPr/>
        </p:nvSpPr>
        <p:spPr>
          <a:xfrm>
            <a:off x="579437" y="3263355"/>
            <a:ext cx="3547089" cy="1803497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37160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spc="0" dirty="0">
                <a:solidFill>
                  <a:schemeClr val="tx1"/>
                </a:solidFill>
                <a:latin typeface="+mn-lt"/>
              </a:rPr>
              <a:t>Single devices</a:t>
            </a:r>
          </a:p>
          <a:p>
            <a:r>
              <a:rPr lang="en-US" sz="1800" spc="0" dirty="0">
                <a:solidFill>
                  <a:schemeClr val="tx1"/>
                </a:solidFill>
                <a:latin typeface="+mn-lt"/>
              </a:rPr>
              <a:t>Self-service installation by the end user.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4FB1D10-43DD-A555-A9A5-897241BDA7F5}"/>
              </a:ext>
            </a:extLst>
          </p:cNvPr>
          <p:cNvSpPr txBox="1">
            <a:spLocks/>
          </p:cNvSpPr>
          <p:nvPr/>
        </p:nvSpPr>
        <p:spPr>
          <a:xfrm>
            <a:off x="4316105" y="3263355"/>
            <a:ext cx="3547089" cy="1803497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37160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spc="0" dirty="0">
                <a:solidFill>
                  <a:schemeClr val="tx1"/>
                </a:solidFill>
                <a:latin typeface="+mn-lt"/>
              </a:rPr>
              <a:t>Centralized Deployment</a:t>
            </a:r>
          </a:p>
          <a:p>
            <a:r>
              <a:rPr lang="en-US" sz="1800" spc="0" dirty="0">
                <a:solidFill>
                  <a:schemeClr val="tx1"/>
                </a:solidFill>
                <a:latin typeface="+mn-lt"/>
              </a:rPr>
              <a:t>Deployment using Microsoft Endpoint Manager and Configuration Profile.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59CC248-E4A2-614D-5ED7-AADC5D122B5B}"/>
              </a:ext>
            </a:extLst>
          </p:cNvPr>
          <p:cNvSpPr txBox="1">
            <a:spLocks/>
          </p:cNvSpPr>
          <p:nvPr/>
        </p:nvSpPr>
        <p:spPr>
          <a:xfrm>
            <a:off x="8052774" y="3263355"/>
            <a:ext cx="3547089" cy="1803497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37160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spc="0" dirty="0">
                <a:solidFill>
                  <a:schemeClr val="tx1"/>
                </a:solidFill>
                <a:latin typeface="+mn-lt"/>
              </a:rPr>
              <a:t>Legacy Deployment</a:t>
            </a:r>
          </a:p>
          <a:p>
            <a:r>
              <a:rPr lang="en-US" sz="1800" spc="0" dirty="0">
                <a:solidFill>
                  <a:schemeClr val="tx1"/>
                </a:solidFill>
                <a:latin typeface="+mn-lt"/>
              </a:rPr>
              <a:t>Deployment via Group Policy Object (GPO).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9D613B-6293-BA09-9019-5208B029DFF8}"/>
              </a:ext>
            </a:extLst>
          </p:cNvPr>
          <p:cNvSpPr txBox="1">
            <a:spLocks/>
          </p:cNvSpPr>
          <p:nvPr/>
        </p:nvSpPr>
        <p:spPr>
          <a:xfrm>
            <a:off x="588963" y="5345582"/>
            <a:ext cx="11010900" cy="92663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400" b="0" kern="1200" spc="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5425" indent="-225425">
              <a:buSzPct val="100000"/>
              <a:buFont typeface="Arial" panose="020B0604020202020204" pitchFamily="34" charset="0"/>
              <a:buChar char="•"/>
            </a:pPr>
            <a:r>
              <a:rPr lang="en-US" sz="1600" b="1" dirty="0"/>
              <a:t>Note</a:t>
            </a:r>
            <a:r>
              <a:rPr lang="en-US" sz="1600" dirty="0"/>
              <a:t>: Deployment via Endpoint Manager or GPO prevents users from deactivating the extension.</a:t>
            </a:r>
          </a:p>
          <a:p>
            <a:pPr marL="225425" indent="-225425">
              <a:buSzPct val="100000"/>
              <a:buFont typeface="Arial" panose="020B0604020202020204" pitchFamily="34" charset="0"/>
              <a:buChar char="•"/>
            </a:pPr>
            <a:r>
              <a:rPr lang="en-US" sz="1600" b="1" dirty="0"/>
              <a:t>Tip</a:t>
            </a:r>
            <a:r>
              <a:rPr lang="en-US" sz="1600" dirty="0"/>
              <a:t>: When the Chrome browser remains on the “unsupported browsers” list, the browser is still eligible for working with sensitive information when the Microsoft Purview Extension is installed and enabled.</a:t>
            </a:r>
          </a:p>
        </p:txBody>
      </p:sp>
    </p:spTree>
    <p:extLst>
      <p:ext uri="{BB962C8B-B14F-4D97-AF65-F5344CB8AC3E}">
        <p14:creationId xmlns:p14="http://schemas.microsoft.com/office/powerpoint/2010/main" val="3701656489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BD877C5D-105B-D1B9-1A1B-1B777FE22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Guided demonstration – DLP policies for Microsoft Teams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F7CF7E4-9B65-2FF4-FEED-5075CBF05F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338554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Segoe UI Semibold"/>
              </a:rPr>
              <a:t>Scenario: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5548105-D6D3-64FA-FFAD-DD74381A42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153888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You are the compliance administrator tasked with configuring data loss prevention policies for Microsoft Teams.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FDC991-F71D-7923-532A-40C77F8D0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4747098" y="1581150"/>
            <a:ext cx="6852764" cy="4430720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AFCFF76-C1E2-40EF-408C-FA357E43D975}"/>
              </a:ext>
            </a:extLst>
          </p:cNvPr>
          <p:cNvSpPr/>
          <p:nvPr/>
        </p:nvSpPr>
        <p:spPr bwMode="auto">
          <a:xfrm>
            <a:off x="5348423" y="1784593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4571" algn="ctr" defTabSz="412667"/>
            <a:r>
              <a:rPr lang="en-US" sz="1600" b="1" kern="0" dirty="0">
                <a:cs typeface="Segoe UI" panose="020B0502040204020203" pitchFamily="34" charset="0"/>
              </a:rPr>
              <a:t>Task 1</a:t>
            </a:r>
            <a:endParaRPr lang="en-IN" sz="1600" b="1" kern="0" dirty="0"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752408-AC9D-695F-AB55-C75D71AEFE00}"/>
              </a:ext>
            </a:extLst>
          </p:cNvPr>
          <p:cNvSpPr txBox="1"/>
          <p:nvPr/>
        </p:nvSpPr>
        <p:spPr>
          <a:xfrm>
            <a:off x="6507808" y="1938712"/>
            <a:ext cx="348691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0" i="0" dirty="0">
                <a:effectLst/>
                <a:latin typeface="Segoe UI" panose="020B0502040204020203" pitchFamily="34" charset="0"/>
              </a:rPr>
              <a:t>Add Microsoft Teams as a location to an existing policy</a:t>
            </a:r>
            <a:endParaRPr lang="en-US" sz="20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71E59FD-E2F4-DC89-C79B-E6EE68A49E41}"/>
              </a:ext>
            </a:extLst>
          </p:cNvPr>
          <p:cNvSpPr/>
          <p:nvPr/>
        </p:nvSpPr>
        <p:spPr bwMode="auto">
          <a:xfrm>
            <a:off x="5348423" y="2817010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4571" algn="ctr" defTabSz="412667"/>
            <a:r>
              <a:rPr lang="en-US" sz="1600" b="1" kern="0">
                <a:cs typeface="Segoe UI" panose="020B0502040204020203" pitchFamily="34" charset="0"/>
              </a:rPr>
              <a:t>Task 2</a:t>
            </a:r>
            <a:endParaRPr lang="en-IN" sz="1600" b="1" kern="0" dirty="0"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606D26-1C37-00FC-B890-80506E79BE23}"/>
              </a:ext>
            </a:extLst>
          </p:cNvPr>
          <p:cNvSpPr txBox="1"/>
          <p:nvPr/>
        </p:nvSpPr>
        <p:spPr>
          <a:xfrm>
            <a:off x="6526626" y="3125017"/>
            <a:ext cx="46493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Create a new DLP policy from a template</a:t>
            </a:r>
            <a:endParaRPr lang="en-IN" sz="20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4159EC-6743-8E24-3FDD-7FF3E276A482}"/>
              </a:ext>
            </a:extLst>
          </p:cNvPr>
          <p:cNvSpPr/>
          <p:nvPr/>
        </p:nvSpPr>
        <p:spPr bwMode="auto">
          <a:xfrm>
            <a:off x="5351738" y="3849427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4571" algn="ctr" defTabSz="412667"/>
            <a:r>
              <a:rPr lang="en-US" sz="1600" b="1" kern="0">
                <a:cs typeface="Segoe UI" panose="020B0502040204020203" pitchFamily="34" charset="0"/>
              </a:rPr>
              <a:t>Task 3</a:t>
            </a:r>
            <a:endParaRPr lang="en-IN" sz="1600" b="1" kern="0" dirty="0"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E9401A-E671-2125-13D6-82CD84DDFECA}"/>
              </a:ext>
            </a:extLst>
          </p:cNvPr>
          <p:cNvSpPr txBox="1"/>
          <p:nvPr/>
        </p:nvSpPr>
        <p:spPr>
          <a:xfrm>
            <a:off x="6501911" y="4157434"/>
            <a:ext cx="38625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0" i="0" dirty="0">
                <a:effectLst/>
                <a:latin typeface="Segoe UI" panose="020B0502040204020203" pitchFamily="34" charset="0"/>
              </a:rPr>
              <a:t>Create a new custom DLP policy</a:t>
            </a:r>
            <a:endParaRPr lang="en-US" sz="20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92DFE02-52BE-CDEA-0A9B-DF57A3204368}"/>
              </a:ext>
            </a:extLst>
          </p:cNvPr>
          <p:cNvSpPr/>
          <p:nvPr/>
        </p:nvSpPr>
        <p:spPr bwMode="auto">
          <a:xfrm>
            <a:off x="5351738" y="4881843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cs typeface="Segoe UI" pitchFamily="34" charset="0"/>
              </a:rPr>
              <a:t>Task 4</a:t>
            </a:r>
            <a:endParaRPr lang="en-IN" sz="1600" b="1" dirty="0">
              <a:cs typeface="Segoe UI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2643076-3B2A-111F-6AD3-715364AD23DA}"/>
              </a:ext>
            </a:extLst>
          </p:cNvPr>
          <p:cNvSpPr txBox="1"/>
          <p:nvPr/>
        </p:nvSpPr>
        <p:spPr>
          <a:xfrm>
            <a:off x="6501910" y="5189850"/>
            <a:ext cx="46740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0" i="0" dirty="0">
                <a:effectLst/>
                <a:latin typeface="Segoe UI" panose="020B0502040204020203" pitchFamily="34" charset="0"/>
              </a:rPr>
              <a:t>End user experience and reporting</a:t>
            </a:r>
          </a:p>
        </p:txBody>
      </p:sp>
    </p:spTree>
    <p:extLst>
      <p:ext uri="{BB962C8B-B14F-4D97-AF65-F5344CB8AC3E}">
        <p14:creationId xmlns:p14="http://schemas.microsoft.com/office/powerpoint/2010/main" val="138374260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2823882"/>
            <a:ext cx="6345239" cy="1176281"/>
          </a:xfrm>
        </p:spPr>
        <p:txBody>
          <a:bodyPr/>
          <a:lstStyle/>
          <a:p>
            <a:r>
              <a:rPr lang="de-DE" dirty="0"/>
              <a:t>Implement Endpoint data loss prevention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51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585216"/>
            <a:ext cx="9927338" cy="984885"/>
          </a:xfrm>
        </p:spPr>
        <p:txBody>
          <a:bodyPr/>
          <a:lstStyle/>
          <a:p>
            <a:r>
              <a:rPr lang="en-US" dirty="0"/>
              <a:t>Agenda: </a:t>
            </a:r>
            <a:r>
              <a:rPr lang="de-DE" dirty="0"/>
              <a:t>Implement Endpoint data loss prevention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1C5DE9-C5F6-D4CC-B84D-5C0A4D4CB7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817688"/>
            <a:ext cx="7339012" cy="1477328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Prepare your environment for Endpoint DLP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Onboard devices to Endpoint DLP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Configure global Endpoint DLP settings</a:t>
            </a:r>
          </a:p>
        </p:txBody>
      </p:sp>
    </p:spTree>
    <p:extLst>
      <p:ext uri="{BB962C8B-B14F-4D97-AF65-F5344CB8AC3E}">
        <p14:creationId xmlns:p14="http://schemas.microsoft.com/office/powerpoint/2010/main" val="12393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3F9A67F-9E05-4A1C-BFF3-5B0F68E04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/>
          <a:p>
            <a:r>
              <a:rPr lang="de-DE" dirty="0"/>
              <a:t>Prepare for Endpoint DLP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5891AA-FF09-1950-1ADA-071CC36BAB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590675"/>
            <a:ext cx="11014075" cy="3308598"/>
          </a:xfrm>
        </p:spPr>
        <p:txBody>
          <a:bodyPr/>
          <a:lstStyle/>
          <a:p>
            <a:pPr marL="290513" indent="-290513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Endpoint DLP extends the activity monitoring and protection capabilities of DLP to sensitive items on Windows 10, Windows 11, and macOS</a:t>
            </a:r>
          </a:p>
          <a:p>
            <a:pPr marL="290513" indent="-290513">
              <a:spcBef>
                <a:spcPts val="0"/>
              </a:spcBef>
              <a:spcAft>
                <a:spcPts val="600"/>
              </a:spcAft>
            </a:pPr>
            <a:r>
              <a:rPr lang="en-US" sz="2200"/>
              <a:t>File type limitations exists</a:t>
            </a:r>
          </a:p>
          <a:p>
            <a:pPr marL="623888" indent="-231775">
              <a:spcBef>
                <a:spcPts val="0"/>
              </a:spcBef>
              <a:spcAft>
                <a:spcPts val="1800"/>
              </a:spcAft>
              <a:buFont typeface="Segoe UI" panose="020B0502040204020203" pitchFamily="34" charset="0"/>
              <a:buChar char="–"/>
            </a:pPr>
            <a:r>
              <a:rPr lang="en-US" sz="1800"/>
              <a:t>Unsupported file types can create opportunities for data loss</a:t>
            </a:r>
          </a:p>
          <a:p>
            <a:pPr marL="290513" indent="-290513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Management of Endpoint DLP policies can be completed by a Compliance Admin</a:t>
            </a:r>
          </a:p>
          <a:p>
            <a:pPr marL="290513" indent="-290513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Devices are monitored by Microsoft Defender for Endpoint</a:t>
            </a:r>
          </a:p>
          <a:p>
            <a:pPr marL="290513" indent="-290513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Devices onboarded for Defender are automatically also onboarded for Endpoint DLP</a:t>
            </a:r>
          </a:p>
        </p:txBody>
      </p:sp>
    </p:spTree>
    <p:extLst>
      <p:ext uri="{BB962C8B-B14F-4D97-AF65-F5344CB8AC3E}">
        <p14:creationId xmlns:p14="http://schemas.microsoft.com/office/powerpoint/2010/main" val="19598640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1CB59B-EF9E-4E47-BF33-B8075EB6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3384610"/>
            <a:ext cx="6345239" cy="615553"/>
          </a:xfrm>
        </p:spPr>
        <p:txBody>
          <a:bodyPr/>
          <a:lstStyle/>
          <a:p>
            <a:r>
              <a:rPr lang="en-US" dirty="0"/>
              <a:t>Implement Data Loss Prevention</a:t>
            </a:r>
          </a:p>
        </p:txBody>
      </p:sp>
    </p:spTree>
    <p:extLst>
      <p:ext uri="{BB962C8B-B14F-4D97-AF65-F5344CB8AC3E}">
        <p14:creationId xmlns:p14="http://schemas.microsoft.com/office/powerpoint/2010/main" val="2182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3A35F-333A-4FC3-B770-3CCE84EE3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de-DE" dirty="0"/>
              <a:t>Prepare for Endpoint DLP (continued)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0279688-2065-29C8-035C-73385B1D61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75405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 dirty="0"/>
              <a:t>Endpoint DLP only protects data:</a:t>
            </a:r>
          </a:p>
          <a:p>
            <a:pPr marL="285750" indent="-171450">
              <a:buFont typeface="Arial" panose="020B0604020202020204" pitchFamily="34" charset="0"/>
              <a:buChar char="•"/>
            </a:pPr>
            <a:r>
              <a:rPr lang="de-DE" sz="1400" dirty="0">
                <a:latin typeface="+mn-lt"/>
              </a:rPr>
              <a:t>All Endpoint DLP policies end at the border of the device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0A0F4AE-571E-E1E9-F724-387CD34133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431653"/>
            <a:ext cx="3045811" cy="3693319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dirty="0">
                <a:latin typeface="+mj-lt"/>
              </a:rPr>
              <a:t>Policies allow you to audit or restrict: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Uploading to restricted cloud service domains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Access by unallowed browsers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Copying to the clipboard from protected items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Copying protected items to USB removable media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Copying to network shares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Printing protected items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Access by unallowed (</a:t>
            </a:r>
            <a:r>
              <a:rPr lang="en-US" dirty="0" err="1"/>
              <a:t>bluetooth</a:t>
            </a:r>
            <a:r>
              <a:rPr lang="en-US" dirty="0"/>
              <a:t>) apps</a:t>
            </a:r>
          </a:p>
          <a:p>
            <a:pPr marL="265113" lvl="1" indent="-15081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Copy or move using RDP</a:t>
            </a:r>
          </a:p>
        </p:txBody>
      </p:sp>
      <p:pic>
        <p:nvPicPr>
          <p:cNvPr id="15" name="Picture Placeholder 14" descr="screenshot of the policy wizard for Endpoint data loss prevention.">
            <a:extLst>
              <a:ext uri="{FF2B5EF4-FFF2-40B4-BE49-F238E27FC236}">
                <a16:creationId xmlns:a16="http://schemas.microsoft.com/office/drawing/2014/main" id="{D0CA0F4B-35C0-1CD8-9507-AB787109B7F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l="-9664" r="-9664"/>
          <a:stretch/>
        </p:blipFill>
        <p:spPr>
          <a:xfrm>
            <a:off x="4064000" y="1581150"/>
            <a:ext cx="7535862" cy="4430720"/>
          </a:xfr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58660333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A25BB-4085-4722-869A-6F2D5279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196637" cy="492443"/>
          </a:xfrm>
        </p:spPr>
        <p:txBody>
          <a:bodyPr/>
          <a:lstStyle/>
          <a:p>
            <a:r>
              <a:rPr lang="de-DE" dirty="0"/>
              <a:t>Onboard devices for Endpoint DLP (Windows 10 and 11 only)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1B6D9D0-8E55-EEE7-2128-C86FCE4D94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590675"/>
            <a:ext cx="11014075" cy="338554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j-lt"/>
              </a:rPr>
              <a:t>Device management is turned off by default and needs to be enabled first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E6715F9-0D1F-307F-0058-1C1F25B3A7FD}"/>
              </a:ext>
            </a:extLst>
          </p:cNvPr>
          <p:cNvSpPr txBox="1">
            <a:spLocks/>
          </p:cNvSpPr>
          <p:nvPr/>
        </p:nvSpPr>
        <p:spPr>
          <a:xfrm>
            <a:off x="590549" y="2287457"/>
            <a:ext cx="2091754" cy="354874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9144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latin typeface="+mj-lt"/>
              </a:rPr>
              <a:t>Local Script</a:t>
            </a:r>
          </a:p>
          <a:p>
            <a:r>
              <a:rPr lang="de-DE" sz="1600" b="0" dirty="0"/>
              <a:t>Use a local script</a:t>
            </a:r>
            <a:br>
              <a:rPr lang="de-DE" sz="1600" b="0" dirty="0"/>
            </a:br>
            <a:r>
              <a:rPr lang="de-DE" sz="1600" b="0" dirty="0"/>
              <a:t>to onboard a maximum of 10 devices for testing purposes.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DE72394-5EE2-7C77-3FF6-8A3B7EAB8B4A}"/>
              </a:ext>
            </a:extLst>
          </p:cNvPr>
          <p:cNvSpPr txBox="1">
            <a:spLocks/>
          </p:cNvSpPr>
          <p:nvPr/>
        </p:nvSpPr>
        <p:spPr>
          <a:xfrm>
            <a:off x="2819148" y="2286000"/>
            <a:ext cx="2091754" cy="354874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9144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latin typeface="+mj-lt"/>
              </a:rPr>
              <a:t>Group Policy</a:t>
            </a:r>
          </a:p>
          <a:p>
            <a:r>
              <a:rPr lang="de-DE" sz="1600" b="0" dirty="0"/>
              <a:t>Use this method if you are looking to mass onboard devices for Endpoint DLP and you do not plan on using Configuration Manager or an MDM solution.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DD15856-FC65-46E3-BCA0-9F884927D0EC}"/>
              </a:ext>
            </a:extLst>
          </p:cNvPr>
          <p:cNvSpPr txBox="1">
            <a:spLocks/>
          </p:cNvSpPr>
          <p:nvPr/>
        </p:nvSpPr>
        <p:spPr>
          <a:xfrm>
            <a:off x="5049331" y="2286000"/>
            <a:ext cx="2091754" cy="354874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9144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latin typeface="+mj-lt"/>
              </a:rPr>
              <a:t>Configuration Manager</a:t>
            </a:r>
          </a:p>
          <a:p>
            <a:r>
              <a:rPr lang="de-DE" sz="1600" b="0" dirty="0"/>
              <a:t>Use this method if you are looking to mass onboard devices for Endpoint DLP if</a:t>
            </a:r>
            <a:br>
              <a:rPr lang="de-DE" sz="1600" b="0" dirty="0"/>
            </a:br>
            <a:r>
              <a:rPr lang="de-DE" sz="1600" b="0" dirty="0"/>
              <a:t>you do not plan on using an MDM solution.</a:t>
            </a:r>
          </a:p>
          <a:p>
            <a:endParaRPr lang="de-DE" sz="1200" b="0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D23B890-40D2-DEC9-B5CA-2E2D327AFEBA}"/>
              </a:ext>
            </a:extLst>
          </p:cNvPr>
          <p:cNvSpPr txBox="1">
            <a:spLocks/>
          </p:cNvSpPr>
          <p:nvPr/>
        </p:nvSpPr>
        <p:spPr>
          <a:xfrm>
            <a:off x="7281098" y="2286000"/>
            <a:ext cx="2091754" cy="354874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9144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latin typeface="+mj-lt"/>
              </a:rPr>
              <a:t>MDM/Intune</a:t>
            </a:r>
          </a:p>
          <a:p>
            <a:r>
              <a:rPr lang="de-DE" sz="1600" b="0" dirty="0"/>
              <a:t>Use this method if you are looking to mass onboard devices for Endpoint DLP and do not plan on using Configuration Manager.</a:t>
            </a:r>
          </a:p>
          <a:p>
            <a:endParaRPr lang="de-DE" sz="120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7C9EB8D-D3AC-ED26-EDA8-9E6D13C8845C}"/>
              </a:ext>
            </a:extLst>
          </p:cNvPr>
          <p:cNvSpPr txBox="1">
            <a:spLocks/>
          </p:cNvSpPr>
          <p:nvPr/>
        </p:nvSpPr>
        <p:spPr>
          <a:xfrm>
            <a:off x="9509696" y="2286000"/>
            <a:ext cx="2091754" cy="354874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9144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40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29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386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latin typeface="+mj-lt"/>
              </a:rPr>
              <a:t>VDI Scripts</a:t>
            </a:r>
          </a:p>
          <a:p>
            <a:r>
              <a:rPr lang="de-DE" sz="1600" b="0" dirty="0"/>
              <a:t>Use this method</a:t>
            </a:r>
            <a:br>
              <a:rPr lang="de-DE" sz="1600" b="0" dirty="0"/>
            </a:br>
            <a:r>
              <a:rPr lang="de-DE" sz="1600" b="0" dirty="0"/>
              <a:t>if you need to onboard VDI clients. The provided scripts work for more than 10 devices.</a:t>
            </a:r>
          </a:p>
        </p:txBody>
      </p:sp>
    </p:spTree>
    <p:extLst>
      <p:ext uri="{BB962C8B-B14F-4D97-AF65-F5344CB8AC3E}">
        <p14:creationId xmlns:p14="http://schemas.microsoft.com/office/powerpoint/2010/main" val="1964696289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51F99BD2-E62E-CA76-4205-626545EE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/>
          <a:p>
            <a:r>
              <a:rPr lang="en-IN" dirty="0"/>
              <a:t>Onboard devices for Endpoint DLP (macOS)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E945F789-A784-85AF-822A-DA88B082CB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1432" y="1591056"/>
            <a:ext cx="11013474" cy="338554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j-lt"/>
              </a:rPr>
              <a:t>MacOS device monitoring must be turned on to use Endpoint DLP for macOS devices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F232AF71-D88C-7957-893A-20E04E4A794E}"/>
              </a:ext>
            </a:extLst>
          </p:cNvPr>
          <p:cNvSpPr txBox="1">
            <a:spLocks/>
          </p:cNvSpPr>
          <p:nvPr/>
        </p:nvSpPr>
        <p:spPr>
          <a:xfrm>
            <a:off x="588963" y="2287457"/>
            <a:ext cx="3566160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0" dirty="0">
                <a:solidFill>
                  <a:schemeClr val="tx1"/>
                </a:solidFill>
                <a:latin typeface="+mn-lt"/>
              </a:rPr>
              <a:t>MacOS devices must be already managed through Intune or JAMF Pro</a:t>
            </a:r>
          </a:p>
        </p:txBody>
      </p:sp>
      <p:sp>
        <p:nvSpPr>
          <p:cNvPr id="49" name="Text Placeholder 12">
            <a:extLst>
              <a:ext uri="{FF2B5EF4-FFF2-40B4-BE49-F238E27FC236}">
                <a16:creationId xmlns:a16="http://schemas.microsoft.com/office/drawing/2014/main" id="{F91CA55D-29DF-E255-DCD9-433C5EED7062}"/>
              </a:ext>
            </a:extLst>
          </p:cNvPr>
          <p:cNvSpPr txBox="1">
            <a:spLocks/>
          </p:cNvSpPr>
          <p:nvPr/>
        </p:nvSpPr>
        <p:spPr>
          <a:xfrm>
            <a:off x="4313854" y="2287457"/>
            <a:ext cx="3566160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0">
                <a:solidFill>
                  <a:schemeClr val="tx1"/>
                </a:solidFill>
                <a:latin typeface="+mn-lt"/>
              </a:rPr>
              <a:t>MacOS devices must be within three latest released versions</a:t>
            </a:r>
            <a:endParaRPr lang="en-US" b="1" spc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0" name="Text Placeholder 11">
            <a:extLst>
              <a:ext uri="{FF2B5EF4-FFF2-40B4-BE49-F238E27FC236}">
                <a16:creationId xmlns:a16="http://schemas.microsoft.com/office/drawing/2014/main" id="{9A49BB84-3134-90C1-B0F8-EB5FBA2D59CF}"/>
              </a:ext>
            </a:extLst>
          </p:cNvPr>
          <p:cNvSpPr txBox="1">
            <a:spLocks/>
          </p:cNvSpPr>
          <p:nvPr/>
        </p:nvSpPr>
        <p:spPr>
          <a:xfrm>
            <a:off x="8038746" y="2287457"/>
            <a:ext cx="3566160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0" dirty="0">
                <a:solidFill>
                  <a:schemeClr val="tx1"/>
                </a:solidFill>
                <a:latin typeface="+mn-lt"/>
              </a:rPr>
              <a:t>Endpoint DLP supports Microsoft Edge, Safari, Chrome, and Firefox on macOS</a:t>
            </a:r>
          </a:p>
        </p:txBody>
      </p:sp>
      <p:sp>
        <p:nvSpPr>
          <p:cNvPr id="51" name="Text Placeholder 13">
            <a:extLst>
              <a:ext uri="{FF2B5EF4-FFF2-40B4-BE49-F238E27FC236}">
                <a16:creationId xmlns:a16="http://schemas.microsoft.com/office/drawing/2014/main" id="{AEFA3A57-E312-61A3-6F35-E6BEC6635AC2}"/>
              </a:ext>
            </a:extLst>
          </p:cNvPr>
          <p:cNvSpPr txBox="1">
            <a:spLocks/>
          </p:cNvSpPr>
          <p:nvPr/>
        </p:nvSpPr>
        <p:spPr>
          <a:xfrm>
            <a:off x="2126935" y="4352448"/>
            <a:ext cx="3657600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r>
              <a:rPr lang="en-US" b="1" spc="0" dirty="0">
                <a:latin typeface="+mn-lt"/>
              </a:rPr>
              <a:t>MacOS devices that have Microsoft Defender for Endpoint deployed to them have a simpler deployment process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FC1F5FC5-A57C-1518-E5E2-107D7F5C110C}"/>
              </a:ext>
            </a:extLst>
          </p:cNvPr>
          <p:cNvSpPr txBox="1">
            <a:spLocks/>
          </p:cNvSpPr>
          <p:nvPr/>
        </p:nvSpPr>
        <p:spPr>
          <a:xfrm>
            <a:off x="5952780" y="4352448"/>
            <a:ext cx="3657600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r>
              <a:rPr lang="en-US" b="1" spc="0">
                <a:latin typeface="+mn-lt"/>
              </a:rPr>
              <a:t>Copy activities, print, upload to cloud, unallowed apps are activities that can be monitored and restricted for macOS</a:t>
            </a:r>
            <a:endParaRPr lang="en-US" b="1" spc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7762416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Configure global Endpoint DLP settings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9DB802D-164F-B0A6-4926-DA17B2BF05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338554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j-lt"/>
              </a:rPr>
              <a:t>Endpoint DLP settings create a framework in which Endpoint DLP policies work</a:t>
            </a:r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99F5A1CB-507C-4185-9EB4-7AA5690E6657}"/>
              </a:ext>
            </a:extLst>
          </p:cNvPr>
          <p:cNvSpPr txBox="1">
            <a:spLocks/>
          </p:cNvSpPr>
          <p:nvPr/>
        </p:nvSpPr>
        <p:spPr>
          <a:xfrm>
            <a:off x="588963" y="2287457"/>
            <a:ext cx="3562704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pPr>
              <a:spcBef>
                <a:spcPts val="0"/>
              </a:spcBef>
            </a:pPr>
            <a:r>
              <a:rPr lang="en-US" sz="1800" spc="0" dirty="0"/>
              <a:t>File path exclusions: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Are applied to all Endpoint DLP policies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Allow you to limit where your policies are in effect</a:t>
            </a:r>
          </a:p>
        </p:txBody>
      </p:sp>
      <p:sp>
        <p:nvSpPr>
          <p:cNvPr id="39" name="Text Placeholder 18">
            <a:extLst>
              <a:ext uri="{FF2B5EF4-FFF2-40B4-BE49-F238E27FC236}">
                <a16:creationId xmlns:a16="http://schemas.microsoft.com/office/drawing/2014/main" id="{82DC5988-B012-3C8E-C00B-E0B55951D95F}"/>
              </a:ext>
            </a:extLst>
          </p:cNvPr>
          <p:cNvSpPr txBox="1">
            <a:spLocks/>
          </p:cNvSpPr>
          <p:nvPr/>
        </p:nvSpPr>
        <p:spPr>
          <a:xfrm>
            <a:off x="4313854" y="2287457"/>
            <a:ext cx="3562704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pPr>
              <a:spcBef>
                <a:spcPts val="0"/>
              </a:spcBef>
            </a:pPr>
            <a:r>
              <a:rPr lang="en-US" sz="1800" spc="0" dirty="0"/>
              <a:t>Restricted apps: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Are applied when a policy blocks unallowed apps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Allow you to limit where you can work with protected files</a:t>
            </a:r>
          </a:p>
        </p:txBody>
      </p: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BB7C7A65-29B6-4C42-B655-EC59F5CE8F22}"/>
              </a:ext>
            </a:extLst>
          </p:cNvPr>
          <p:cNvSpPr txBox="1">
            <a:spLocks/>
          </p:cNvSpPr>
          <p:nvPr/>
        </p:nvSpPr>
        <p:spPr>
          <a:xfrm>
            <a:off x="8038746" y="2287457"/>
            <a:ext cx="3562704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pPr>
              <a:spcBef>
                <a:spcPts val="0"/>
              </a:spcBef>
            </a:pPr>
            <a:r>
              <a:rPr lang="en-US" sz="1800" spc="0" dirty="0"/>
              <a:t>Browser and domain restrictions: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Are applied when a policy blocks unallowed browsers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Allow you to limit where you can share protected files</a:t>
            </a:r>
          </a:p>
        </p:txBody>
      </p:sp>
      <p:sp>
        <p:nvSpPr>
          <p:cNvPr id="41" name="Text Placeholder 15">
            <a:extLst>
              <a:ext uri="{FF2B5EF4-FFF2-40B4-BE49-F238E27FC236}">
                <a16:creationId xmlns:a16="http://schemas.microsoft.com/office/drawing/2014/main" id="{34D7219B-C41A-F0F0-9EB2-7E0558BF5E01}"/>
              </a:ext>
            </a:extLst>
          </p:cNvPr>
          <p:cNvSpPr txBox="1">
            <a:spLocks/>
          </p:cNvSpPr>
          <p:nvPr/>
        </p:nvSpPr>
        <p:spPr>
          <a:xfrm>
            <a:off x="2368235" y="4352448"/>
            <a:ext cx="3562704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pPr>
              <a:spcBef>
                <a:spcPts val="0"/>
              </a:spcBef>
            </a:pPr>
            <a:r>
              <a:rPr lang="en-US" sz="1800" spc="0" dirty="0"/>
              <a:t>Advanced classification scanning and protection: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Can use EDM and named entities in your DLP policies</a:t>
            </a:r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92CF50AC-C203-BFD3-2015-273350B72155}"/>
              </a:ext>
            </a:extLst>
          </p:cNvPr>
          <p:cNvSpPr txBox="1">
            <a:spLocks/>
          </p:cNvSpPr>
          <p:nvPr/>
        </p:nvSpPr>
        <p:spPr>
          <a:xfrm>
            <a:off x="6093126" y="4352448"/>
            <a:ext cx="3562704" cy="188375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46304" rIns="182880" bIns="91440" rtlCol="0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-49" baseline="0">
                <a:latin typeface="+mj-lt"/>
              </a:defRPr>
            </a:lvl1pPr>
            <a:lvl2pPr marL="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spc="0" baseline="0"/>
            </a:lvl2pPr>
            <a:lvl3pPr marL="3429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spc="0" baseline="0"/>
            </a:lvl3pPr>
            <a:lvl4pPr marL="685800" marR="0" indent="-22860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spc="0" baseline="0"/>
            </a:lvl4pPr>
            <a:lvl5pPr marL="685800" marR="0" indent="0" fontAlgn="auto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spc="0" baseline="0"/>
            </a:lvl5pPr>
            <a:lvl6pPr marL="2285916" indent="0">
              <a:spcBef>
                <a:spcPct val="20000"/>
              </a:spcBef>
              <a:buFont typeface="Arial" pitchFamily="34" charset="0"/>
              <a:buNone/>
              <a:defRPr sz="1961"/>
            </a:lvl6pPr>
            <a:lvl7pPr marL="0" indent="0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/>
            </a:lvl7pPr>
            <a:lvl8pPr marL="3428877" indent="-228592">
              <a:spcBef>
                <a:spcPct val="20000"/>
              </a:spcBef>
              <a:buFont typeface="Arial" pitchFamily="34" charset="0"/>
              <a:buChar char="•"/>
              <a:defRPr sz="1961"/>
            </a:lvl8pPr>
            <a:lvl9pPr marL="3886061" indent="-228592">
              <a:spcBef>
                <a:spcPct val="20000"/>
              </a:spcBef>
              <a:buFont typeface="Arial" pitchFamily="34" charset="0"/>
              <a:buChar char="•"/>
              <a:defRPr sz="1961"/>
            </a:lvl9pPr>
          </a:lstStyle>
          <a:p>
            <a:pPr>
              <a:spcBef>
                <a:spcPts val="0"/>
              </a:spcBef>
            </a:pPr>
            <a:r>
              <a:rPr lang="en-US" sz="1800" spc="0" dirty="0"/>
              <a:t>Business justification in policy tips: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Show default options and custom text box</a:t>
            </a:r>
          </a:p>
          <a:p>
            <a:pPr marL="285750" lvl="1" indent="-173038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Only show default options and/or custom text box</a:t>
            </a:r>
          </a:p>
        </p:txBody>
      </p:sp>
    </p:spTree>
    <p:extLst>
      <p:ext uri="{BB962C8B-B14F-4D97-AF65-F5344CB8AC3E}">
        <p14:creationId xmlns:p14="http://schemas.microsoft.com/office/powerpoint/2010/main" val="124232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EBAD2EA-DDC9-C8AB-3853-DAE8C8B63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Supported Endpoint DLP settings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DDA8B5-809C-469B-006B-D827A00232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338554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j-lt"/>
              </a:rPr>
              <a:t>Endpoint DLP settings supported for Windows 10/11 and macOS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9A1096CE-072C-2792-935D-A4C2F2B007B6}"/>
              </a:ext>
            </a:extLst>
          </p:cNvPr>
          <p:cNvSpPr txBox="1">
            <a:spLocks/>
          </p:cNvSpPr>
          <p:nvPr/>
        </p:nvSpPr>
        <p:spPr>
          <a:xfrm>
            <a:off x="579438" y="2286002"/>
            <a:ext cx="5420620" cy="3737427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400" kern="1200" spc="-49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spc="0" dirty="0">
                <a:solidFill>
                  <a:schemeClr val="tx1"/>
                </a:solidFill>
              </a:rPr>
              <a:t>Windows 10/11 devices: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Restricted app groups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Unallowed Bluetooth apps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Browser and domain restrictions to sensitive items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Additional settings for Endpoint DLP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Always audit file activity for devices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Auto-quarantine file from unallowed apps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Advanced classification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Business justification in policy tips</a:t>
            </a:r>
            <a:endParaRPr lang="en-US" sz="2000" spc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A6EBBCAB-B1EF-8229-0F67-BDF9AC754B09}"/>
              </a:ext>
            </a:extLst>
          </p:cNvPr>
          <p:cNvSpPr txBox="1">
            <a:spLocks/>
          </p:cNvSpPr>
          <p:nvPr/>
        </p:nvSpPr>
        <p:spPr>
          <a:xfrm>
            <a:off x="6213178" y="2286000"/>
            <a:ext cx="5386686" cy="3737427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vert="horz" wrap="square" lIns="182880" tIns="146304" rIns="182880" bIns="146304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400" kern="1200" spc="-49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800" kern="1200" spc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spc="0" dirty="0">
                <a:solidFill>
                  <a:schemeClr val="tx1"/>
                </a:solidFill>
              </a:rPr>
              <a:t>macOS devices: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Browser and domain restrictions to sensitive items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Additional settings for Endpoint DLP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Always audit file activity for devices</a:t>
            </a:r>
          </a:p>
          <a:p>
            <a:pPr marL="398463" indent="-227013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Business justification in policy tips</a:t>
            </a:r>
          </a:p>
        </p:txBody>
      </p:sp>
    </p:spTree>
    <p:extLst>
      <p:ext uri="{BB962C8B-B14F-4D97-AF65-F5344CB8AC3E}">
        <p14:creationId xmlns:p14="http://schemas.microsoft.com/office/powerpoint/2010/main" val="632594009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FD2F0-EDA0-4919-9A33-DA32D50B9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Guided demonstration – Endpoint DLP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D0C81EC-C56E-59B7-F4E8-3F8B729C4E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33855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200" dirty="0"/>
              <a:t>Scenario: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8D9D75-0085-DAFC-F320-FE809D6FFF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153888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2000" dirty="0">
                <a:latin typeface="+mn-lt"/>
              </a:rPr>
              <a:t>You are the compliance administrator tasked with configuring data loss prevention for endpoints in your organization.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B96BE6-D2CB-4E7F-93FE-D632083A6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4747098" y="1581150"/>
            <a:ext cx="6852764" cy="4430720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9EADB87-1952-A584-E93F-82F6CB16B4BD}"/>
              </a:ext>
            </a:extLst>
          </p:cNvPr>
          <p:cNvSpPr/>
          <p:nvPr/>
        </p:nvSpPr>
        <p:spPr bwMode="auto">
          <a:xfrm>
            <a:off x="5348423" y="1784593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4571" algn="ctr" defTabSz="412667"/>
            <a:r>
              <a:rPr lang="en-US" sz="1600" b="1" kern="0" dirty="0">
                <a:cs typeface="Segoe UI" panose="020B0502040204020203" pitchFamily="34" charset="0"/>
              </a:rPr>
              <a:t>Task 1</a:t>
            </a:r>
            <a:endParaRPr lang="en-IN" sz="1600" b="1" kern="0" dirty="0"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AF64D-AFAC-37DC-0A00-41414D1A6CDB}"/>
              </a:ext>
            </a:extLst>
          </p:cNvPr>
          <p:cNvSpPr txBox="1"/>
          <p:nvPr/>
        </p:nvSpPr>
        <p:spPr>
          <a:xfrm>
            <a:off x="6507808" y="2092600"/>
            <a:ext cx="348691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0" i="0" dirty="0">
                <a:effectLst/>
                <a:latin typeface="Segoe UI" panose="020B0502040204020203" pitchFamily="34" charset="0"/>
              </a:rPr>
              <a:t>Review Endpoint DLP Settings</a:t>
            </a:r>
            <a:endParaRPr lang="en-US" sz="20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0471FFA-F75F-D217-5566-D51921AAF241}"/>
              </a:ext>
            </a:extLst>
          </p:cNvPr>
          <p:cNvSpPr/>
          <p:nvPr/>
        </p:nvSpPr>
        <p:spPr bwMode="auto">
          <a:xfrm>
            <a:off x="5348423" y="2817010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4571" algn="ctr" defTabSz="412667"/>
            <a:r>
              <a:rPr lang="en-US" sz="1600" b="1" kern="0">
                <a:cs typeface="Segoe UI" panose="020B0502040204020203" pitchFamily="34" charset="0"/>
              </a:rPr>
              <a:t>Task 2</a:t>
            </a:r>
            <a:endParaRPr lang="en-IN" sz="1600" b="1" kern="0" dirty="0"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0EC29C-2990-2BBD-C01B-287C3A5B56B7}"/>
              </a:ext>
            </a:extLst>
          </p:cNvPr>
          <p:cNvSpPr txBox="1"/>
          <p:nvPr/>
        </p:nvSpPr>
        <p:spPr>
          <a:xfrm>
            <a:off x="6526626" y="2971129"/>
            <a:ext cx="46493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Create and review DLP policy for Endpoints</a:t>
            </a:r>
            <a:endParaRPr lang="en-IN" sz="20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EF43040-D03F-4351-B0FB-07166ED19FF1}"/>
              </a:ext>
            </a:extLst>
          </p:cNvPr>
          <p:cNvSpPr/>
          <p:nvPr/>
        </p:nvSpPr>
        <p:spPr bwMode="auto">
          <a:xfrm>
            <a:off x="5351738" y="3849427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4571" algn="ctr" defTabSz="412667"/>
            <a:r>
              <a:rPr lang="en-US" sz="1600" b="1" kern="0">
                <a:cs typeface="Segoe UI" panose="020B0502040204020203" pitchFamily="34" charset="0"/>
              </a:rPr>
              <a:t>Task 3</a:t>
            </a:r>
            <a:endParaRPr lang="en-IN" sz="1600" b="1" kern="0" dirty="0"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DF5D51-ACD8-9F7B-41A7-C46B3666F096}"/>
              </a:ext>
            </a:extLst>
          </p:cNvPr>
          <p:cNvSpPr txBox="1"/>
          <p:nvPr/>
        </p:nvSpPr>
        <p:spPr>
          <a:xfrm>
            <a:off x="6501911" y="4157434"/>
            <a:ext cx="38625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0" i="0" dirty="0">
                <a:effectLst/>
                <a:latin typeface="Segoe UI" panose="020B0502040204020203" pitchFamily="34" charset="0"/>
              </a:rPr>
              <a:t>Validate the user experience</a:t>
            </a:r>
            <a:endParaRPr lang="en-US" sz="20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41F8DB0-6823-91D6-740C-1E2711B8BE93}"/>
              </a:ext>
            </a:extLst>
          </p:cNvPr>
          <p:cNvSpPr/>
          <p:nvPr/>
        </p:nvSpPr>
        <p:spPr bwMode="auto">
          <a:xfrm>
            <a:off x="5351738" y="4881843"/>
            <a:ext cx="923790" cy="92379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cs typeface="Segoe UI" pitchFamily="34" charset="0"/>
              </a:rPr>
              <a:t>Task 4</a:t>
            </a:r>
            <a:endParaRPr lang="en-IN" sz="1600" b="1" dirty="0">
              <a:cs typeface="Segoe U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EF76B9-CA5D-459B-3DB9-16E56EA69FDF}"/>
              </a:ext>
            </a:extLst>
          </p:cNvPr>
          <p:cNvSpPr txBox="1"/>
          <p:nvPr/>
        </p:nvSpPr>
        <p:spPr>
          <a:xfrm>
            <a:off x="6501910" y="5189850"/>
            <a:ext cx="46740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0" i="0" dirty="0">
                <a:effectLst/>
                <a:latin typeface="Segoe UI" panose="020B0502040204020203" pitchFamily="34" charset="0"/>
              </a:rPr>
              <a:t>Review data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41861734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1422400"/>
            <a:ext cx="6345239" cy="2577763"/>
          </a:xfrm>
        </p:spPr>
        <p:txBody>
          <a:bodyPr/>
          <a:lstStyle/>
          <a:p>
            <a:r>
              <a:rPr lang="en-US" dirty="0"/>
              <a:t>Configure DLP policies for Microsoft Defender for Cloud Apps and Power Platform</a:t>
            </a:r>
          </a:p>
        </p:txBody>
      </p:sp>
    </p:spTree>
    <p:extLst>
      <p:ext uri="{BB962C8B-B14F-4D97-AF65-F5344CB8AC3E}">
        <p14:creationId xmlns:p14="http://schemas.microsoft.com/office/powerpoint/2010/main" val="329409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293116"/>
            <a:ext cx="10676638" cy="1477328"/>
          </a:xfrm>
        </p:spPr>
        <p:txBody>
          <a:bodyPr/>
          <a:lstStyle/>
          <a:p>
            <a:r>
              <a:rPr lang="en-US" dirty="0"/>
              <a:t>Agenda: Configure DLP policies for Microsoft Defender for Cloud Apps and Power Platform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9B664633-7ADF-43B2-2FAF-31E4B4B04B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817687"/>
            <a:ext cx="10369550" cy="2046714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Configure data loss prevention policy and rule priorities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Implement DLP policies in test mode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Configure Data loss prevention policies in Power Platform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Integrate DLP Policies into Defender for Cloud Apps for advanced functionality</a:t>
            </a:r>
          </a:p>
        </p:txBody>
      </p:sp>
    </p:spTree>
    <p:extLst>
      <p:ext uri="{BB962C8B-B14F-4D97-AF65-F5344CB8AC3E}">
        <p14:creationId xmlns:p14="http://schemas.microsoft.com/office/powerpoint/2010/main" val="111199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de-DE" dirty="0"/>
              <a:t>Configure DLP policies for Microsoft Power Platform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B867FAE-33A5-C286-D578-FA0E1DD6AA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387475"/>
            <a:ext cx="11010900" cy="3539430"/>
          </a:xfrm>
        </p:spPr>
        <p:txBody>
          <a:bodyPr/>
          <a:lstStyle/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b="1" dirty="0">
                <a:latin typeface="+mn-lt"/>
              </a:rPr>
              <a:t>Power Platform DLP policies restrict communication between connectors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b="1" dirty="0">
                <a:latin typeface="+mn-lt"/>
              </a:rPr>
              <a:t>Policies can be configured on a tenant or environment level</a:t>
            </a:r>
          </a:p>
          <a:p>
            <a:pPr marL="290513" indent="-2905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b="1" dirty="0">
                <a:latin typeface="+mn-lt"/>
              </a:rPr>
              <a:t>Connectors can be sorted into three groups and only reside in one at a time:</a:t>
            </a:r>
          </a:p>
          <a:p>
            <a:pPr marL="682625" lvl="2" indent="-282575">
              <a:spcBef>
                <a:spcPts val="200"/>
              </a:spcBef>
              <a:spcAft>
                <a:spcPts val="800"/>
              </a:spcAft>
              <a:buFont typeface="Segoe UI" panose="020B0502040204020203" pitchFamily="34" charset="0"/>
              <a:buChar char="–"/>
            </a:pPr>
            <a:r>
              <a:rPr lang="de-DE" sz="2000" dirty="0"/>
              <a:t>Business</a:t>
            </a:r>
          </a:p>
          <a:p>
            <a:pPr marL="682625" lvl="2" indent="-282575">
              <a:spcBef>
                <a:spcPts val="200"/>
              </a:spcBef>
              <a:spcAft>
                <a:spcPts val="800"/>
              </a:spcAft>
              <a:buFont typeface="Segoe UI" panose="020B0502040204020203" pitchFamily="34" charset="0"/>
              <a:buChar char="–"/>
            </a:pPr>
            <a:r>
              <a:rPr lang="de-DE" sz="2000" dirty="0"/>
              <a:t>Non-business</a:t>
            </a:r>
          </a:p>
          <a:p>
            <a:pPr marL="682625" lvl="2" indent="-282575">
              <a:spcBef>
                <a:spcPts val="200"/>
              </a:spcBef>
              <a:spcAft>
                <a:spcPts val="800"/>
              </a:spcAft>
              <a:buFont typeface="Segoe UI" panose="020B0502040204020203" pitchFamily="34" charset="0"/>
              <a:buChar char="–"/>
            </a:pPr>
            <a:r>
              <a:rPr lang="de-DE" sz="2000" dirty="0"/>
              <a:t>Blocked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b="1" dirty="0">
                <a:latin typeface="+mn-lt"/>
              </a:rPr>
              <a:t>Certain connectors cannot be sorted into the blocked group</a:t>
            </a:r>
          </a:p>
          <a:p>
            <a:pPr marL="290513" indent="-2905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b="1" dirty="0">
                <a:latin typeface="+mn-lt"/>
              </a:rPr>
              <a:t>Connectors can only communicate with other connectors in their group</a:t>
            </a:r>
          </a:p>
        </p:txBody>
      </p:sp>
    </p:spTree>
    <p:extLst>
      <p:ext uri="{BB962C8B-B14F-4D97-AF65-F5344CB8AC3E}">
        <p14:creationId xmlns:p14="http://schemas.microsoft.com/office/powerpoint/2010/main" val="3972614946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307D465-5D56-0B41-96C4-901FFC242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Combine DLP with Microsoft 365 Defender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1E8CAB1-A3E0-C0EE-4D44-794E392143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119085" cy="215443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200" dirty="0">
                <a:latin typeface="+mj-lt"/>
              </a:rPr>
              <a:t>Create file policies in Microsoft 365 Defender and use the Data classification service:</a:t>
            </a:r>
          </a:p>
          <a:p>
            <a:pPr marL="342900" lvl="1" indent="-230188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You need to enable file monitoring</a:t>
            </a:r>
          </a:p>
          <a:p>
            <a:pPr marL="342900" lvl="1" indent="-230188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File policies allow you more granular control over Microsoft cloud apps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5575C1-0CD6-5384-E99C-C4EF96D3896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19085" cy="310854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200" dirty="0">
                <a:latin typeface="+mj-lt"/>
              </a:rPr>
              <a:t>Create DLP policies in the Purview portal and select Microsoft 365 Defender as a location:</a:t>
            </a:r>
          </a:p>
          <a:p>
            <a:pPr marL="342900" lvl="1" indent="-230188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DLP policies monitor third party apps you connected to Microsoft 365 Defender(Box, Dropbox, Salesforce, etc.)</a:t>
            </a:r>
          </a:p>
          <a:p>
            <a:pPr marL="342900" lvl="1" indent="-230188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Protective actions are limited by the API of the third-party app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6245188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FB0C1-B149-418E-B74B-EF7FE7E09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7343E5F-141A-8F62-E933-DC85C07592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3474" cy="2046714"/>
          </a:xfrm>
        </p:spPr>
        <p:txBody>
          <a:bodyPr/>
          <a:lstStyle/>
          <a:p>
            <a:pPr marL="282575" indent="-282575">
              <a:spcAft>
                <a:spcPts val="1800"/>
              </a:spcAft>
            </a:pPr>
            <a:r>
              <a:rPr lang="de-DE" dirty="0"/>
              <a:t>Prevent data loss with Microsoft Purview</a:t>
            </a:r>
          </a:p>
          <a:p>
            <a:pPr marL="282575" indent="-282575">
              <a:spcAft>
                <a:spcPts val="1800"/>
              </a:spcAft>
            </a:pPr>
            <a:r>
              <a:rPr lang="de-DE" dirty="0"/>
              <a:t>Implement Endpoint data loss prevention</a:t>
            </a:r>
          </a:p>
          <a:p>
            <a:pPr marL="282575" indent="-282575">
              <a:spcAft>
                <a:spcPts val="1800"/>
              </a:spcAft>
            </a:pPr>
            <a:r>
              <a:rPr lang="de-DE" dirty="0"/>
              <a:t>Configure DLP policies for Microsoft Defender for Cloud Apps and Power Platform</a:t>
            </a:r>
          </a:p>
          <a:p>
            <a:pPr marL="282575" indent="-282575">
              <a:spcAft>
                <a:spcPts val="1800"/>
              </a:spcAft>
            </a:pPr>
            <a:r>
              <a:rPr lang="de-DE" dirty="0"/>
              <a:t>Manage DLP policies and reports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937593757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>
            <a:extLst>
              <a:ext uri="{FF2B5EF4-FFF2-40B4-BE49-F238E27FC236}">
                <a16:creationId xmlns:a16="http://schemas.microsoft.com/office/drawing/2014/main" id="{A8EA4D86-864B-CA49-1C81-D84E07D9B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010900" cy="430887"/>
          </a:xfrm>
        </p:spPr>
        <p:txBody>
          <a:bodyPr anchor="t"/>
          <a:lstStyle/>
          <a:p>
            <a:r>
              <a:rPr lang="en-US" sz="2800" dirty="0"/>
              <a:t>Configure file policies in Microsoft 365 Defender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BF7B4AD-21B5-D478-C92C-82DEA5BCD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1377" y="1503310"/>
            <a:ext cx="552718" cy="552796"/>
            <a:chOff x="631377" y="1503310"/>
            <a:chExt cx="552718" cy="552796"/>
          </a:xfrm>
        </p:grpSpPr>
        <p:sp>
          <p:nvSpPr>
            <p:cNvPr id="18" name="Oval 17" descr="icon of a finger pushing a button">
              <a:extLst>
                <a:ext uri="{FF2B5EF4-FFF2-40B4-BE49-F238E27FC236}">
                  <a16:creationId xmlns:a16="http://schemas.microsoft.com/office/drawing/2014/main" id="{EA325896-FD8F-1A0C-E5BF-5B2BFAFAC602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Lock" title="Icon of a padlock">
              <a:extLst>
                <a:ext uri="{FF2B5EF4-FFF2-40B4-BE49-F238E27FC236}">
                  <a16:creationId xmlns:a16="http://schemas.microsoft.com/office/drawing/2014/main" id="{DFB14A13-A8D4-5BAC-763B-409B4F0B64F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E1FAFAD1-B4CB-104E-CC15-A348C4C48D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89460" y="1456896"/>
            <a:ext cx="10210404" cy="6456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dirty="0"/>
              <a:t>File policies can use the Microsoft 365 Defender DLP engine or the same Data Classification Services as DLP policies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A62B4E1-D04B-DAB6-CA74-3051EF942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1377" y="2358707"/>
            <a:ext cx="552718" cy="552796"/>
            <a:chOff x="631377" y="2358707"/>
            <a:chExt cx="552718" cy="552796"/>
          </a:xfrm>
        </p:grpSpPr>
        <p:sp>
          <p:nvSpPr>
            <p:cNvPr id="21" name="Oval 20" descr="icon of a finger pushing a button">
              <a:extLst>
                <a:ext uri="{FF2B5EF4-FFF2-40B4-BE49-F238E27FC236}">
                  <a16:creationId xmlns:a16="http://schemas.microsoft.com/office/drawing/2014/main" id="{58ECFD82-1C9E-6609-5D1E-8CA3F1198F51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shield_3" title="Icon of a shield with an exclamation point inside">
              <a:extLst>
                <a:ext uri="{FF2B5EF4-FFF2-40B4-BE49-F238E27FC236}">
                  <a16:creationId xmlns:a16="http://schemas.microsoft.com/office/drawing/2014/main" id="{9EA9250E-A299-475C-BEBF-162E2D41154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40F2199E-EF79-67D6-D666-9EBBE1C11E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89460" y="2309426"/>
            <a:ext cx="10210404" cy="6489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dirty="0"/>
              <a:t>You can configure real-time alerts or review alerts via reports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9B13456-8D04-D306-ABE2-27D5A9398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1377" y="3214104"/>
            <a:ext cx="552718" cy="552796"/>
            <a:chOff x="631377" y="3214104"/>
            <a:chExt cx="552718" cy="552796"/>
          </a:xfrm>
        </p:grpSpPr>
        <p:sp>
          <p:nvSpPr>
            <p:cNvPr id="24" name="Oval 23" descr="icon of a finger pushing a button">
              <a:extLst>
                <a:ext uri="{FF2B5EF4-FFF2-40B4-BE49-F238E27FC236}">
                  <a16:creationId xmlns:a16="http://schemas.microsoft.com/office/drawing/2014/main" id="{F4081E33-492E-54A9-855A-5D1FEF4D59DA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5" name="safe" title="Icon of a locked safe">
              <a:extLst>
                <a:ext uri="{FF2B5EF4-FFF2-40B4-BE49-F238E27FC236}">
                  <a16:creationId xmlns:a16="http://schemas.microsoft.com/office/drawing/2014/main" id="{6AF25F2F-C51A-86FD-0190-AF131FA36FD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0D0B8007-2869-3EED-3036-EDAF5BAE55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89460" y="3165232"/>
            <a:ext cx="10210404" cy="6489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dirty="0"/>
              <a:t>File policies are configured in the Microsoft 365 Defender portal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B62F0C2-AF73-AD42-38BA-225F19AFF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1377" y="4069501"/>
            <a:ext cx="552718" cy="552796"/>
            <a:chOff x="631377" y="4069501"/>
            <a:chExt cx="552718" cy="552796"/>
          </a:xfrm>
        </p:grpSpPr>
        <p:sp>
          <p:nvSpPr>
            <p:cNvPr id="27" name="Oval 26" descr="icon of a finger pushing a button">
              <a:extLst>
                <a:ext uri="{FF2B5EF4-FFF2-40B4-BE49-F238E27FC236}">
                  <a16:creationId xmlns:a16="http://schemas.microsoft.com/office/drawing/2014/main" id="{B29F867B-6D3A-4904-1F2F-2B859046D44D}"/>
                </a:ext>
              </a:extLst>
            </p:cNvPr>
            <p:cNvSpPr/>
            <p:nvPr/>
          </p:nvSpPr>
          <p:spPr bwMode="auto">
            <a:xfrm>
              <a:off x="631377" y="4069501"/>
              <a:ext cx="552718" cy="552796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key" title="Icon of a key">
              <a:extLst>
                <a:ext uri="{FF2B5EF4-FFF2-40B4-BE49-F238E27FC236}">
                  <a16:creationId xmlns:a16="http://schemas.microsoft.com/office/drawing/2014/main" id="{C92CEA06-7926-2C90-862C-D7556D3483E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3210" y="4212081"/>
              <a:ext cx="269052" cy="267636"/>
            </a:xfrm>
            <a:custGeom>
              <a:avLst/>
              <a:gdLst>
                <a:gd name="T0" fmla="*/ 175 w 330"/>
                <a:gd name="T1" fmla="*/ 198 h 328"/>
                <a:gd name="T2" fmla="*/ 109 w 330"/>
                <a:gd name="T3" fmla="*/ 220 h 328"/>
                <a:gd name="T4" fmla="*/ 0 w 330"/>
                <a:gd name="T5" fmla="*/ 110 h 328"/>
                <a:gd name="T6" fmla="*/ 109 w 330"/>
                <a:gd name="T7" fmla="*/ 0 h 328"/>
                <a:gd name="T8" fmla="*/ 219 w 330"/>
                <a:gd name="T9" fmla="*/ 110 h 328"/>
                <a:gd name="T10" fmla="*/ 214 w 330"/>
                <a:gd name="T11" fmla="*/ 143 h 328"/>
                <a:gd name="T12" fmla="*/ 330 w 330"/>
                <a:gd name="T13" fmla="*/ 258 h 328"/>
                <a:gd name="T14" fmla="*/ 330 w 330"/>
                <a:gd name="T15" fmla="*/ 328 h 328"/>
                <a:gd name="T16" fmla="*/ 264 w 330"/>
                <a:gd name="T17" fmla="*/ 328 h 328"/>
                <a:gd name="T18" fmla="*/ 264 w 330"/>
                <a:gd name="T19" fmla="*/ 283 h 328"/>
                <a:gd name="T20" fmla="*/ 221 w 330"/>
                <a:gd name="T21" fmla="*/ 283 h 328"/>
                <a:gd name="T22" fmla="*/ 221 w 330"/>
                <a:gd name="T23" fmla="*/ 239 h 328"/>
                <a:gd name="T24" fmla="*/ 175 w 330"/>
                <a:gd name="T25" fmla="*/ 239 h 328"/>
                <a:gd name="T26" fmla="*/ 175 w 330"/>
                <a:gd name="T27" fmla="*/ 198 h 328"/>
                <a:gd name="T28" fmla="*/ 76 w 330"/>
                <a:gd name="T29" fmla="*/ 91 h 328"/>
                <a:gd name="T30" fmla="*/ 91 w 330"/>
                <a:gd name="T31" fmla="*/ 76 h 328"/>
                <a:gd name="T32" fmla="*/ 76 w 330"/>
                <a:gd name="T33" fmla="*/ 60 h 328"/>
                <a:gd name="T34" fmla="*/ 60 w 330"/>
                <a:gd name="T35" fmla="*/ 76 h 328"/>
                <a:gd name="T36" fmla="*/ 76 w 330"/>
                <a:gd name="T37" fmla="*/ 9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8">
                  <a:moveTo>
                    <a:pt x="175" y="198"/>
                  </a:moveTo>
                  <a:cubicBezTo>
                    <a:pt x="157" y="212"/>
                    <a:pt x="134" y="220"/>
                    <a:pt x="109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70" y="0"/>
                    <a:pt x="219" y="49"/>
                    <a:pt x="219" y="110"/>
                  </a:cubicBezTo>
                  <a:cubicBezTo>
                    <a:pt x="219" y="122"/>
                    <a:pt x="217" y="133"/>
                    <a:pt x="214" y="143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175" y="239"/>
                    <a:pt x="175" y="239"/>
                    <a:pt x="175" y="239"/>
                  </a:cubicBezTo>
                  <a:lnTo>
                    <a:pt x="175" y="198"/>
                  </a:lnTo>
                  <a:close/>
                  <a:moveTo>
                    <a:pt x="76" y="91"/>
                  </a:moveTo>
                  <a:cubicBezTo>
                    <a:pt x="84" y="91"/>
                    <a:pt x="91" y="84"/>
                    <a:pt x="91" y="76"/>
                  </a:cubicBezTo>
                  <a:cubicBezTo>
                    <a:pt x="91" y="67"/>
                    <a:pt x="84" y="60"/>
                    <a:pt x="76" y="60"/>
                  </a:cubicBezTo>
                  <a:cubicBezTo>
                    <a:pt x="67" y="60"/>
                    <a:pt x="60" y="67"/>
                    <a:pt x="60" y="76"/>
                  </a:cubicBezTo>
                  <a:cubicBezTo>
                    <a:pt x="60" y="84"/>
                    <a:pt x="67" y="91"/>
                    <a:pt x="76" y="91"/>
                  </a:cubicBezTo>
                  <a:close/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991C843B-CD9E-D83F-8F4B-F3240C21324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89460" y="4021038"/>
            <a:ext cx="10002440" cy="6489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dirty="0"/>
              <a:t>There is no test mode for file policies, actions will be applied as soon as the policy exists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3FF4F64-F403-FB20-3A1C-795996428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1377" y="4924897"/>
            <a:ext cx="552718" cy="552796"/>
            <a:chOff x="631377" y="4924897"/>
            <a:chExt cx="552718" cy="552796"/>
          </a:xfrm>
        </p:grpSpPr>
        <p:sp>
          <p:nvSpPr>
            <p:cNvPr id="30" name="Oval 29" descr="icon of a finger pushing a button">
              <a:extLst>
                <a:ext uri="{FF2B5EF4-FFF2-40B4-BE49-F238E27FC236}">
                  <a16:creationId xmlns:a16="http://schemas.microsoft.com/office/drawing/2014/main" id="{8B44F885-1DDF-3097-45A7-4C03D21E13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1377" y="4924897"/>
              <a:ext cx="552718" cy="552796"/>
            </a:xfrm>
            <a:prstGeom prst="ellipse">
              <a:avLst/>
            </a:prstGeom>
            <a:solidFill>
              <a:srgbClr val="2A446F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document_6" title="Icon of a document with a padlock in the lower right corner">
              <a:extLst>
                <a:ext uri="{FF2B5EF4-FFF2-40B4-BE49-F238E27FC236}">
                  <a16:creationId xmlns:a16="http://schemas.microsoft.com/office/drawing/2014/main" id="{6DDF55B5-06A5-1E23-68F8-66DDDFD80D9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8352" y="5052086"/>
              <a:ext cx="238768" cy="298418"/>
            </a:xfrm>
            <a:custGeom>
              <a:avLst/>
              <a:gdLst>
                <a:gd name="T0" fmla="*/ 99 w 265"/>
                <a:gd name="T1" fmla="*/ 332 h 332"/>
                <a:gd name="T2" fmla="*/ 0 w 265"/>
                <a:gd name="T3" fmla="*/ 332 h 332"/>
                <a:gd name="T4" fmla="*/ 0 w 265"/>
                <a:gd name="T5" fmla="*/ 49 h 332"/>
                <a:gd name="T6" fmla="*/ 49 w 265"/>
                <a:gd name="T7" fmla="*/ 0 h 332"/>
                <a:gd name="T8" fmla="*/ 241 w 265"/>
                <a:gd name="T9" fmla="*/ 0 h 332"/>
                <a:gd name="T10" fmla="*/ 241 w 265"/>
                <a:gd name="T11" fmla="*/ 127 h 332"/>
                <a:gd name="T12" fmla="*/ 265 w 265"/>
                <a:gd name="T13" fmla="*/ 219 h 332"/>
                <a:gd name="T14" fmla="*/ 132 w 265"/>
                <a:gd name="T15" fmla="*/ 219 h 332"/>
                <a:gd name="T16" fmla="*/ 132 w 265"/>
                <a:gd name="T17" fmla="*/ 332 h 332"/>
                <a:gd name="T18" fmla="*/ 265 w 265"/>
                <a:gd name="T19" fmla="*/ 332 h 332"/>
                <a:gd name="T20" fmla="*/ 265 w 265"/>
                <a:gd name="T21" fmla="*/ 219 h 332"/>
                <a:gd name="T22" fmla="*/ 245 w 265"/>
                <a:gd name="T23" fmla="*/ 219 h 332"/>
                <a:gd name="T24" fmla="*/ 245 w 265"/>
                <a:gd name="T25" fmla="*/ 198 h 332"/>
                <a:gd name="T26" fmla="*/ 201 w 265"/>
                <a:gd name="T27" fmla="*/ 153 h 332"/>
                <a:gd name="T28" fmla="*/ 157 w 265"/>
                <a:gd name="T29" fmla="*/ 198 h 332"/>
                <a:gd name="T30" fmla="*/ 157 w 265"/>
                <a:gd name="T31" fmla="*/ 21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332">
                  <a:moveTo>
                    <a:pt x="99" y="332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127"/>
                    <a:pt x="241" y="127"/>
                    <a:pt x="241" y="127"/>
                  </a:cubicBezTo>
                  <a:moveTo>
                    <a:pt x="265" y="219"/>
                  </a:moveTo>
                  <a:cubicBezTo>
                    <a:pt x="132" y="219"/>
                    <a:pt x="132" y="219"/>
                    <a:pt x="132" y="219"/>
                  </a:cubicBezTo>
                  <a:cubicBezTo>
                    <a:pt x="132" y="332"/>
                    <a:pt x="132" y="332"/>
                    <a:pt x="132" y="332"/>
                  </a:cubicBezTo>
                  <a:cubicBezTo>
                    <a:pt x="265" y="332"/>
                    <a:pt x="265" y="332"/>
                    <a:pt x="265" y="332"/>
                  </a:cubicBezTo>
                  <a:lnTo>
                    <a:pt x="265" y="219"/>
                  </a:lnTo>
                  <a:close/>
                  <a:moveTo>
                    <a:pt x="245" y="219"/>
                  </a:moveTo>
                  <a:cubicBezTo>
                    <a:pt x="245" y="198"/>
                    <a:pt x="245" y="198"/>
                    <a:pt x="245" y="198"/>
                  </a:cubicBezTo>
                  <a:cubicBezTo>
                    <a:pt x="245" y="173"/>
                    <a:pt x="226" y="153"/>
                    <a:pt x="201" y="153"/>
                  </a:cubicBezTo>
                  <a:cubicBezTo>
                    <a:pt x="177" y="153"/>
                    <a:pt x="157" y="173"/>
                    <a:pt x="157" y="198"/>
                  </a:cubicBezTo>
                  <a:cubicBezTo>
                    <a:pt x="157" y="219"/>
                    <a:pt x="157" y="219"/>
                    <a:pt x="157" y="219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11F1E652-1B47-717B-25F8-2C83900125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89460" y="4876845"/>
            <a:ext cx="10210404" cy="6489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dirty="0"/>
              <a:t>Use the preview functions to see the files your policy would match if you saved it</a:t>
            </a:r>
          </a:p>
        </p:txBody>
      </p:sp>
    </p:spTree>
    <p:extLst>
      <p:ext uri="{BB962C8B-B14F-4D97-AF65-F5344CB8AC3E}">
        <p14:creationId xmlns:p14="http://schemas.microsoft.com/office/powerpoint/2010/main" val="195038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D68885A-E0BD-0FD8-DBB9-054C07DA1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012487" cy="492125"/>
          </a:xfrm>
        </p:spPr>
        <p:txBody>
          <a:bodyPr/>
          <a:lstStyle/>
          <a:p>
            <a:r>
              <a:rPr lang="de-DE" dirty="0"/>
              <a:t>Manage DLP violations in Microsoft 365 Defender</a:t>
            </a:r>
            <a:endParaRPr lang="en-IN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B76A406-9A16-3BEB-5EA7-5774F130D4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895475"/>
            <a:ext cx="11014075" cy="2800767"/>
          </a:xfrm>
        </p:spPr>
        <p:txBody>
          <a:bodyPr/>
          <a:lstStyle/>
          <a:p>
            <a:pPr marL="290513" indent="-290513">
              <a:spcBef>
                <a:spcPts val="0"/>
              </a:spcBef>
              <a:spcAft>
                <a:spcPts val="600"/>
              </a:spcAft>
            </a:pPr>
            <a:r>
              <a:rPr lang="de-DE" sz="2200" dirty="0">
                <a:latin typeface="+mj-lt"/>
              </a:rPr>
              <a:t>Violations of file policies only show up in the Microsoft 365 Defender dashboard and the individual policy matches overview</a:t>
            </a:r>
          </a:p>
          <a:p>
            <a:pPr marL="685800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de-DE" sz="1800" dirty="0"/>
              <a:t>Use the policy overview to review matches of the policy and fine tune your filters</a:t>
            </a:r>
          </a:p>
          <a:p>
            <a:pPr marL="685800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de-DE" sz="1800" dirty="0"/>
              <a:t>Get a history of past matches to see where your policy had an effect</a:t>
            </a:r>
          </a:p>
          <a:p>
            <a:pPr marL="685800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de-DE" sz="1800" dirty="0"/>
              <a:t>Use the quarantine view to see files that have been quarantined because of governance actions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>
                <a:latin typeface="+mj-lt"/>
              </a:rPr>
              <a:t>Modify file policy filters and review the effects your policy changes have on your environment before commiting to them by using the preview function</a:t>
            </a:r>
          </a:p>
        </p:txBody>
      </p:sp>
    </p:spTree>
    <p:extLst>
      <p:ext uri="{BB962C8B-B14F-4D97-AF65-F5344CB8AC3E}">
        <p14:creationId xmlns:p14="http://schemas.microsoft.com/office/powerpoint/2010/main" val="1108216020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2692400"/>
            <a:ext cx="6345239" cy="1307763"/>
          </a:xfrm>
        </p:spPr>
        <p:txBody>
          <a:bodyPr/>
          <a:lstStyle/>
          <a:p>
            <a:r>
              <a:rPr lang="en-US" dirty="0"/>
              <a:t>Manage DLP policies and reports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194244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293116"/>
            <a:ext cx="11044938" cy="984885"/>
          </a:xfrm>
        </p:spPr>
        <p:txBody>
          <a:bodyPr/>
          <a:lstStyle/>
          <a:p>
            <a:r>
              <a:rPr lang="en-US" dirty="0"/>
              <a:t>Agenda: Manage DLP policies and reports in Microsoft Purview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E607D05E-6EAB-04EC-1053-C964A01B89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817687"/>
            <a:ext cx="6305550" cy="2046714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Review and analyze DLP reports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Manage permissions for DLP reports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Identify and mitigate DLP policy violations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Configure DLP for policy precedence</a:t>
            </a:r>
          </a:p>
        </p:txBody>
      </p:sp>
    </p:spTree>
    <p:extLst>
      <p:ext uri="{BB962C8B-B14F-4D97-AF65-F5344CB8AC3E}">
        <p14:creationId xmlns:p14="http://schemas.microsoft.com/office/powerpoint/2010/main" val="185922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A0214-F51A-4EC2-8F7E-EA87DDFC2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Configure data loss prevention for policy precedence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E4C521-61AC-2D84-564D-CEA3C82AF1E6}"/>
              </a:ext>
            </a:extLst>
          </p:cNvPr>
          <p:cNvSpPr txBox="1"/>
          <p:nvPr/>
        </p:nvSpPr>
        <p:spPr>
          <a:xfrm>
            <a:off x="588261" y="1602665"/>
            <a:ext cx="11011601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Policy Precedence: Configure the order in which DLP rules are evaluated to establish priority and ensure desired actions take precedence.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Avoid Override Conflicts: Set priorities to prevent less restrictive rules from overriding stricter ones, maintaining data protection and compliance.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39169-EF71-4944-775A-84F68D274C03}"/>
              </a:ext>
            </a:extLst>
          </p:cNvPr>
          <p:cNvSpPr txBox="1">
            <a:spLocks/>
          </p:cNvSpPr>
          <p:nvPr/>
        </p:nvSpPr>
        <p:spPr>
          <a:xfrm>
            <a:off x="588262" y="3480603"/>
            <a:ext cx="3547089" cy="246837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37160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0" dirty="0">
                <a:solidFill>
                  <a:schemeClr val="tx1"/>
                </a:solidFill>
                <a:latin typeface="+mn-lt"/>
              </a:rPr>
              <a:t>DLP policies follow a specific order of policy precedence, where rules are processed based on assigned priority numbers, with lower numbers processed first.</a:t>
            </a:r>
            <a:endParaRPr lang="de-DE" spc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0691BBE-897C-B2D4-E930-BEBA2A27C80D}"/>
              </a:ext>
            </a:extLst>
          </p:cNvPr>
          <p:cNvSpPr txBox="1">
            <a:spLocks/>
          </p:cNvSpPr>
          <p:nvPr/>
        </p:nvSpPr>
        <p:spPr>
          <a:xfrm>
            <a:off x="4320518" y="3480603"/>
            <a:ext cx="3547089" cy="246837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37160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0" dirty="0">
                <a:solidFill>
                  <a:schemeClr val="tx1"/>
                </a:solidFill>
                <a:latin typeface="+mn-lt"/>
              </a:rPr>
              <a:t>Prioritizing policies and rules with more restrictive actions ensures that desired actions take precedence over potential overrides and conflicts.</a:t>
            </a:r>
            <a:endParaRPr lang="de-DE" spc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65B518C-26DF-9A49-491F-D420C2C135BA}"/>
              </a:ext>
            </a:extLst>
          </p:cNvPr>
          <p:cNvSpPr txBox="1">
            <a:spLocks/>
          </p:cNvSpPr>
          <p:nvPr/>
        </p:nvSpPr>
        <p:spPr>
          <a:xfrm>
            <a:off x="8052773" y="3480603"/>
            <a:ext cx="3547089" cy="2468375"/>
          </a:xfrm>
          <a:prstGeom prst="rect">
            <a:avLst/>
          </a:prstGeom>
          <a:ln w="38100">
            <a:solidFill>
              <a:srgbClr val="0078D4"/>
            </a:solidFill>
          </a:ln>
        </p:spPr>
        <p:txBody>
          <a:bodyPr vert="horz" wrap="square" lIns="182880" tIns="137160" rIns="182880" bIns="91440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-49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0" dirty="0">
                <a:solidFill>
                  <a:schemeClr val="tx1"/>
                </a:solidFill>
                <a:latin typeface="+mn-lt"/>
              </a:rPr>
              <a:t>By configuring policy and rule priorities, organizations can effectively manage DLP enforcement, minimize conflicts, and maintain data protection and compliance.</a:t>
            </a:r>
            <a:endParaRPr lang="de-DE" spc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6027299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EBDD6-414C-454C-9FE7-20496BF5D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Implement data loss prevention policies in test mode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6DCD405-FA13-B456-1CE7-FE54B39779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307777"/>
          </a:xfrm>
        </p:spPr>
        <p:txBody>
          <a:bodyPr/>
          <a:lstStyle/>
          <a:p>
            <a:r>
              <a:rPr lang="en-IN" sz="2000" dirty="0">
                <a:solidFill>
                  <a:schemeClr val="tx1"/>
                </a:solidFill>
              </a:rPr>
              <a:t>Purpose of Test Mode</a:t>
            </a:r>
            <a:endParaRPr lang="en-IN" sz="20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60FA9B-8A76-30CD-2097-526524EACE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382295" cy="1969770"/>
          </a:xfrm>
        </p:spPr>
        <p:txBody>
          <a:bodyPr/>
          <a:lstStyle/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Evaluate the impact and effectiveness of DLP Policies.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Monitor policy performance before activating it.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Receive incident reports via email for analysis.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C91740A-959B-2E0F-3DB3-89AB35D0DF3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307777"/>
          </a:xfrm>
        </p:spPr>
        <p:txBody>
          <a:bodyPr/>
          <a:lstStyle/>
          <a:p>
            <a:r>
              <a:rPr lang="en-IN" sz="2000" dirty="0">
                <a:solidFill>
                  <a:schemeClr val="tx1"/>
                </a:solidFill>
              </a:rPr>
              <a:t>Configuring Test Mode</a:t>
            </a:r>
            <a:endParaRPr lang="en-IN" sz="20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BF8EA9B-46D2-AFA5-39C1-89CAC6AF03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1692771"/>
          </a:xfrm>
        </p:spPr>
        <p:txBody>
          <a:bodyPr/>
          <a:lstStyle/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Start policy creation process.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Choose user notification options.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Enable test mode and show policy tips if desired.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79134E5-3A98-08B3-5630-D14267C421D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615553"/>
          </a:xfrm>
        </p:spPr>
        <p:txBody>
          <a:bodyPr/>
          <a:lstStyle/>
          <a:p>
            <a:r>
              <a:rPr lang="en-IN" sz="2000" dirty="0">
                <a:solidFill>
                  <a:schemeClr val="tx1"/>
                </a:solidFill>
              </a:rPr>
              <a:t>Monitoring and Adjusting Policies</a:t>
            </a:r>
            <a:endParaRPr lang="en-IN" sz="20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ECD143B9-1DCD-C379-FBA5-84764A5BDBA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1969770"/>
          </a:xfrm>
        </p:spPr>
        <p:txBody>
          <a:bodyPr/>
          <a:lstStyle/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Use Activity Explorer to review policy matches.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Adjust sensitivity and add exceptions.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Activate policy tips to gather user feedback.</a:t>
            </a:r>
          </a:p>
        </p:txBody>
      </p:sp>
    </p:spTree>
    <p:extLst>
      <p:ext uri="{BB962C8B-B14F-4D97-AF65-F5344CB8AC3E}">
        <p14:creationId xmlns:p14="http://schemas.microsoft.com/office/powerpoint/2010/main" val="241576442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D1DE2-F364-CE28-3F22-7D043469D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010900" cy="492125"/>
          </a:xfrm>
        </p:spPr>
        <p:txBody>
          <a:bodyPr/>
          <a:lstStyle/>
          <a:p>
            <a:r>
              <a:rPr lang="en-US" dirty="0"/>
              <a:t>Explain data loss prevention reporting capabilities</a:t>
            </a:r>
            <a:endParaRPr lang="en-IN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021DEE8D-D670-B156-6695-30C54EEE9C47}"/>
              </a:ext>
            </a:extLst>
          </p:cNvPr>
          <p:cNvSpPr txBox="1">
            <a:spLocks/>
          </p:cNvSpPr>
          <p:nvPr/>
        </p:nvSpPr>
        <p:spPr>
          <a:xfrm>
            <a:off x="588963" y="1323192"/>
            <a:ext cx="5333346" cy="2302406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lIns="182880" tIns="182880" rIns="182880" bIns="182880"/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353" kern="1200" spc="-49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chemeClr val="tx1"/>
                </a:solidFill>
              </a:rPr>
              <a:t>DLP Activity Explorer: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Review events and activity related to sensitive information.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View label changes, file modifications, and</a:t>
            </a:r>
            <a:br>
              <a:rPr lang="en-US" sz="1800" spc="0" dirty="0">
                <a:solidFill>
                  <a:schemeClr val="tx1"/>
                </a:solidFill>
                <a:latin typeface="+mn-lt"/>
              </a:rPr>
            </a:br>
            <a:r>
              <a:rPr lang="en-US" sz="1800" spc="0" dirty="0">
                <a:solidFill>
                  <a:schemeClr val="tx1"/>
                </a:solidFill>
                <a:latin typeface="+mn-lt"/>
              </a:rPr>
              <a:t>rule matches.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1582885-6484-2651-DC4B-91C723975331}"/>
              </a:ext>
            </a:extLst>
          </p:cNvPr>
          <p:cNvSpPr txBox="1">
            <a:spLocks/>
          </p:cNvSpPr>
          <p:nvPr/>
        </p:nvSpPr>
        <p:spPr>
          <a:xfrm>
            <a:off x="6266517" y="1323192"/>
            <a:ext cx="5333346" cy="2302406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lIns="182880" tIns="182880" rIns="182880" bIns="182880"/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353" kern="1200" spc="-49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chemeClr val="tx1"/>
                </a:solidFill>
              </a:rPr>
              <a:t>Exporting DLP Reports: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Use PowerShell module to export activities.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Specify time range and output format.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B75BCF3-6816-82A6-B535-3D39F904859A}"/>
              </a:ext>
            </a:extLst>
          </p:cNvPr>
          <p:cNvSpPr txBox="1">
            <a:spLocks/>
          </p:cNvSpPr>
          <p:nvPr/>
        </p:nvSpPr>
        <p:spPr>
          <a:xfrm>
            <a:off x="588963" y="3969804"/>
            <a:ext cx="5333346" cy="2302407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lIns="182880" tIns="182880" rIns="182880" bIns="182880"/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353" kern="1200" spc="-49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chemeClr val="tx1"/>
                </a:solidFill>
              </a:rPr>
              <a:t>Contextual Summary: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Enable Advanced classification scanning for additional details.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 err="1">
                <a:solidFill>
                  <a:schemeClr val="tx1"/>
                </a:solidFill>
                <a:latin typeface="+mn-lt"/>
              </a:rPr>
              <a:t>DLPRuleMatch</a:t>
            </a:r>
            <a:r>
              <a:rPr lang="en-US" sz="1800" spc="0" dirty="0">
                <a:solidFill>
                  <a:schemeClr val="tx1"/>
                </a:solidFill>
                <a:latin typeface="+mn-lt"/>
              </a:rPr>
              <a:t> events provide matched content information.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58D82519-D42C-F27F-867B-672DBE424200}"/>
              </a:ext>
            </a:extLst>
          </p:cNvPr>
          <p:cNvSpPr txBox="1">
            <a:spLocks/>
          </p:cNvSpPr>
          <p:nvPr/>
        </p:nvSpPr>
        <p:spPr>
          <a:xfrm>
            <a:off x="6266517" y="3969804"/>
            <a:ext cx="5333346" cy="2302407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txBody>
          <a:bodyPr lIns="182880" tIns="182880" rIns="182880" bIns="182880"/>
          <a:lstStyle>
            <a:lvl1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353" kern="1200" spc="-49" baseline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90000"/>
              <a:buFontTx/>
              <a:buNone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Char char="‒"/>
              <a:tabLst/>
              <a:defRPr sz="18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marR="0" indent="0" algn="l" defTabSz="914367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1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6" indent="0" algn="l" defTabSz="914367" rtl="0" eaLnBrk="1" latinLnBrk="0" hangingPunct="1">
              <a:spcBef>
                <a:spcPct val="20000"/>
              </a:spcBef>
              <a:buFont typeface="Arial" pitchFamily="34" charset="0"/>
              <a:buNone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367" rtl="0" eaLnBrk="1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chemeClr val="tx1"/>
                </a:solidFill>
              </a:rPr>
              <a:t>DLP Alerts in Defender for Cloud Apps Dashboard: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Access dashboard for DLP alerts and matches.</a:t>
            </a:r>
          </a:p>
          <a:p>
            <a:pPr marL="342900" indent="-223838"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1"/>
                </a:solidFill>
                <a:latin typeface="+mn-lt"/>
              </a:rPr>
              <a:t>Identify sensitive information type, location, policy, and user.</a:t>
            </a:r>
          </a:p>
        </p:txBody>
      </p:sp>
    </p:spTree>
    <p:extLst>
      <p:ext uri="{BB962C8B-B14F-4D97-AF65-F5344CB8AC3E}">
        <p14:creationId xmlns:p14="http://schemas.microsoft.com/office/powerpoint/2010/main" val="4034846021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09DFD-73D0-A884-B122-E0F73988B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/>
          <a:p>
            <a:r>
              <a:rPr lang="de-DE" dirty="0"/>
              <a:t>Manage permissions for DLP reports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9F21D-429B-6804-F021-A03B7F26301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590675"/>
            <a:ext cx="10796587" cy="3662541"/>
          </a:xfrm>
        </p:spPr>
        <p:txBody>
          <a:bodyPr/>
          <a:lstStyle/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/>
              <a:t>Any role group with the View-Only DLP Compliance Management role can view DLP reports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/>
              <a:t>The Security Reader (Azure AD) role group can view all Security and Compliance related topics</a:t>
            </a:r>
          </a:p>
          <a:p>
            <a:pPr marL="290513" lvl="1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/>
              <a:t>The Security Reader (Exchange) role group is synchronized with the Security Reader (Azure AD) role group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/>
              <a:t>Use the Security &amp; Compliance Center to assign permissions</a:t>
            </a:r>
          </a:p>
          <a:p>
            <a:pPr marL="290513" lvl="1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/>
              <a:t>Exchange role groups can sound similar to Azure AD role groups but have different scopes</a:t>
            </a:r>
          </a:p>
        </p:txBody>
      </p:sp>
    </p:spTree>
    <p:extLst>
      <p:ext uri="{BB962C8B-B14F-4D97-AF65-F5344CB8AC3E}">
        <p14:creationId xmlns:p14="http://schemas.microsoft.com/office/powerpoint/2010/main" val="336798973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F5D7F-C04D-43C9-C758-CFA9C7919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/>
          <a:p>
            <a:r>
              <a:rPr lang="de-DE" dirty="0"/>
              <a:t>Manage and respond to DLP policy violations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8174DC-E4E0-2FCA-8D5C-6C93CB0367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1590675"/>
            <a:ext cx="11014075" cy="3077766"/>
          </a:xfrm>
        </p:spPr>
        <p:txBody>
          <a:bodyPr/>
          <a:lstStyle/>
          <a:p>
            <a:pPr marL="290513" indent="-290513">
              <a:spcBef>
                <a:spcPts val="0"/>
              </a:spcBef>
              <a:spcAft>
                <a:spcPts val="600"/>
              </a:spcAft>
            </a:pPr>
            <a:r>
              <a:rPr lang="de-DE" sz="2200" dirty="0">
                <a:latin typeface="+mj-lt"/>
              </a:rPr>
              <a:t>DLP policies do not make decisions about the validity of a policy violation</a:t>
            </a:r>
          </a:p>
          <a:p>
            <a:pPr marL="68897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de-DE" sz="1800" dirty="0"/>
              <a:t>Compliance officers have the task of monitoring reports and need to decide if violations require technical or organizational actions.</a:t>
            </a:r>
          </a:p>
          <a:p>
            <a:pPr marL="688975" lvl="2" indent="-228600">
              <a:spcBef>
                <a:spcPts val="0"/>
              </a:spcBef>
              <a:spcAft>
                <a:spcPts val="1200"/>
              </a:spcAft>
              <a:buFont typeface="Segoe UI" panose="020B0502040204020203" pitchFamily="34" charset="0"/>
              <a:buChar char="–"/>
            </a:pPr>
            <a:r>
              <a:rPr lang="de-DE" sz="1800" dirty="0"/>
              <a:t>Compliance admins should be aware of escalation processes and contacts in other departments to coordinate a unified response to violations.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>
                <a:latin typeface="+mj-lt"/>
              </a:rPr>
              <a:t>Use Exclusions in your DLP rules to limit the amount of false positives you get</a:t>
            </a:r>
          </a:p>
          <a:p>
            <a:pPr marL="290513" indent="-290513">
              <a:spcBef>
                <a:spcPts val="0"/>
              </a:spcBef>
              <a:spcAft>
                <a:spcPts val="1200"/>
              </a:spcAft>
            </a:pPr>
            <a:r>
              <a:rPr lang="de-DE" sz="2200" dirty="0">
                <a:latin typeface="+mj-lt"/>
              </a:rPr>
              <a:t>Allow users to override the protective actions of specific DLP policies if you identified legitimate use cases in past responses to policy violations</a:t>
            </a:r>
          </a:p>
        </p:txBody>
      </p:sp>
    </p:spTree>
    <p:extLst>
      <p:ext uri="{BB962C8B-B14F-4D97-AF65-F5344CB8AC3E}">
        <p14:creationId xmlns:p14="http://schemas.microsoft.com/office/powerpoint/2010/main" val="540795878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CD1EC0BA-233E-4E36-04F1-1451C8D7F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55B6DB8-DB95-3B68-C40F-BB49A03D45C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1428457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E1101B5-472F-8B7D-83AC-731776E19E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04950"/>
            <a:ext cx="8778875" cy="738664"/>
          </a:xfrm>
        </p:spPr>
        <p:txBody>
          <a:bodyPr/>
          <a:lstStyle/>
          <a:p>
            <a:r>
              <a:rPr lang="en-US" sz="1600" dirty="0"/>
              <a:t>A user sends an email to several recipients containing 16 unique credit card numbers that match a single DLP Policy rule with this sensitive information type. How many lines will display on the DLP Policy matches report? 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01E1CFF3-D374-BD6B-1B68-91E22449E0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6663" y="2208371"/>
            <a:ext cx="8775700" cy="732508"/>
          </a:xfrm>
        </p:spPr>
        <p:txBody>
          <a:bodyPr>
            <a:spAutoFit/>
          </a:bodyPr>
          <a:lstStyle/>
          <a:p>
            <a:r>
              <a:rPr lang="en-US" dirty="0"/>
              <a:t>1</a:t>
            </a:r>
          </a:p>
          <a:p>
            <a:r>
              <a:rPr lang="en-US" dirty="0"/>
              <a:t>3</a:t>
            </a:r>
          </a:p>
          <a:p>
            <a:r>
              <a:rPr lang="en-US" dirty="0"/>
              <a:t>5</a:t>
            </a:r>
          </a:p>
        </p:txBody>
      </p:sp>
      <p:sp>
        <p:nvSpPr>
          <p:cNvPr id="2" name="Graphic 26">
            <a:extLst>
              <a:ext uri="{FF2B5EF4-FFF2-40B4-BE49-F238E27FC236}">
                <a16:creationId xmlns:a16="http://schemas.microsoft.com/office/drawing/2014/main" id="{166DF1C6-584E-42B8-B029-11D8E745B1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720" y="2243614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A165F2D-9901-FF78-A512-2B7DEBA4B52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2915944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E3E7D1E-F910-B7DC-00A8-144B640AA90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2992438"/>
            <a:ext cx="8778875" cy="738664"/>
          </a:xfrm>
        </p:spPr>
        <p:txBody>
          <a:bodyPr/>
          <a:lstStyle/>
          <a:p>
            <a:r>
              <a:rPr lang="en-US" sz="1600" dirty="0"/>
              <a:t>Maintaining patient privacy is a top priority in the Health Care industry. As a senior care facility, what best practice should you employ using the ready-to-use U.S personal information policy template? 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958714D7-3E7A-AD61-0912-09D4AC79CBE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6663" y="3708559"/>
            <a:ext cx="8775700" cy="732508"/>
          </a:xfrm>
        </p:spPr>
        <p:txBody>
          <a:bodyPr>
            <a:spAutoFit/>
          </a:bodyPr>
          <a:lstStyle/>
          <a:p>
            <a:r>
              <a:rPr lang="en-US" dirty="0"/>
              <a:t>Create a custom policy to identify HIPAA-protected information.</a:t>
            </a:r>
          </a:p>
          <a:p>
            <a:r>
              <a:rPr lang="en-US" dirty="0"/>
              <a:t>Turn on the policy right away.</a:t>
            </a:r>
          </a:p>
          <a:p>
            <a:r>
              <a:rPr lang="en-US" dirty="0"/>
              <a:t>Test the policy before releasing it.</a:t>
            </a:r>
          </a:p>
        </p:txBody>
      </p:sp>
      <p:sp>
        <p:nvSpPr>
          <p:cNvPr id="100" name="Graphic 26">
            <a:extLst>
              <a:ext uri="{FF2B5EF4-FFF2-40B4-BE49-F238E27FC236}">
                <a16:creationId xmlns:a16="http://schemas.microsoft.com/office/drawing/2014/main" id="{1481098B-1AAD-58E6-DAB6-571394D77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720" y="4248115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59868BB1-70F9-D52B-82CB-7CF017B62F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4466932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A31DF35-F780-D5CF-A196-8301E375330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543425"/>
            <a:ext cx="8778875" cy="492443"/>
          </a:xfrm>
        </p:spPr>
        <p:txBody>
          <a:bodyPr/>
          <a:lstStyle/>
          <a:p>
            <a:r>
              <a:rPr lang="en-US" sz="1600" dirty="0"/>
              <a:t>Microsoft Defender for Cloud Apps built-in DLP engine performs content inspection by extracting text from all common file types including which of these file types?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016076F-BB3E-EB96-4639-F75F4432BB9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6663" y="5069046"/>
            <a:ext cx="8775700" cy="732508"/>
          </a:xfrm>
        </p:spPr>
        <p:txBody>
          <a:bodyPr>
            <a:spAutoFit/>
          </a:bodyPr>
          <a:lstStyle/>
          <a:p>
            <a:r>
              <a:rPr lang="en-US" dirty="0"/>
              <a:t>BTML</a:t>
            </a:r>
          </a:p>
          <a:p>
            <a:r>
              <a:rPr lang="en-US" dirty="0"/>
              <a:t>XML and HTML</a:t>
            </a:r>
          </a:p>
          <a:p>
            <a:r>
              <a:rPr lang="en-US" dirty="0"/>
              <a:t>All file types</a:t>
            </a:r>
          </a:p>
        </p:txBody>
      </p:sp>
      <p:sp>
        <p:nvSpPr>
          <p:cNvPr id="101" name="Graphic 26">
            <a:extLst>
              <a:ext uri="{FF2B5EF4-FFF2-40B4-BE49-F238E27FC236}">
                <a16:creationId xmlns:a16="http://schemas.microsoft.com/office/drawing/2014/main" id="{C4394045-0FEF-8469-D5AA-6F805A1AB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67828" y="5377714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1254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 animBg="1"/>
      <p:bldP spid="1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1" y="3384610"/>
            <a:ext cx="6345239" cy="615553"/>
          </a:xfrm>
        </p:spPr>
        <p:txBody>
          <a:bodyPr/>
          <a:lstStyle/>
          <a:p>
            <a:r>
              <a:rPr lang="en-US" dirty="0"/>
              <a:t>Prevent data loss with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186833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7E3702-4A5F-4319-894F-17E19C905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3384610"/>
            <a:ext cx="6345239" cy="615553"/>
          </a:xfrm>
        </p:spPr>
        <p:txBody>
          <a:bodyPr/>
          <a:lstStyle/>
          <a:p>
            <a:r>
              <a:rPr lang="en-US" dirty="0"/>
              <a:t>Lab – Implement Data Loss Prevention</a:t>
            </a:r>
          </a:p>
        </p:txBody>
      </p:sp>
    </p:spTree>
    <p:extLst>
      <p:ext uri="{BB962C8B-B14F-4D97-AF65-F5344CB8AC3E}">
        <p14:creationId xmlns:p14="http://schemas.microsoft.com/office/powerpoint/2010/main" val="309742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Lab Exercises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9F4D6B3-5EC4-2E5F-D883-A6A8BE6229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100" y="1927225"/>
            <a:ext cx="7243763" cy="1477328"/>
          </a:xfrm>
        </p:spPr>
        <p:txBody>
          <a:bodyPr/>
          <a:lstStyle/>
          <a:p>
            <a:pPr marL="292100" indent="-2921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2200" b="1" dirty="0" err="1">
                <a:latin typeface="+mn-lt"/>
              </a:rPr>
              <a:t>Exercise</a:t>
            </a:r>
            <a:r>
              <a:rPr lang="fr-FR" sz="2200" b="1" dirty="0">
                <a:latin typeface="+mn-lt"/>
              </a:rPr>
              <a:t> 1: </a:t>
            </a:r>
            <a:r>
              <a:rPr lang="fr-FR" sz="2200" dirty="0">
                <a:latin typeface="+mn-lt"/>
              </a:rPr>
              <a:t>Manage DLP </a:t>
            </a:r>
            <a:r>
              <a:rPr lang="fr-FR" sz="2200" dirty="0" err="1">
                <a:latin typeface="+mn-lt"/>
              </a:rPr>
              <a:t>policies</a:t>
            </a:r>
            <a:endParaRPr lang="fr-FR" sz="2200" dirty="0">
              <a:latin typeface="+mn-lt"/>
            </a:endParaRPr>
          </a:p>
          <a:p>
            <a:pPr marL="292100" indent="-2921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2200" b="1" dirty="0" err="1">
                <a:latin typeface="+mn-lt"/>
              </a:rPr>
              <a:t>Exercise</a:t>
            </a:r>
            <a:r>
              <a:rPr lang="fr-FR" sz="2200" b="1" dirty="0">
                <a:latin typeface="+mn-lt"/>
              </a:rPr>
              <a:t> 2: </a:t>
            </a:r>
            <a:r>
              <a:rPr lang="fr-FR" sz="2200" dirty="0">
                <a:latin typeface="+mn-lt"/>
              </a:rPr>
              <a:t>Manage Endpoint DLP</a:t>
            </a:r>
          </a:p>
          <a:p>
            <a:pPr marL="292100" indent="-2921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2200" b="1" dirty="0" err="1">
                <a:latin typeface="+mn-lt"/>
              </a:rPr>
              <a:t>Exercise</a:t>
            </a:r>
            <a:r>
              <a:rPr lang="fr-FR" sz="2200" b="1" dirty="0">
                <a:latin typeface="+mn-lt"/>
              </a:rPr>
              <a:t> 3: </a:t>
            </a:r>
            <a:r>
              <a:rPr lang="fr-FR" sz="2200" dirty="0">
                <a:latin typeface="+mn-lt"/>
              </a:rPr>
              <a:t>Manage DLP reports</a:t>
            </a:r>
          </a:p>
        </p:txBody>
      </p:sp>
    </p:spTree>
    <p:extLst>
      <p:ext uri="{BB962C8B-B14F-4D97-AF65-F5344CB8AC3E}">
        <p14:creationId xmlns:p14="http://schemas.microsoft.com/office/powerpoint/2010/main" val="254864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E9018C-8715-4C4C-AD3E-F4A47DB00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-565443"/>
            <a:ext cx="8193024" cy="338554"/>
          </a:xfrm>
        </p:spPr>
        <p:txBody>
          <a:bodyPr/>
          <a:lstStyle/>
          <a:p>
            <a:r>
              <a:rPr lang="en-US" sz="2200" dirty="0"/>
              <a:t>Closing slide</a:t>
            </a:r>
          </a:p>
        </p:txBody>
      </p:sp>
    </p:spTree>
    <p:extLst>
      <p:ext uri="{BB962C8B-B14F-4D97-AF65-F5344CB8AC3E}">
        <p14:creationId xmlns:p14="http://schemas.microsoft.com/office/powerpoint/2010/main" val="129674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2" y="585216"/>
            <a:ext cx="10232138" cy="984885"/>
          </a:xfrm>
        </p:spPr>
        <p:txBody>
          <a:bodyPr/>
          <a:lstStyle/>
          <a:p>
            <a:r>
              <a:rPr lang="en-US" dirty="0"/>
              <a:t>Agenda: Prevent data loss with Microsoft Purview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98AFD6CC-8AB2-F782-CF05-7DF199086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7" y="1817688"/>
            <a:ext cx="11014075" cy="1477328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Discuss the data loss prevention solution and its benefits.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Describe the data loss prevention configuration process.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Explain what users will experience when the solution is implemented.</a:t>
            </a:r>
          </a:p>
        </p:txBody>
      </p:sp>
    </p:spTree>
    <p:extLst>
      <p:ext uri="{BB962C8B-B14F-4D97-AF65-F5344CB8AC3E}">
        <p14:creationId xmlns:p14="http://schemas.microsoft.com/office/powerpoint/2010/main" val="18000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2854-46B9-3C46-86ED-051FEA18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/>
              <a:t>Data loss prevention overview</a:t>
            </a:r>
            <a:endParaRPr lang="en-US" dirty="0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08B727D5-9E5C-DACF-5700-CB24682171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6221414" cy="338554"/>
          </a:xfrm>
        </p:spPr>
        <p:txBody>
          <a:bodyPr/>
          <a:lstStyle/>
          <a:p>
            <a:r>
              <a:rPr lang="en-IN" sz="2200"/>
              <a:t>Each DLP policy contains:</a:t>
            </a:r>
            <a:endParaRPr lang="en-IN" sz="2200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1A063C5E-5C18-739F-7218-3129C6948A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2289175"/>
            <a:ext cx="4378098" cy="283154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800">
                <a:latin typeface="+mj-lt"/>
              </a:rPr>
              <a:t>Where to protect the content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en-US"/>
              <a:t>Content is protected in locations like SharePoint Online, Exchange Online, OneDrive accounts, Microsoft Teams chat and channel messages, and Windows 10 or higher devices.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800">
                <a:latin typeface="+mj-lt"/>
              </a:rPr>
              <a:t>When and how to protect the content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/>
              <a:t>When and how to protect the content is defined by enforcing rules. A policy contains one or more rules, and each rule consists of conditions and actions at a minimum.</a:t>
            </a:r>
            <a:endParaRPr lang="en-US" dirty="0"/>
          </a:p>
        </p:txBody>
      </p:sp>
      <p:pic>
        <p:nvPicPr>
          <p:cNvPr id="99" name="Picture Placeholder 98" descr="display relationship of rules to data loss prevention policies.">
            <a:extLst>
              <a:ext uri="{FF2B5EF4-FFF2-40B4-BE49-F238E27FC236}">
                <a16:creationId xmlns:a16="http://schemas.microsoft.com/office/drawing/2014/main" id="{A3D828FE-0012-71D4-8B20-77B70899DF9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-2466" t="-14361" r="-2466" b="-14361"/>
          <a:stretch/>
        </p:blipFill>
        <p:spPr>
          <a:xfrm>
            <a:off x="5297714" y="1581150"/>
            <a:ext cx="6302149" cy="4430713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97756191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2854-46B9-3C46-86ED-051FEA18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Identify content to protect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4E3EC49-F9F1-B83F-9464-51663A92C12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677108"/>
          </a:xfrm>
        </p:spPr>
        <p:txBody>
          <a:bodyPr/>
          <a:lstStyle/>
          <a:p>
            <a:r>
              <a:rPr lang="en-US" sz="2200" dirty="0"/>
              <a:t>Use the following to identify content: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57B17711-4659-8909-E066-E1CE5A42B9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2346801"/>
            <a:ext cx="3173412" cy="3323987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800" dirty="0">
                <a:latin typeface="+mj-lt"/>
              </a:rPr>
              <a:t>Content explorer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Content explorer identifies the email and documents in your organization that contain sensitive information.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800" dirty="0">
                <a:latin typeface="+mj-lt"/>
              </a:rPr>
              <a:t>Activity explorer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Activity explorer includes information on activity related to content that contains sensitive information, which can also inform what should be protected by DLP policies. </a:t>
            </a:r>
          </a:p>
        </p:txBody>
      </p:sp>
      <p:pic>
        <p:nvPicPr>
          <p:cNvPr id="34" name="Picture Placeholder 33" descr="Screenshot of the Data Loss Prevention Activity Explorer view.">
            <a:extLst>
              <a:ext uri="{FF2B5EF4-FFF2-40B4-BE49-F238E27FC236}">
                <a16:creationId xmlns:a16="http://schemas.microsoft.com/office/drawing/2014/main" id="{DA938783-4052-5A43-937F-797294C1A68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-2879" r="-2879"/>
          <a:stretch/>
        </p:blipFill>
        <p:spPr>
          <a:xfrm>
            <a:off x="4064000" y="1581150"/>
            <a:ext cx="7535862" cy="4430720"/>
          </a:xfr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406994296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2854-46B9-3C46-86ED-051FEA18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Define policy settings for your DLP policy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E975690-4138-ED20-B44C-FAAB65031F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1" y="1593850"/>
            <a:ext cx="3073400" cy="1015663"/>
          </a:xfrm>
        </p:spPr>
        <p:txBody>
          <a:bodyPr/>
          <a:lstStyle/>
          <a:p>
            <a:r>
              <a:rPr lang="en-US" sz="2200" dirty="0">
                <a:latin typeface="+mn-lt"/>
              </a:rPr>
              <a:t>To create a DLP policy go to the </a:t>
            </a:r>
            <a:r>
              <a:rPr lang="en-US" sz="2200" b="1" dirty="0">
                <a:latin typeface="+mn-lt"/>
              </a:rPr>
              <a:t>Microsoft Purview Portal</a:t>
            </a:r>
          </a:p>
        </p:txBody>
      </p:sp>
      <p:pic>
        <p:nvPicPr>
          <p:cNvPr id="6" name="Picture Placeholder 5" descr="Workflow of data loss prevention configuration.">
            <a:extLst>
              <a:ext uri="{FF2B5EF4-FFF2-40B4-BE49-F238E27FC236}">
                <a16:creationId xmlns:a16="http://schemas.microsoft.com/office/drawing/2014/main" id="{66DDECA4-D979-485D-AF40-A1D5D4EE499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t="-2199" b="-2199"/>
          <a:stretch/>
        </p:blipFill>
        <p:spPr>
          <a:xfrm>
            <a:off x="4064000" y="1581150"/>
            <a:ext cx="7535862" cy="4430720"/>
          </a:xfr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74225440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42854-46B9-3C46-86ED-051FEA18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Choose the information to protect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72ABF26-E7B3-5A94-AB91-22A31246D9A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312393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200" dirty="0">
                <a:latin typeface="+mn-lt"/>
              </a:rPr>
              <a:t>DLP policy templates consist of one or more sensitive info types grouped into categories: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Enhanced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Financial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Medical and health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Privacy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Custom</a:t>
            </a:r>
          </a:p>
        </p:txBody>
      </p:sp>
      <p:pic>
        <p:nvPicPr>
          <p:cNvPr id="12" name="Picture Placeholder 11" descr="Screenshot of the data loss prevention policy wizard.">
            <a:extLst>
              <a:ext uri="{FF2B5EF4-FFF2-40B4-BE49-F238E27FC236}">
                <a16:creationId xmlns:a16="http://schemas.microsoft.com/office/drawing/2014/main" id="{C10E7AF0-6D1A-7BDA-1DD3-9BAA155B726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t="-10789" b="-10789"/>
          <a:stretch/>
        </p:blipFill>
        <p:spPr>
          <a:xfrm>
            <a:off x="4064000" y="1581150"/>
            <a:ext cx="7535862" cy="4430720"/>
          </a:xfr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19135101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AB3889E58DB141A6E1281B02136174" ma:contentTypeVersion="43" ma:contentTypeDescription="Create a new document." ma:contentTypeScope="" ma:versionID="0d7a3328effedb0410ef36047c613d77">
  <xsd:schema xmlns:xsd="http://www.w3.org/2001/XMLSchema" xmlns:xs="http://www.w3.org/2001/XMLSchema" xmlns:p="http://schemas.microsoft.com/office/2006/metadata/properties" xmlns:ns1="http://schemas.microsoft.com/sharepoint/v3" xmlns:ns2="92cc7923-7bd6-4c52-a535-c267c30bc123" xmlns:ns3="59afee55-fc30-40da-a84e-ff6fc62c4efa" targetNamespace="http://schemas.microsoft.com/office/2006/metadata/properties" ma:root="true" ma:fieldsID="702a1d5ef26678bfdc31767d3cdc3c1b" ns1:_="" ns2:_="" ns3:_="">
    <xsd:import namespace="http://schemas.microsoft.com/sharepoint/v3"/>
    <xsd:import namespace="92cc7923-7bd6-4c52-a535-c267c30bc123"/>
    <xsd:import namespace="59afee55-fc30-40da-a84e-ff6fc62c4ef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1:_ip_UnifiedCompliancePolicyProperties" minOccurs="0"/>
                <xsd:element ref="ns1:_ip_UnifiedCompliancePolicyUIAction" minOccurs="0"/>
                <xsd:element ref="ns3:MediaServiceAutoKeyPoints" minOccurs="0"/>
                <xsd:element ref="ns3:MediaServiceKeyPoints" minOccurs="0"/>
                <xsd:element ref="ns3:Don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ObjectDetectorVersion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  <xsd:element name="_dlc_Exempt" ma:index="27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28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9" nillable="true" ma:displayName="Expiration Date" ma:description="" ma:hidden="true" ma:indexed="true" ma:internalName="_dlc_ExpireDat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cc7923-7bd6-4c52-a535-c267c30bc12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4b90c701-0043-4a89-a988-32e4a8df2906}" ma:internalName="TaxCatchAll" ma:showField="CatchAllData" ma:web="92cc7923-7bd6-4c52-a535-c267c30bc1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fee55-fc30-40da-a84e-ff6fc62c4e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ne" ma:index="22" nillable="true" ma:displayName="Done" ma:default="1" ma:format="Dropdown" ma:internalName="Done">
      <xsd:simpleType>
        <xsd:restriction base="dms:Boolean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d6d14119-9ae9-4cc6-a406-008d392c1a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3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7EC088F4D2974C9244144D3FA78CFC" ma:contentTypeVersion="8" ma:contentTypeDescription="Create a new document." ma:contentTypeScope="" ma:versionID="e1c38cc7a2baa39586734f3e69393826">
  <xsd:schema xmlns:xsd="http://www.w3.org/2001/XMLSchema" xmlns:xs="http://www.w3.org/2001/XMLSchema" xmlns:p="http://schemas.microsoft.com/office/2006/metadata/properties" xmlns:ns1="http://schemas.microsoft.com/sharepoint/v3" xmlns:ns2="92a942ff-a7ab-46b5-9ede-efd58ff8e61c" xmlns:ns3="a51c428d-9d60-41bd-8e8b-21795199cb1f" targetNamespace="http://schemas.microsoft.com/office/2006/metadata/properties" ma:root="true" ma:fieldsID="0b740379ab64b4056a59037551413ce9" ns1:_="" ns2:_="" ns3:_="">
    <xsd:import namespace="http://schemas.microsoft.com/sharepoint/v3"/>
    <xsd:import namespace="92a942ff-a7ab-46b5-9ede-efd58ff8e61c"/>
    <xsd:import namespace="a51c428d-9d60-41bd-8e8b-21795199cb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a942ff-a7ab-46b5-9ede-efd58ff8e6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c428d-9d60-41bd-8e8b-21795199cb1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24177F-0D50-41E0-9703-D2380AAD352C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92cc7923-7bd6-4c52-a535-c267c30bc123"/>
    <ds:schemaRef ds:uri="http://schemas.microsoft.com/office/2006/documentManagement/types"/>
    <ds:schemaRef ds:uri="59afee55-fc30-40da-a84e-ff6fc62c4efa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183B3FA-286B-4AE0-8160-AB06B33ECE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BFD904-E657-431B-8D07-09D30B3E2B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2cc7923-7bd6-4c52-a535-c267c30bc123"/>
    <ds:schemaRef ds:uri="59afee55-fc30-40da-a84e-ff6fc62c4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91789AB-C7BB-4CCF-A890-026AFD07BC22}"/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3321</Words>
  <Application>Microsoft Office PowerPoint</Application>
  <PresentationFormat>Widescreen</PresentationFormat>
  <Paragraphs>399</Paragraphs>
  <Slides>42</Slides>
  <Notes>31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Arial</vt:lpstr>
      <vt:lpstr>Consolas</vt:lpstr>
      <vt:lpstr>Roboto</vt:lpstr>
      <vt:lpstr>Segoe UI</vt:lpstr>
      <vt:lpstr>Segoe UI Black</vt:lpstr>
      <vt:lpstr>Segoe UI Light</vt:lpstr>
      <vt:lpstr>Segoe UI Semibold</vt:lpstr>
      <vt:lpstr>Wingdings</vt:lpstr>
      <vt:lpstr>1_LIGHT MODE</vt:lpstr>
      <vt:lpstr>SC-400T00A Microsoft Information Protection and Compliance Administrator</vt:lpstr>
      <vt:lpstr>Implement Data Loss Prevention</vt:lpstr>
      <vt:lpstr>Outline</vt:lpstr>
      <vt:lpstr>Prevent data loss with Microsoft Purview</vt:lpstr>
      <vt:lpstr>Agenda: Prevent data loss with Microsoft Purview</vt:lpstr>
      <vt:lpstr>Data loss prevention overview</vt:lpstr>
      <vt:lpstr>Identify content to protect</vt:lpstr>
      <vt:lpstr>Define policy settings for your DLP policy</vt:lpstr>
      <vt:lpstr>Choose the information to protect</vt:lpstr>
      <vt:lpstr>Choose locations to apply the policy</vt:lpstr>
      <vt:lpstr>Define policy settings</vt:lpstr>
      <vt:lpstr>Test or turn on your DLP policy</vt:lpstr>
      <vt:lpstr>Configure DLP policies for Power BI</vt:lpstr>
      <vt:lpstr>Configure DLP for on-premises repositories</vt:lpstr>
      <vt:lpstr>Implement the Microsoft Purview Extension</vt:lpstr>
      <vt:lpstr>Guided demonstration – DLP policies for Microsoft Teams</vt:lpstr>
      <vt:lpstr>Implement Endpoint data loss prevention</vt:lpstr>
      <vt:lpstr>Agenda: Implement Endpoint data loss prevention</vt:lpstr>
      <vt:lpstr>Prepare for Endpoint DLP</vt:lpstr>
      <vt:lpstr>Prepare for Endpoint DLP (continued)</vt:lpstr>
      <vt:lpstr>Onboard devices for Endpoint DLP (Windows 10 and 11 only)</vt:lpstr>
      <vt:lpstr>Onboard devices for Endpoint DLP (macOS)</vt:lpstr>
      <vt:lpstr>Configure global Endpoint DLP settings</vt:lpstr>
      <vt:lpstr>Supported Endpoint DLP settings</vt:lpstr>
      <vt:lpstr>Guided demonstration – Endpoint DLP</vt:lpstr>
      <vt:lpstr>Configure DLP policies for Microsoft Defender for Cloud Apps and Power Platform</vt:lpstr>
      <vt:lpstr>Agenda: Configure DLP policies for Microsoft Defender for Cloud Apps and Power Platform</vt:lpstr>
      <vt:lpstr>Configure DLP policies for Microsoft Power Platform</vt:lpstr>
      <vt:lpstr>Combine DLP with Microsoft 365 Defender</vt:lpstr>
      <vt:lpstr>Configure file policies in Microsoft 365 Defender</vt:lpstr>
      <vt:lpstr>Manage DLP violations in Microsoft 365 Defender</vt:lpstr>
      <vt:lpstr>Manage DLP policies and reports in Microsoft Purview</vt:lpstr>
      <vt:lpstr>Agenda: Manage DLP policies and reports in Microsoft Purview</vt:lpstr>
      <vt:lpstr>Configure data loss prevention for policy precedence</vt:lpstr>
      <vt:lpstr>Implement data loss prevention policies in test mode</vt:lpstr>
      <vt:lpstr>Explain data loss prevention reporting capabilities</vt:lpstr>
      <vt:lpstr>Manage permissions for DLP reports</vt:lpstr>
      <vt:lpstr>Manage and respond to DLP policy violations</vt:lpstr>
      <vt:lpstr>Knowledge check</vt:lpstr>
      <vt:lpstr>Lab – Implement Data Loss Prevention</vt:lpstr>
      <vt:lpstr>Lab Exercises</vt:lpstr>
      <vt:lpstr>Closing slide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2023-10-03T18:32:09Z</dcterms:created>
  <dcterms:modified xsi:type="dcterms:W3CDTF">2023-10-20T05:57:18Z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policyId">
    <vt:lpwstr>0x01010070AB3889E58DB141A6E1281B02136174|-369733750</vt:lpwstr>
  </property>
  <property fmtid="{D5CDD505-2E9C-101B-9397-08002B2CF9AE}" pid="3" name="ContentTypeId">
    <vt:lpwstr>0x010100EC7EC088F4D2974C9244144D3FA78CFC</vt:lpwstr>
  </property>
  <property fmtid="{D5CDD505-2E9C-101B-9397-08002B2CF9AE}" pid="4" name="ItemRetentionFormula">
    <vt:lpwstr>&lt;formula id="Microsoft.Office.RecordsManagement.PolicyFeatures.Expiration.Formula.BuiltIn"&gt;&lt;number&gt;30&lt;/number&gt;&lt;property&gt;Modified&lt;/property&gt;&lt;propertyId&gt;28cf69c5-fa48-462a-b5cd-27b6f9d2bd5f&lt;/propertyId&gt;&lt;period&gt;days&lt;/period&gt;&lt;/formula&gt;</vt:lpwstr>
  </property>
  <property fmtid="{D5CDD505-2E9C-101B-9397-08002B2CF9AE}" pid="5" name="MediaServiceImageTags">
    <vt:lpwstr/>
  </property>
</Properties>
</file>