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4764" r:id="rId5"/>
  </p:sldMasterIdLst>
  <p:notesMasterIdLst>
    <p:notesMasterId r:id="rId69"/>
  </p:notesMasterIdLst>
  <p:handoutMasterIdLst>
    <p:handoutMasterId r:id="rId70"/>
  </p:handoutMasterIdLst>
  <p:sldIdLst>
    <p:sldId id="2648" r:id="rId6"/>
    <p:sldId id="1959" r:id="rId7"/>
    <p:sldId id="1968" r:id="rId8"/>
    <p:sldId id="1975" r:id="rId9"/>
    <p:sldId id="1976" r:id="rId10"/>
    <p:sldId id="1994" r:id="rId11"/>
    <p:sldId id="1991" r:id="rId12"/>
    <p:sldId id="1993" r:id="rId13"/>
    <p:sldId id="1998" r:id="rId14"/>
    <p:sldId id="1997" r:id="rId15"/>
    <p:sldId id="1977" r:id="rId16"/>
    <p:sldId id="1983" r:id="rId17"/>
    <p:sldId id="1999" r:id="rId18"/>
    <p:sldId id="2001" r:id="rId19"/>
    <p:sldId id="2000" r:id="rId20"/>
    <p:sldId id="2002" r:id="rId21"/>
    <p:sldId id="2003" r:id="rId22"/>
    <p:sldId id="1985" r:id="rId23"/>
    <p:sldId id="1986" r:id="rId24"/>
    <p:sldId id="1859" r:id="rId25"/>
    <p:sldId id="1860" r:id="rId26"/>
    <p:sldId id="1863" r:id="rId27"/>
    <p:sldId id="1861" r:id="rId28"/>
    <p:sldId id="2076137504" r:id="rId29"/>
    <p:sldId id="1989" r:id="rId30"/>
    <p:sldId id="1865" r:id="rId31"/>
    <p:sldId id="1866" r:id="rId32"/>
    <p:sldId id="1867" r:id="rId33"/>
    <p:sldId id="1869" r:id="rId34"/>
    <p:sldId id="2004" r:id="rId35"/>
    <p:sldId id="1969" r:id="rId36"/>
    <p:sldId id="1970" r:id="rId37"/>
    <p:sldId id="1852" r:id="rId38"/>
    <p:sldId id="2005" r:id="rId39"/>
    <p:sldId id="1854" r:id="rId40"/>
    <p:sldId id="1855" r:id="rId41"/>
    <p:sldId id="1995" r:id="rId42"/>
    <p:sldId id="2006" r:id="rId43"/>
    <p:sldId id="1971" r:id="rId44"/>
    <p:sldId id="1972" r:id="rId45"/>
    <p:sldId id="1857" r:id="rId46"/>
    <p:sldId id="1858" r:id="rId47"/>
    <p:sldId id="2007" r:id="rId48"/>
    <p:sldId id="1973" r:id="rId49"/>
    <p:sldId id="1839" r:id="rId50"/>
    <p:sldId id="2076137506" r:id="rId51"/>
    <p:sldId id="2076137507" r:id="rId52"/>
    <p:sldId id="2076137508" r:id="rId53"/>
    <p:sldId id="2076137509" r:id="rId54"/>
    <p:sldId id="2076137510" r:id="rId55"/>
    <p:sldId id="1974" r:id="rId56"/>
    <p:sldId id="1990" r:id="rId57"/>
    <p:sldId id="2076137511" r:id="rId58"/>
    <p:sldId id="2076137512" r:id="rId59"/>
    <p:sldId id="2076137513" r:id="rId60"/>
    <p:sldId id="2008" r:id="rId61"/>
    <p:sldId id="2076137514" r:id="rId62"/>
    <p:sldId id="2076137515" r:id="rId63"/>
    <p:sldId id="2076137516" r:id="rId64"/>
    <p:sldId id="1777" r:id="rId65"/>
    <p:sldId id="1800" r:id="rId66"/>
    <p:sldId id="1961" r:id="rId67"/>
    <p:sldId id="2011" r:id="rId68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9D92757C-3C0C-4A84-944B-BE9B7D04E36F}">
          <p14:sldIdLst>
            <p14:sldId id="2648"/>
            <p14:sldId id="1959"/>
            <p14:sldId id="1968"/>
          </p14:sldIdLst>
        </p14:section>
        <p14:section name="01-Introduction to information protection in Microsoft Purview" id="{E68BE212-2EFB-4329-9902-434AF3C2FFB9}">
          <p14:sldIdLst>
            <p14:sldId id="1975"/>
            <p14:sldId id="1976"/>
            <p14:sldId id="1994"/>
            <p14:sldId id="1991"/>
            <p14:sldId id="1993"/>
            <p14:sldId id="1998"/>
            <p14:sldId id="1997"/>
          </p14:sldIdLst>
        </p14:section>
        <p14:section name="02-Classify data for protection and governance" id="{7AB00862-E6A1-413B-901D-C8E4F0B8D961}">
          <p14:sldIdLst>
            <p14:sldId id="1977"/>
            <p14:sldId id="1983"/>
            <p14:sldId id="1999"/>
            <p14:sldId id="2001"/>
            <p14:sldId id="2000"/>
            <p14:sldId id="2002"/>
            <p14:sldId id="2003"/>
          </p14:sldIdLst>
        </p14:section>
        <p14:section name="03-Create and manage sensitive information types" id="{9A89F76E-4A46-445A-9E12-647B3E96FB2F}">
          <p14:sldIdLst>
            <p14:sldId id="1985"/>
            <p14:sldId id="1986"/>
            <p14:sldId id="1859"/>
            <p14:sldId id="1860"/>
            <p14:sldId id="1863"/>
            <p14:sldId id="1861"/>
            <p14:sldId id="2076137504"/>
            <p14:sldId id="1989"/>
            <p14:sldId id="1865"/>
            <p14:sldId id="1866"/>
            <p14:sldId id="1867"/>
            <p14:sldId id="1869"/>
            <p14:sldId id="2004"/>
          </p14:sldIdLst>
        </p14:section>
        <p14:section name="04-Describe Microsoft 365 encryption" id="{BBF9A74C-1EF0-4203-9917-13FA8DA9E974}">
          <p14:sldIdLst>
            <p14:sldId id="1969"/>
            <p14:sldId id="1970"/>
            <p14:sldId id="1852"/>
            <p14:sldId id="2005"/>
            <p14:sldId id="1854"/>
            <p14:sldId id="1855"/>
            <p14:sldId id="1995"/>
            <p14:sldId id="2006"/>
          </p14:sldIdLst>
        </p14:section>
        <p14:section name="05-Deploy message encryption in Microsoft Purview" id="{8237C2FA-FF9A-49F6-952D-0109F52DEB70}">
          <p14:sldIdLst>
            <p14:sldId id="1971"/>
            <p14:sldId id="1972"/>
            <p14:sldId id="1857"/>
            <p14:sldId id="1858"/>
            <p14:sldId id="2007"/>
          </p14:sldIdLst>
        </p14:section>
        <p14:section name="06-Protect information in Microsoft Purview" id="{00728EE6-8345-45E4-A378-3D8E865147C9}">
          <p14:sldIdLst>
            <p14:sldId id="1973"/>
            <p14:sldId id="1839"/>
            <p14:sldId id="2076137506"/>
            <p14:sldId id="2076137507"/>
            <p14:sldId id="2076137508"/>
            <p14:sldId id="2076137509"/>
            <p14:sldId id="2076137510"/>
          </p14:sldIdLst>
        </p14:section>
        <p14:section name="07-Apply and manage sensitivity labels" id="{7F848277-794F-4136-B2CE-AD686A912D86}">
          <p14:sldIdLst>
            <p14:sldId id="1974"/>
            <p14:sldId id="1990"/>
            <p14:sldId id="2076137511"/>
            <p14:sldId id="2076137512"/>
            <p14:sldId id="2076137513"/>
            <p14:sldId id="2008"/>
            <p14:sldId id="2076137514"/>
            <p14:sldId id="2076137515"/>
            <p14:sldId id="2076137516"/>
            <p14:sldId id="1777"/>
          </p14:sldIdLst>
        </p14:section>
        <p14:section name="Labs" id="{25645DC8-066F-4C43-BDD0-3C9D7C91432E}">
          <p14:sldIdLst>
            <p14:sldId id="1800"/>
            <p14:sldId id="1961"/>
            <p14:sldId id="2011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Author" initials="A" lastIdx="0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8D4"/>
    <a:srgbClr val="C73ECC"/>
    <a:srgbClr val="CD9BCF"/>
    <a:srgbClr val="FFA38B"/>
    <a:srgbClr val="8DC8E8"/>
    <a:srgbClr val="2E2E2E"/>
    <a:srgbClr val="243A5E"/>
    <a:srgbClr val="3C3C41"/>
    <a:srgbClr val="4BCBEE"/>
    <a:srgbClr val="1392B4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0" autoAdjust="0"/>
    <p:restoredTop sz="78003" autoAdjust="0"/>
  </p:normalViewPr>
  <p:slideViewPr>
    <p:cSldViewPr snapToGrid="0">
      <p:cViewPr>
        <p:scale>
          <a:sx n="75" d="100"/>
          <a:sy n="75" d="100"/>
        </p:scale>
        <p:origin x="768" y="672"/>
      </p:cViewPr>
      <p:guideLst/>
    </p:cSldViewPr>
  </p:slideViewPr>
  <p:outlineViewPr>
    <p:cViewPr>
      <p:scale>
        <a:sx n="33" d="100"/>
        <a:sy n="33" d="100"/>
      </p:scale>
      <p:origin x="0" y="-37356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61" Type="http://schemas.openxmlformats.org/officeDocument/2006/relationships/slide" Target="slides/slide56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handoutMaster" Target="handoutMasters/handoutMaster1.xml"/><Relationship Id="rId75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viewProps" Target="viewProps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microsoft.com/office/2018/10/relationships/authors" Target="authors.xml"/><Relationship Id="rId7" Type="http://schemas.openxmlformats.org/officeDocument/2006/relationships/slide" Target="slides/slide2.xml"/><Relationship Id="rId71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5FDB7B-8DB8-4A3A-95C8-7102BBC9A9E1}" type="datetime8">
              <a:rPr lang="en-US" smtClean="0">
                <a:latin typeface="Segoe UI" pitchFamily="34" charset="0"/>
              </a:rPr>
              <a:t>10/20/2023 11:12 AM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DCE60099-03E7-4FA1-8A7F-E6E6CFB0F855}" type="datetime8">
              <a:rPr lang="en-US" smtClean="0"/>
              <a:t>10/20/2023 11:12 AM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microsoft.com/en-us/microsoft-365/compliance/create-a-keyword-dictionary?view=o365-worldwide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microsoft.com/en-us/azure/information-protection/deploy-aip-scanner-configure-install?tabs=powershell-only" TargetMode="External"/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4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AZ-801 Configuring Windows Server Hybrid Advanced Services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32019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11:12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1190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E2F19A73-88F5-4B80-A929-CF8E66EE5449}" type="datetime8">
              <a:rPr lang="en-US" smtClean="0"/>
              <a:t>10/20/2023 11:12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50272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11:12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70339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none" dirty="0"/>
              <a:t>Data classification in the Microsoft Purview compliance portal</a:t>
            </a:r>
          </a:p>
          <a:p>
            <a:r>
              <a:rPr lang="en-US" dirty="0"/>
              <a:t>https://www.microsoft.com/en-us/videoplayer/embed/RE4vx8x?postJsllMsg=true</a:t>
            </a:r>
          </a:p>
          <a:p>
            <a:r>
              <a:rPr lang="en-US" dirty="0"/>
              <a:t>(4 minutes)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11:12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9694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9513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Sensitive information types explained:</a:t>
            </a:r>
          </a:p>
          <a:p>
            <a:r>
              <a:rPr lang="en-US" dirty="0"/>
              <a:t>https://www.microsoft.com/en-us/videoplayer/embed/RE4Hx60</a:t>
            </a:r>
          </a:p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11:12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1190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9513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/>
              <a:t>Supporting videos for instructor or student use:</a:t>
            </a:r>
          </a:p>
          <a:p>
            <a:endParaRPr lang="en-US" sz="800" dirty="0"/>
          </a:p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Demonstration: Data classification features in the Compliance center</a:t>
            </a:r>
          </a:p>
          <a:p>
            <a:r>
              <a:rPr lang="en-US" b="0" dirty="0">
                <a:solidFill>
                  <a:srgbClr val="A31515"/>
                </a:solidFill>
                <a:effectLst/>
                <a:latin typeface="Consolas" panose="020B0609020204030204" pitchFamily="49" charset="0"/>
              </a:rPr>
              <a:t>https://www.microsoft.com/videoplayer/embed/RE4vx8x</a:t>
            </a:r>
            <a:endParaRPr lang="en-US" b="0" dirty="0">
              <a:solidFill>
                <a:srgbClr val="000000"/>
              </a:solidFill>
              <a:effectLst/>
              <a:latin typeface="Consolas" panose="020B0609020204030204" pitchFamily="49" charset="0"/>
            </a:endParaRPr>
          </a:p>
          <a:p>
            <a:r>
              <a:rPr lang="en-US" dirty="0"/>
              <a:t>(5 minutes)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11:12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17706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E2F19A73-88F5-4B80-A929-CF8E66EE5449}" type="datetime8">
              <a:rPr lang="en-US" smtClean="0"/>
              <a:t>10/20/2023 11:12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50272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11:12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7033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4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2979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1451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11:12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7609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Instructor notes:</a:t>
            </a:r>
          </a:p>
          <a:p>
            <a:r>
              <a:rPr lang="en-US" dirty="0"/>
              <a:t>Link to create a Keyword dictionary</a:t>
            </a:r>
          </a:p>
          <a:p>
            <a:r>
              <a:rPr lang="en-US" b="0" i="0" u="sng" dirty="0">
                <a:effectLst/>
                <a:latin typeface="Segoe UI VSS (Regular)"/>
                <a:hlinkClick r:id="rId3"/>
              </a:rPr>
              <a:t>https://docs.microsoft.com/en-us/microsoft-365/compliance/create-a-keyword-dictionary?view=o365-worldwide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6193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Instructor note:</a:t>
            </a:r>
          </a:p>
          <a:p>
            <a:r>
              <a:rPr lang="en-US" b="0" i="0" dirty="0">
                <a:solidFill>
                  <a:srgbClr val="E6E6E6"/>
                </a:solidFill>
                <a:effectLst/>
                <a:latin typeface="Segoe UI" panose="020B0502040204020203" pitchFamily="34" charset="0"/>
              </a:rPr>
              <a:t>You can currently create a document fingerprint only by using PowerShell.</a:t>
            </a:r>
            <a:endParaRPr lang="en-US" dirty="0"/>
          </a:p>
          <a:p>
            <a:r>
              <a:rPr lang="en-US" b="1" dirty="0"/>
              <a:t>Link to scenarios and process for document fingerprinting:</a:t>
            </a:r>
          </a:p>
          <a:p>
            <a:r>
              <a:rPr lang="en-US" b="0" dirty="0"/>
              <a:t>https://docs.microsoft.com/microsoft-365/compliance/document-fingerprinting?view=o365-worldwide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E85BF-3E25-41CE-BA66-6AF6D7F90EDB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67724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/>
              <a:t>Supporting videos for instructor or student use:</a:t>
            </a:r>
          </a:p>
          <a:p>
            <a:endParaRPr lang="en-US" sz="800" dirty="0"/>
          </a:p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Demonstration: Trainable classifiers</a:t>
            </a:r>
          </a:p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sz="800" b="0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https://www.microsoft.com/videoplayer/embed/RE4yg7t</a:t>
            </a:r>
          </a:p>
          <a:p>
            <a:r>
              <a:rPr lang="en-US" dirty="0"/>
              <a:t>(4 minutes)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70142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11:12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5456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Optional slide if you decide to present more on trainable classifiers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55209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Optional slide if you decide to present more on trainable classifiers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77920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Optional slide if you decide to present more on trainable classifiers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11:12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70373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recorded demo is provided to give learners a sense of the experience when a user sends and receives a protected message.</a:t>
            </a:r>
          </a:p>
          <a:p>
            <a:endParaRPr lang="en-US" dirty="0"/>
          </a:p>
          <a:p>
            <a:r>
              <a:rPr lang="en-US" dirty="0"/>
              <a:t>Follow the annotations and advice for where to click.</a:t>
            </a:r>
          </a:p>
          <a:p>
            <a:endParaRPr lang="en-US" dirty="0"/>
          </a:p>
          <a:p>
            <a:r>
              <a:rPr lang="en-US" dirty="0"/>
              <a:t>Time required: </a:t>
            </a:r>
            <a:r>
              <a:rPr lang="en-US" u="sng" dirty="0"/>
              <a:t>25 minutes</a:t>
            </a:r>
          </a:p>
          <a:p>
            <a:r>
              <a:rPr lang="en-US" dirty="0"/>
              <a:t> </a:t>
            </a:r>
          </a:p>
          <a:p>
            <a:r>
              <a:rPr lang="en-US" b="1" dirty="0"/>
              <a:t>Guided demo link: </a:t>
            </a:r>
            <a:r>
              <a:rPr lang="en-US" sz="2000" b="0" dirty="0">
                <a:solidFill>
                  <a:srgbClr val="A31515"/>
                </a:solidFill>
                <a:effectLst/>
                <a:latin typeface="Consolas" panose="020B0609020204030204" pitchFamily="49" charset="0"/>
              </a:rPr>
              <a:t>https://aka.ms/AAbfsel</a:t>
            </a:r>
            <a:endParaRPr lang="en-US" sz="2000" b="0" dirty="0">
              <a:solidFill>
                <a:srgbClr val="000000"/>
              </a:solidFill>
              <a:effectLst/>
              <a:latin typeface="Consolas" panose="020B0609020204030204" pitchFamily="49" charset="0"/>
            </a:endParaRPr>
          </a:p>
          <a:p>
            <a:endParaRPr lang="en-US" dirty="0"/>
          </a:p>
          <a:p>
            <a:endParaRPr lang="en-IN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66191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11:12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64611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E2F19A73-88F5-4B80-A929-CF8E66EE5449}" type="datetime8">
              <a:rPr lang="en-US" smtClean="0"/>
              <a:t>10/20/2023 11:12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502721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11:12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703390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/>
              <a:t>Supporting videos for instructor or student use:</a:t>
            </a:r>
          </a:p>
          <a:p>
            <a:endParaRPr lang="en-US" sz="900" dirty="0"/>
          </a:p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Office 365 Encryption explained</a:t>
            </a:r>
          </a:p>
          <a:p>
            <a:r>
              <a:rPr lang="en-US" dirty="0"/>
              <a:t>https://www.microsoft.com/videoplayer/embed/RE4ynVf</a:t>
            </a:r>
          </a:p>
          <a:p>
            <a:r>
              <a:rPr lang="en-US" dirty="0"/>
              <a:t>(2 minutes)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774554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463686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11:12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88267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 this slide if you would like to go deeper into implementing keys for service encryption.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63049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/>
              <a:t>Supporting videos for instructor or student use:</a:t>
            </a:r>
          </a:p>
          <a:p>
            <a:endParaRPr lang="en-US" sz="800" dirty="0"/>
          </a:p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Demonstration: Office 365 Data at Rest encryption</a:t>
            </a:r>
          </a:p>
          <a:p>
            <a:r>
              <a:rPr lang="en-US" b="0" dirty="0">
                <a:solidFill>
                  <a:srgbClr val="A31515"/>
                </a:solidFill>
                <a:effectLst/>
                <a:latin typeface="Consolas" panose="020B0609020204030204" pitchFamily="49" charset="0"/>
              </a:rPr>
              <a:t>https://www.microsoft.com/videoplayer/embed/RE4yvH4</a:t>
            </a:r>
            <a:endParaRPr lang="en-US" b="0" dirty="0">
              <a:solidFill>
                <a:srgbClr val="000000"/>
              </a:solidFill>
              <a:effectLst/>
              <a:latin typeface="Consolas" panose="020B0609020204030204" pitchFamily="49" charset="0"/>
            </a:endParaRPr>
          </a:p>
          <a:p>
            <a:r>
              <a:rPr lang="en-US" dirty="0"/>
              <a:t>(3 minutes)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840769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effectLst/>
                <a:latin typeface="Segoe UI" panose="020B0502040204020203" pitchFamily="34" charset="0"/>
              </a:rPr>
              <a:t>Inter-datacenter communications between Microsoft servers take place using TLS or IPsec, and all customer-facing servers negotiate a secure session using TLS with client machines.</a:t>
            </a:r>
          </a:p>
          <a:p>
            <a:endParaRPr lang="en-US" b="0" i="0" dirty="0">
              <a:effectLst/>
              <a:latin typeface="Segoe UI" panose="020B0502040204020203" pitchFamily="34" charset="0"/>
            </a:endParaRPr>
          </a:p>
          <a:p>
            <a:r>
              <a:rPr lang="en-US" b="0" i="0" dirty="0">
                <a:effectLst/>
                <a:latin typeface="Segoe UI" panose="020B0502040204020203" pitchFamily="34" charset="0"/>
              </a:rPr>
              <a:t>Microsoft owns and manages its own certificate authority to manage the certificates used for TLS encryption and utilizes third party solutions such as DigiCert and GlobalSign.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11:12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11908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E2F19A73-88F5-4B80-A929-CF8E66EE5449}" type="datetime8">
              <a:rPr lang="en-US" smtClean="0"/>
              <a:t>10/20/2023 11:12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164247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11:12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0040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E2F19A73-88F5-4B80-A929-CF8E66EE5449}" type="datetime8">
              <a:rPr lang="en-US" smtClean="0"/>
              <a:t>10/20/2023 11:12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502721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/>
              <a:t>Supporting videos for instructor or student use:</a:t>
            </a:r>
          </a:p>
          <a:p>
            <a:endParaRPr lang="en-US" sz="900" dirty="0"/>
          </a:p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sz="4400" b="1" i="0" dirty="0">
                <a:effectLst/>
                <a:latin typeface="Roboto" panose="02000000000000000000" pitchFamily="2" charset="0"/>
              </a:rPr>
              <a:t>Office 365 Essentials: Office Message Encryption</a:t>
            </a:r>
            <a:endParaRPr lang="en-US" sz="1800" b="1" i="0" dirty="0">
              <a:effectLst/>
              <a:latin typeface="Roboto" panose="02000000000000000000" pitchFamily="2" charset="0"/>
            </a:endParaRPr>
          </a:p>
          <a:p>
            <a:r>
              <a:rPr lang="en-US" sz="900" dirty="0"/>
              <a:t>https://www.youtube.com/watch?v=CQR0cG_iEUc&amp;t=13s</a:t>
            </a:r>
          </a:p>
          <a:p>
            <a:r>
              <a:rPr lang="en-US" sz="900" dirty="0"/>
              <a:t>(4:30 video)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379564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152607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152607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E2F19A73-88F5-4B80-A929-CF8E66EE5449}" type="datetime8">
              <a:rPr lang="en-US" smtClean="0"/>
              <a:t>10/20/2023 11:12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83296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11:12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887275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12405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Use this slide if you would like to talk more about sensitivity label lifecycle.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96871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E2F19A73-88F5-4B80-A929-CF8E66EE5449}" type="datetime8">
              <a:rPr lang="en-US" smtClean="0"/>
              <a:t>10/20/2023 11:12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981519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11:12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887275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/>
              <a:t>Supporting videos for instructor or student use:</a:t>
            </a:r>
          </a:p>
          <a:p>
            <a:endParaRPr lang="en-US" sz="800" dirty="0"/>
          </a:p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 dirty="0">
                <a:effectLst/>
                <a:latin typeface="Roboto" panose="02000000000000000000" pitchFamily="2" charset="0"/>
              </a:rPr>
              <a:t>Microsoft Information Protection in SharePoint, OneDrive, and Teams. Part 1: Overview</a:t>
            </a:r>
            <a:endParaRPr lang="en-US" sz="1600" b="1" i="0" dirty="0">
              <a:effectLst/>
              <a:latin typeface="Roboto" panose="02000000000000000000" pitchFamily="2" charset="0"/>
            </a:endParaRPr>
          </a:p>
          <a:p>
            <a:r>
              <a:rPr lang="en-US" sz="800" dirty="0"/>
              <a:t>https://www.youtube.com/watch?v=QDbOkIrt1S4</a:t>
            </a:r>
          </a:p>
          <a:p>
            <a:r>
              <a:rPr lang="en-US" sz="800" dirty="0"/>
              <a:t>(19 minute video) may be too long to use in classroom.</a:t>
            </a:r>
            <a:endParaRPr lang="en-US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3452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11:12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703390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/>
              <a:t>Supporting videos for instructor or student use:</a:t>
            </a:r>
          </a:p>
          <a:p>
            <a:endParaRPr lang="en-US" sz="800" dirty="0"/>
          </a:p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 dirty="0">
                <a:effectLst/>
                <a:latin typeface="Roboto" panose="02000000000000000000" pitchFamily="2" charset="0"/>
              </a:rPr>
              <a:t>Microsoft Information Protection in SharePoint, OneDrive, and Teams. Part 1: Overview</a:t>
            </a:r>
            <a:endParaRPr lang="en-US" sz="1600" b="1" i="0" dirty="0">
              <a:effectLst/>
              <a:latin typeface="Roboto" panose="02000000000000000000" pitchFamily="2" charset="0"/>
            </a:endParaRPr>
          </a:p>
          <a:p>
            <a:r>
              <a:rPr lang="en-US" sz="800" dirty="0"/>
              <a:t>https://www.youtube.com/watch?v=QDbOkIrt1S4</a:t>
            </a:r>
          </a:p>
          <a:p>
            <a:r>
              <a:rPr lang="en-US" sz="800" dirty="0"/>
              <a:t>(19 minute video) may be too long to use in classroom.</a:t>
            </a:r>
            <a:endParaRPr lang="en-US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63695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/>
              <a:t>Supporting videos for instructor or student use:</a:t>
            </a:r>
          </a:p>
          <a:p>
            <a:endParaRPr lang="en-US" sz="900" dirty="0"/>
          </a:p>
          <a:p>
            <a:pPr algn="l"/>
            <a:r>
              <a:rPr lang="en-US" sz="1800" b="1" i="0" dirty="0">
                <a:effectLst/>
                <a:latin typeface="Roboto" panose="02000000000000000000" pitchFamily="2" charset="0"/>
              </a:rPr>
              <a:t>Discover and protect your on-premises data using Microsoft Information Protection</a:t>
            </a:r>
          </a:p>
          <a:p>
            <a:r>
              <a:rPr lang="en-US" sz="900" dirty="0"/>
              <a:t>https://www.youtube.com/watch?v=D8kyAlbstws</a:t>
            </a:r>
          </a:p>
          <a:p>
            <a:r>
              <a:rPr lang="en-US" sz="900" dirty="0"/>
              <a:t>(11 minutes)</a:t>
            </a:r>
            <a:endParaRPr lang="en-US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613343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Instructor note:</a:t>
            </a:r>
          </a:p>
          <a:p>
            <a:r>
              <a:rPr lang="en-US" dirty="0"/>
              <a:t>More details on the unified labeling scanner:</a:t>
            </a:r>
          </a:p>
          <a:p>
            <a:r>
              <a:rPr lang="en-US" dirty="0">
                <a:hlinkClick r:id="rId3"/>
              </a:rPr>
              <a:t>Install and configure the Azure Information Protection (AIP) unified labeling scanner | Microsoft Docs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11:12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20348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672182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Microsoft Azure Sentinel is a scalable, cloud-native, security information event management (SIEM) and security orchestration automated response (SOAR) solution.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94111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427A7F7-BB1E-479D-AFAA-B52F4D0C99F2}" type="datetime8">
              <a:rPr lang="en-US" smtClean="0"/>
              <a:t>10/20/2023 11:12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06245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11:12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87225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CFDC7D-F4BE-4668-920D-08874925A5D7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10/20/2023 11:12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C87E0CF-87F6-4B58-B8B8-DCAB2DAAF3C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</p:spTree>
    <p:extLst>
      <p:ext uri="{BB962C8B-B14F-4D97-AF65-F5344CB8AC3E}">
        <p14:creationId xmlns:p14="http://schemas.microsoft.com/office/powerpoint/2010/main" val="22406103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/>
              <a:t>Supporting videos for instructor or student use:</a:t>
            </a:r>
          </a:p>
          <a:p>
            <a:endParaRPr lang="en-US" sz="900" dirty="0"/>
          </a:p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Information Protection in Microsoft 365</a:t>
            </a:r>
          </a:p>
          <a:p>
            <a:r>
              <a:rPr lang="en-US" sz="900" dirty="0"/>
              <a:t>https://youtu.be/UI0p9xqMNfI?list=PLXtHYVsvn_b8dbRbnL19GUPcBH1UQ7c4x</a:t>
            </a:r>
          </a:p>
          <a:p>
            <a:r>
              <a:rPr lang="en-US" sz="900" dirty="0"/>
              <a:t>(7 minutes)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84076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10/20/2023 11:12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1190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46368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63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B334D90-2717-2269-E486-F1900244A6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MS logo gray - EMF" descr="Microsoft logo, gray text version">
            <a:extLst>
              <a:ext uri="{FF2B5EF4-FFF2-40B4-BE49-F238E27FC236}">
                <a16:creationId xmlns:a16="http://schemas.microsoft.com/office/drawing/2014/main" id="{7B930E7F-5B91-31B0-B67D-DB8C41E881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E21C31D-925C-53B5-2E40-C54FF245B4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2" y="3429000"/>
            <a:ext cx="5686955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Event name or </a:t>
            </a:r>
            <a:br>
              <a:rPr lang="en-US" dirty="0"/>
            </a:br>
            <a:r>
              <a:rPr lang="en-US" dirty="0"/>
              <a:t>presentation title 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1DDA2A08-4E66-0E3E-D138-C376487FF5F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56150" y="6446520"/>
            <a:ext cx="1645920" cy="15388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0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85BED6C2-A7E0-FF4A-9938-5E97C08B8C9F}"/>
              </a:ext>
            </a:extLst>
          </p:cNvPr>
          <p:cNvSpPr txBox="1">
            <a:spLocks/>
          </p:cNvSpPr>
          <p:nvPr userDrawn="1"/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5115085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5ACBF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_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53CBC165-170D-08C9-3B02-A3330AE9A5C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1591056"/>
            <a:ext cx="5217510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382E19E-C6C9-5DF7-1994-AFE74147518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1591056"/>
            <a:ext cx="518710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410515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8">
          <p15:clr>
            <a:srgbClr val="954F72"/>
          </p15:clr>
        </p15:guide>
        <p15:guide id="9" pos="2150">
          <p15:clr>
            <a:srgbClr val="954F72"/>
          </p15:clr>
        </p15:guide>
        <p15:guide id="10" pos="2544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88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_Text_with Subhead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B99DE518-C598-A940-A59E-AD0A05432BA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5219700" cy="338554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4E25ABE-71E1-BA48-6C8C-38375593490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085764"/>
            <a:ext cx="5217510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1B7E7F6E-4D9D-5F8C-A5F0-526CA973BE9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44220" y="1594155"/>
            <a:ext cx="5355642" cy="338554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7DAE155-2008-5357-51E8-E6B1FA7558C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2085764"/>
            <a:ext cx="5346198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9626012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8">
          <p15:clr>
            <a:srgbClr val="954F72"/>
          </p15:clr>
        </p15:guide>
        <p15:guide id="9" pos="2150">
          <p15:clr>
            <a:srgbClr val="954F72"/>
          </p15:clr>
        </p15:guide>
        <p15:guide id="10" pos="2544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1608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_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F940B0D9-7832-B819-D230-4F210761A29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1591310"/>
            <a:ext cx="3479198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C0D492BA-29A5-F31A-7F93-39ADE3E5EDA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62862" y="1591310"/>
            <a:ext cx="3479198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6EDCFC9-DB25-88C3-92DA-E2554C14A27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30190" y="1591310"/>
            <a:ext cx="3479198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143648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_Text_with Subhead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286000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1594155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2286000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759A57E-BDDC-1596-6959-BA7696DE9B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4" y="1594155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A52B45-289B-E4AF-9D79-08330599511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3084" y="2286000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0369952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_Text_with Subheads-Ico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407846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3099691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2407846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3099691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759A57E-BDDC-1596-6959-BA7696DE9B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4" y="2407846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A52B45-289B-E4AF-9D79-08330599511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3084" y="3099691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573408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8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  <p15:guide id="40" pos="609">
          <p15:clr>
            <a:srgbClr val="FBAE40"/>
          </p15:clr>
        </p15:guide>
        <p15:guide id="41" pos="2988">
          <p15:clr>
            <a:srgbClr val="FBAE40"/>
          </p15:clr>
        </p15:guide>
        <p15:guide id="42" pos="5352">
          <p15:clr>
            <a:srgbClr val="FBAE40"/>
          </p15:clr>
        </p15:guide>
        <p15:guide id="43" orient="horz" pos="1085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-column_Text_with Subheads-Ico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 descr="Microsoft Certification renewal process flow">
            <a:extLst>
              <a:ext uri="{FF2B5EF4-FFF2-40B4-BE49-F238E27FC236}">
                <a16:creationId xmlns:a16="http://schemas.microsoft.com/office/drawing/2014/main" id="{ED4FC5EF-0434-AB45-07F5-AAD2BF06D8B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 userDrawn="1"/>
        </p:nvCxnSpPr>
        <p:spPr>
          <a:xfrm>
            <a:off x="1767" y="2042154"/>
            <a:ext cx="12175719" cy="0"/>
          </a:xfrm>
          <a:prstGeom prst="line">
            <a:avLst/>
          </a:prstGeom>
          <a:noFill/>
          <a:ln w="76200" cap="flat">
            <a:gradFill>
              <a:gsLst>
                <a:gs pos="0">
                  <a:srgbClr val="FF5C39"/>
                </a:gs>
                <a:gs pos="54796">
                  <a:srgbClr val="C73ECC"/>
                </a:gs>
                <a:gs pos="100000">
                  <a:srgbClr val="8DC8E8"/>
                </a:gs>
              </a:gsLst>
              <a:lin ang="21399750" scaled="1"/>
            </a:gradFill>
            <a:prstDash val="solid"/>
            <a:miter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995283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4200" y="3616497"/>
            <a:ext cx="347907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2995283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3616497"/>
            <a:ext cx="347761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759A57E-BDDC-1596-6959-BA7696DE9B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4" y="2995283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A52B45-289B-E4AF-9D79-08330599511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3084" y="3616497"/>
            <a:ext cx="347761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543227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92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1464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  <p15:guide id="40" pos="609">
          <p15:clr>
            <a:srgbClr val="FBAE40"/>
          </p15:clr>
        </p15:guide>
        <p15:guide id="41" pos="3840">
          <p15:clr>
            <a:srgbClr val="FBAE40"/>
          </p15:clr>
        </p15:guide>
        <p15:guide id="42" pos="6216">
          <p15:clr>
            <a:srgbClr val="FBAE40"/>
          </p15:clr>
        </p15:guide>
        <p15:guide id="43" orient="horz" pos="1284">
          <p15:clr>
            <a:srgbClr val="FBAE40"/>
          </p15:clr>
        </p15:guide>
        <p15:guide id="44" pos="3940">
          <p15:clr>
            <a:srgbClr val="FBAE40"/>
          </p15:clr>
        </p15:guide>
        <p15:guide id="45" orient="horz" pos="216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4-column_Text_with Subheads-Ico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 descr="Microsoft Certification renewal process flow">
            <a:extLst>
              <a:ext uri="{FF2B5EF4-FFF2-40B4-BE49-F238E27FC236}">
                <a16:creationId xmlns:a16="http://schemas.microsoft.com/office/drawing/2014/main" id="{ED4FC5EF-0434-AB45-07F5-AAD2BF06D8B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 userDrawn="1"/>
        </p:nvCxnSpPr>
        <p:spPr>
          <a:xfrm>
            <a:off x="1766" y="2042154"/>
            <a:ext cx="12188952" cy="0"/>
          </a:xfrm>
          <a:prstGeom prst="line">
            <a:avLst/>
          </a:prstGeom>
          <a:noFill/>
          <a:ln w="76200" cap="flat">
            <a:gradFill>
              <a:gsLst>
                <a:gs pos="0">
                  <a:srgbClr val="FF5C39"/>
                </a:gs>
                <a:gs pos="54796">
                  <a:srgbClr val="C73ECC"/>
                </a:gs>
                <a:gs pos="100000">
                  <a:srgbClr val="8DC8E8"/>
                </a:gs>
              </a:gsLst>
              <a:lin ang="21399750" scaled="1"/>
            </a:gradFill>
            <a:prstDash val="solid"/>
            <a:miter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995283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2995283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759A57E-BDDC-1596-6959-BA7696DE9B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3" y="2995283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44C1821-6346-D755-83F0-EC5D04C1AFA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4200" y="3616497"/>
            <a:ext cx="347907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AE8BC1E6-3311-A73F-871A-923C49C012F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7547" y="3616497"/>
            <a:ext cx="347907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888C01D0-23FB-7438-A9BF-8E99080C98B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0893" y="3616497"/>
            <a:ext cx="347907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E673AD2-B8AF-CC3C-D898-30292FC17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843209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6859B90-45D2-D990-09AA-8F85B79F10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5604535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87FE1B2-0C16-29CA-99C4-4C44A8047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9365862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9498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92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1464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32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  <p15:guide id="40" pos="609">
          <p15:clr>
            <a:srgbClr val="FBAE40"/>
          </p15:clr>
        </p15:guide>
        <p15:guide id="41" pos="3840">
          <p15:clr>
            <a:srgbClr val="FBAE40"/>
          </p15:clr>
        </p15:guide>
        <p15:guide id="42" pos="6216">
          <p15:clr>
            <a:srgbClr val="FBAE40"/>
          </p15:clr>
        </p15:guide>
        <p15:guide id="43" orient="horz" pos="1284">
          <p15:clr>
            <a:srgbClr val="FBAE40"/>
          </p15:clr>
        </p15:guide>
        <p15:guide id="44" pos="3940">
          <p15:clr>
            <a:srgbClr val="FBAE40"/>
          </p15:clr>
        </p15:guide>
        <p15:guide id="45" orient="horz" pos="213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umn_Callout_with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44938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07B0D1-31C1-C209-CE85-DD1D42B62A7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4064000" y="1581150"/>
            <a:ext cx="7535862" cy="4430720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BA3E60F0-F025-04E8-0E46-71699A62E43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174143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D105096-7BC3-1383-8EE1-744002B706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31728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127914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67F0464-FA9D-1DC7-827A-17DF799B90E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978881"/>
            <a:ext cx="5217510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1FB34ED-A66E-89F2-95F6-C0038B49554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4978881"/>
            <a:ext cx="518710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54F7E24-0716-000F-A23E-D45713ECDD7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0" y="1152766"/>
            <a:ext cx="12192000" cy="3444634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830DA7-1CDF-18F6-E151-AAB776959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0214291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horizonta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67F0464-FA9D-1DC7-827A-17DF799B90E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978881"/>
            <a:ext cx="5217510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1FB34ED-A66E-89F2-95F6-C0038B49554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4978881"/>
            <a:ext cx="518710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6FC6DD5-F717-45AB-C65A-E483E17C4FE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0" y="0"/>
            <a:ext cx="12192000" cy="4597400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82981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D1096F-1307-5006-527D-D3AF4C75C5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19824"/>
          <a:stretch/>
        </p:blipFill>
        <p:spPr>
          <a:xfrm>
            <a:off x="2417010" y="0"/>
            <a:ext cx="977499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2D19AFB-6939-2FBA-48C9-66A2961406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1" y="3384610"/>
            <a:ext cx="6345239" cy="615553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Section divider title</a:t>
            </a:r>
          </a:p>
        </p:txBody>
      </p:sp>
    </p:spTree>
    <p:extLst>
      <p:ext uri="{BB962C8B-B14F-4D97-AF65-F5344CB8AC3E}">
        <p14:creationId xmlns:p14="http://schemas.microsoft.com/office/powerpoint/2010/main" val="8285147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horizontal photo, subheads,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6F456F5C-E654-C0BD-30BA-55CC632F07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4956104"/>
            <a:ext cx="5364429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AAE74A98-D9A9-7258-AB00-FA281DFC7D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5357443"/>
            <a:ext cx="5362178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6A2D886A-4337-E9FA-7DBB-9D84D80A3A6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243372" y="4956104"/>
            <a:ext cx="5356490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1A1665-88FA-58ED-F1C0-48840A180AC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252435" y="5357442"/>
            <a:ext cx="5357598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1F55E03-DF85-0E93-780C-71A8898D2A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6624839F-BBCE-45B6-246E-E8C737903DF8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0" y="1152766"/>
            <a:ext cx="12192000" cy="3444634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638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horizontal photo and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39E0A83-7ED9-6F5C-AEC4-5B98F5388F70}"/>
              </a:ext>
            </a:extLst>
          </p:cNvPr>
          <p:cNvSpPr/>
          <p:nvPr userDrawn="1"/>
        </p:nvSpPr>
        <p:spPr bwMode="auto">
          <a:xfrm>
            <a:off x="0" y="0"/>
            <a:ext cx="12192000" cy="4572000"/>
          </a:xfrm>
          <a:prstGeom prst="rect">
            <a:avLst/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6F456F5C-E654-C0BD-30BA-55CC632F07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4956104"/>
            <a:ext cx="5364429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AAE74A98-D9A9-7258-AB00-FA281DFC7D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5357443"/>
            <a:ext cx="5362178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6A2D886A-4337-E9FA-7DBB-9D84D80A3A6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243372" y="4956104"/>
            <a:ext cx="5356490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1A1665-88FA-58ED-F1C0-48840A180AC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252435" y="5357442"/>
            <a:ext cx="5357598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7ADEB9F-DC30-5B40-6D59-13194450FB08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0" y="0"/>
            <a:ext cx="12192000" cy="4572000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68172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umn_Text_with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4710689" cy="984885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4ACB92EB-B163-EB38-0156-C028F872F1C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4714663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0190326-CB8A-9A65-714A-07CD312C34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4712685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90DBB6-E167-EFBB-7028-79615839561D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6096000" y="0"/>
            <a:ext cx="6096000" cy="6858000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8680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6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68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_Text_with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7248356" cy="492443"/>
          </a:xfrm>
        </p:spPr>
        <p:txBody>
          <a:bodyPr/>
          <a:lstStyle>
            <a:lvl1pPr>
              <a:defRPr sz="3200" b="0" i="0">
                <a:solidFill>
                  <a:srgbClr val="001F2D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085764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1594155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2085764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9B1DE51-5CDE-B96B-62FD-3A69CF69288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8128000" y="0"/>
            <a:ext cx="4064000" cy="6858000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202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photos_with Captio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6CBF8D-4C8A-D667-58CE-C8A22C93DED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584200" y="1591310"/>
            <a:ext cx="5365752" cy="2687003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FF2BCABA-7928-0037-D0EF-38F1FAAC536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4575104"/>
            <a:ext cx="5364429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1056B6E8-083F-87EA-AD66-DF2D022A251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976443"/>
            <a:ext cx="5362178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07B0D1-31C1-C209-CE85-DD1D42B62A7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6242049" y="1591310"/>
            <a:ext cx="5357813" cy="2687003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B0CE4749-2B49-FDC6-1E4B-4745903086D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243372" y="4575104"/>
            <a:ext cx="5356490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FEC9D9DE-CE99-5608-0152-4E27F1BE003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252435" y="4976442"/>
            <a:ext cx="5357598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902033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photos_with Captio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6CBF8D-4C8A-D667-58CE-C8A22C93DED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584200" y="1591310"/>
            <a:ext cx="3481388" cy="2687003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FF2BCABA-7928-0037-D0EF-38F1FAAC536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4575104"/>
            <a:ext cx="3479070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1056B6E8-083F-87EA-AD66-DF2D022A251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976443"/>
            <a:ext cx="3477610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400"/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07B0D1-31C1-C209-CE85-DD1D42B62A7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4353560" y="1591310"/>
            <a:ext cx="3481388" cy="2687003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B0CE4749-2B49-FDC6-1E4B-4745903086D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74792" y="4575104"/>
            <a:ext cx="3476891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FEC9D9DE-CE99-5608-0152-4E27F1BE003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383855" y="4976442"/>
            <a:ext cx="3477610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400"/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BAAE6802-21C6-E5BE-3A2D-31CF010C9EFB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8128000" y="1591309"/>
            <a:ext cx="3486092" cy="2684159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F80D639A-857F-73A5-343B-28EC4082B8E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3626" y="4571913"/>
            <a:ext cx="3485371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5712E1C1-EE18-EA11-6D06-673117B00DCD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8128000" y="4973784"/>
            <a:ext cx="3486092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400"/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80565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our photos_with Captio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4C58661F-95C1-B4E4-0A23-B8DF22E7890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 bwMode="ltGray">
          <a:xfrm>
            <a:off x="584200" y="2284412"/>
            <a:ext cx="2538413" cy="1997075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10B31DB7-7E61-84AD-6FD2-E7035923C56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4575104"/>
            <a:ext cx="2535699" cy="21544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1400"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EC05A197-25AD-0D46-72B3-478F9182C5B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976443"/>
            <a:ext cx="2534635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200"/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DC00AC3-107E-A09F-8DF5-09CDA496E0EE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 bwMode="ltGray">
          <a:xfrm>
            <a:off x="3429000" y="2284412"/>
            <a:ext cx="2538413" cy="1997075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5E8CE4D2-B387-0A2B-B7D1-7F14B892048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413125" y="4575104"/>
            <a:ext cx="2534111" cy="21544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1400"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A6618941-6CC1-7AAC-4FE2-94D7D46F797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3422188" y="4976443"/>
            <a:ext cx="2534635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200"/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A62A022-68CB-A937-A489-4F6F1B7467B9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 bwMode="ltGray">
          <a:xfrm>
            <a:off x="6248400" y="2284412"/>
            <a:ext cx="2538413" cy="1997075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F7F06D45-B145-3780-49F6-BE617DDBDE4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40462" y="4575104"/>
            <a:ext cx="2534111" cy="21544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1400"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8B0B40D6-1117-8B24-4089-BB3CEF4DAF3E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6234836" y="4976443"/>
            <a:ext cx="2534635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200"/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341013BA-5459-4F89-B59D-0ADC194876D5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 bwMode="ltGray">
          <a:xfrm>
            <a:off x="9067800" y="2284412"/>
            <a:ext cx="2538413" cy="1997075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9C586E8F-D3A3-C215-76A4-E3A03A5104E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076259" y="4575104"/>
            <a:ext cx="2534111" cy="21544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1400"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311900E2-1D2D-6D0A-7E29-8FAEA637B2C7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082208" y="4976443"/>
            <a:ext cx="2534635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200"/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07124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B9FF9B-5C03-12AD-C2BC-F2A5193A8A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071532" y="6337300"/>
            <a:ext cx="2667000" cy="2921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A02CAEB8-26C8-4DCC-A205-1958858BB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-1" y="1913466"/>
            <a:ext cx="3121026" cy="4944533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5B1C1BF3-6AA8-9E3D-6C13-9D294A95EC9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6039" y="1926472"/>
            <a:ext cx="5364224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B36A2A5-3D3D-6672-23D6-32211E5333A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358229" y="2578100"/>
            <a:ext cx="5361973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4A355BE-EC00-02A7-CF83-86D8F4D79CE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88263" y="2542117"/>
            <a:ext cx="2027938" cy="49244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868818-0DFC-9169-4160-89B32CDF5130}"/>
              </a:ext>
            </a:extLst>
          </p:cNvPr>
          <p:cNvSpPr txBox="1">
            <a:spLocks/>
          </p:cNvSpPr>
          <p:nvPr userDrawn="1"/>
        </p:nvSpPr>
        <p:spPr>
          <a:xfrm>
            <a:off x="43561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80D2B25-7521-D486-405F-9309E22E85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563579" y="1585913"/>
            <a:ext cx="1110600" cy="1110600"/>
            <a:chOff x="5540700" y="2116300"/>
            <a:chExt cx="1110600" cy="111060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1434F67-B3AA-41BB-E81D-4AD05F409F6D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rgbClr val="FFA3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D011E5C-69E1-0316-E865-3BCC8E8B2EBB}"/>
                </a:ext>
              </a:extLst>
            </p:cNvPr>
            <p:cNvPicPr/>
            <p:nvPr/>
          </p:nvPicPr>
          <p:blipFill>
            <a:blip r:embed="rId2"/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97274668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nowled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B9FF9B-5C03-12AD-C2BC-F2A5193A8A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071532" y="6337300"/>
            <a:ext cx="2667000" cy="2921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A02CAEB8-26C8-4DCC-A205-1958858BB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-1" y="1913466"/>
            <a:ext cx="3121026" cy="4944533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5B1C1BF3-6AA8-9E3D-6C13-9D294A95EC9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6039" y="1926472"/>
            <a:ext cx="5364224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B36A2A5-3D3D-6672-23D6-32211E5333A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358229" y="2578100"/>
            <a:ext cx="5361973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4A355BE-EC00-02A7-CF83-86D8F4D79CE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88263" y="2542117"/>
            <a:ext cx="2027938" cy="49244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868818-0DFC-9169-4160-89B32CDF5130}"/>
              </a:ext>
            </a:extLst>
          </p:cNvPr>
          <p:cNvSpPr txBox="1">
            <a:spLocks/>
          </p:cNvSpPr>
          <p:nvPr userDrawn="1"/>
        </p:nvSpPr>
        <p:spPr>
          <a:xfrm>
            <a:off x="43561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A3DF09A-F855-F868-80F5-0BE1A95EAC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563579" y="1585913"/>
            <a:ext cx="1110600" cy="1110600"/>
            <a:chOff x="5540700" y="2116300"/>
            <a:chExt cx="1110600" cy="111060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E02F3D99-76D3-5383-A61D-215BC38D43E1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136F99C5-D16E-7540-C83D-3442D1FCD55D}"/>
                </a:ext>
              </a:extLst>
            </p:cNvPr>
            <p:cNvPicPr/>
            <p:nvPr/>
          </p:nvPicPr>
          <p:blipFill>
            <a:blip r:embed="rId2"/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4888391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B9FF9B-5C03-12AD-C2BC-F2A5193A8A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071532" y="6337300"/>
            <a:ext cx="2667000" cy="2921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A02CAEB8-26C8-4DCC-A205-1958858BB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-1" y="1913466"/>
            <a:ext cx="3121026" cy="4944533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5B1C1BF3-6AA8-9E3D-6C13-9D294A95EC9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6039" y="1926472"/>
            <a:ext cx="5364224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B36A2A5-3D3D-6672-23D6-32211E5333A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358229" y="2578100"/>
            <a:ext cx="5361973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4A355BE-EC00-02A7-CF83-86D8F4D79CE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88263" y="2542117"/>
            <a:ext cx="2027938" cy="49244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868818-0DFC-9169-4160-89B32CDF5130}"/>
              </a:ext>
            </a:extLst>
          </p:cNvPr>
          <p:cNvSpPr txBox="1">
            <a:spLocks/>
          </p:cNvSpPr>
          <p:nvPr userDrawn="1"/>
        </p:nvSpPr>
        <p:spPr>
          <a:xfrm>
            <a:off x="43561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6EA3CFB-9697-C0F0-7B4C-7E3873DE53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563579" y="1585913"/>
            <a:ext cx="1110600" cy="1110600"/>
            <a:chOff x="5540700" y="2116300"/>
            <a:chExt cx="1110600" cy="111060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746C21DA-1493-FA44-3F9C-34E05FF08B74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rgbClr val="8DC8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11" name="Picture 33">
              <a:extLst>
                <a:ext uri="{FF2B5EF4-FFF2-40B4-BE49-F238E27FC236}">
                  <a16:creationId xmlns:a16="http://schemas.microsoft.com/office/drawing/2014/main" id="{645CE35C-3A93-7951-31D3-E08248B1C9C4}"/>
                </a:ext>
              </a:extLst>
            </p:cNvPr>
            <p:cNvPicPr/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3549147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_1-column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CAC2502E-5D9F-F851-3464-EDB3AAD612F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818177"/>
            <a:ext cx="5033361" cy="34317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15900" indent="-215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1F3B6CB-0715-760C-193B-236956C530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85216" y="1289050"/>
            <a:ext cx="3182112" cy="0"/>
          </a:xfrm>
          <a:prstGeom prst="line">
            <a:avLst/>
          </a:prstGeom>
          <a:ln w="76200" cap="rnd">
            <a:gradFill>
              <a:gsLst>
                <a:gs pos="0">
                  <a:schemeClr val="accent3"/>
                </a:gs>
                <a:gs pos="97531">
                  <a:srgbClr val="8DC8E8"/>
                </a:gs>
                <a:gs pos="48000">
                  <a:schemeClr val="accent2"/>
                </a:gs>
                <a:gs pos="22000">
                  <a:srgbClr val="F4364C"/>
                </a:gs>
              </a:gsLst>
              <a:lin ang="3900000" scaled="0"/>
            </a:gra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82525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12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2">
          <p15:clr>
            <a:srgbClr val="954F72"/>
          </p15:clr>
        </p15:guide>
        <p15:guide id="40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pare for lab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B9FF9B-5C03-12AD-C2BC-F2A5193A8A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071532" y="6337300"/>
            <a:ext cx="2667000" cy="2921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A02CAEB8-26C8-4DCC-A205-1958858BB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-1" y="1913466"/>
            <a:ext cx="3121026" cy="4944533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5B1C1BF3-6AA8-9E3D-6C13-9D294A95EC9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6039" y="1926472"/>
            <a:ext cx="5364224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B36A2A5-3D3D-6672-23D6-32211E5333A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358229" y="2578100"/>
            <a:ext cx="5361973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4A355BE-EC00-02A7-CF83-86D8F4D79CE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88263" y="2542117"/>
            <a:ext cx="2027938" cy="49244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868818-0DFC-9169-4160-89B32CDF5130}"/>
              </a:ext>
            </a:extLst>
          </p:cNvPr>
          <p:cNvSpPr txBox="1">
            <a:spLocks/>
          </p:cNvSpPr>
          <p:nvPr userDrawn="1"/>
        </p:nvSpPr>
        <p:spPr>
          <a:xfrm>
            <a:off x="43561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260BCEF-BA8C-42B9-D1E6-EED60C93E5F0}"/>
              </a:ext>
            </a:extLst>
          </p:cNvPr>
          <p:cNvGrpSpPr/>
          <p:nvPr userDrawn="1"/>
        </p:nvGrpSpPr>
        <p:grpSpPr>
          <a:xfrm>
            <a:off x="2563579" y="1585913"/>
            <a:ext cx="1110600" cy="1110600"/>
            <a:chOff x="2563579" y="1272115"/>
            <a:chExt cx="1110600" cy="111060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34F743EF-1C3F-2BB6-EC5C-14389E448E71}"/>
                </a:ext>
              </a:extLst>
            </p:cNvPr>
            <p:cNvSpPr/>
            <p:nvPr/>
          </p:nvSpPr>
          <p:spPr>
            <a:xfrm>
              <a:off x="2563579" y="1272115"/>
              <a:ext cx="1110600" cy="1110600"/>
            </a:xfrm>
            <a:prstGeom prst="ellipse">
              <a:avLst/>
            </a:prstGeom>
            <a:solidFill>
              <a:srgbClr val="C5B4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11" name="Picture 10" descr="A wrench and screwdriver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22B6CEF7-CC05-CD93-EBB0-70FB66F30432}"/>
                </a:ext>
              </a:extLst>
            </p:cNvPr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2766997" y="1476753"/>
              <a:ext cx="694944" cy="6949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9846349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c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B9FF9B-5C03-12AD-C2BC-F2A5193A8A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071532" y="6337300"/>
            <a:ext cx="2667000" cy="2921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A02CAEB8-26C8-4DCC-A205-1958858BB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-1" y="1913466"/>
            <a:ext cx="3121026" cy="4944533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5B1C1BF3-6AA8-9E3D-6C13-9D294A95EC9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6039" y="1926472"/>
            <a:ext cx="5364224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B36A2A5-3D3D-6672-23D6-32211E5333A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358229" y="2578100"/>
            <a:ext cx="5361973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4A355BE-EC00-02A7-CF83-86D8F4D79CE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88263" y="2542117"/>
            <a:ext cx="2027938" cy="49244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868818-0DFC-9169-4160-89B32CDF5130}"/>
              </a:ext>
            </a:extLst>
          </p:cNvPr>
          <p:cNvSpPr txBox="1">
            <a:spLocks/>
          </p:cNvSpPr>
          <p:nvPr userDrawn="1"/>
        </p:nvSpPr>
        <p:spPr>
          <a:xfrm>
            <a:off x="43561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5C0986E-B689-6782-2E7B-7242491085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>
          <a:xfrm>
            <a:off x="2563579" y="1585913"/>
            <a:ext cx="1110600" cy="1110600"/>
            <a:chOff x="1742946" y="2116300"/>
            <a:chExt cx="1110600" cy="111060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6CAA49E0-DE74-4741-67A0-EFF39DD2D638}"/>
                </a:ext>
              </a:extLst>
            </p:cNvPr>
            <p:cNvSpPr/>
            <p:nvPr/>
          </p:nvSpPr>
          <p:spPr>
            <a:xfrm>
              <a:off x="1742946" y="2116300"/>
              <a:ext cx="1110600" cy="1110600"/>
            </a:xfrm>
            <a:prstGeom prst="ellipse">
              <a:avLst/>
            </a:prstGeom>
            <a:solidFill>
              <a:srgbClr val="FFA3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B35AFCD5-9997-32A3-C847-E02AC6233D3B}"/>
                </a:ext>
              </a:extLst>
            </p:cNvPr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6529" y="2335581"/>
              <a:ext cx="613466" cy="613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0726865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 L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E9B8C20E-B8A8-8B4B-E6D5-102814292B16}"/>
              </a:ext>
            </a:extLst>
          </p:cNvPr>
          <p:cNvSpPr/>
          <p:nvPr userDrawn="1"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8100000" sx="101000" sy="101000" algn="tr" rotWithShape="0">
              <a:srgbClr val="CAC5B8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E20E92D-9C4E-2BF7-F5C3-1126C809696B}"/>
              </a:ext>
            </a:extLst>
          </p:cNvPr>
          <p:cNvGrpSpPr/>
          <p:nvPr userDrawn="1"/>
        </p:nvGrpSpPr>
        <p:grpSpPr>
          <a:xfrm>
            <a:off x="10112348" y="893763"/>
            <a:ext cx="1110600" cy="1110600"/>
            <a:chOff x="10112348" y="738519"/>
            <a:chExt cx="1110600" cy="111060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7567CE8E-AD7A-BEDE-7D43-4F2561774537}"/>
                </a:ext>
              </a:extLst>
            </p:cNvPr>
            <p:cNvSpPr/>
            <p:nvPr/>
          </p:nvSpPr>
          <p:spPr>
            <a:xfrm>
              <a:off x="10112348" y="738519"/>
              <a:ext cx="1110600" cy="1110600"/>
            </a:xfrm>
            <a:prstGeom prst="ellipse">
              <a:avLst/>
            </a:prstGeom>
            <a:solidFill>
              <a:srgbClr val="C5B4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11" name="Picture 10" descr="A wrench and screwdriver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081CBB52-335F-8D52-200D-2D007D689042}"/>
                </a:ext>
              </a:extLst>
            </p:cNvPr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0315766" y="945273"/>
              <a:ext cx="694944" cy="6949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94160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8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2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cing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E9B8C20E-B8A8-8B4B-E6D5-102814292B16}"/>
              </a:ext>
            </a:extLst>
          </p:cNvPr>
          <p:cNvSpPr/>
          <p:nvPr userDrawn="1"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8100000" sx="101000" sy="101000" algn="tr" rotWithShape="0">
              <a:srgbClr val="CAC5B8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B724FB4-110F-14DB-C9A2-8DC893034C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107938" y="893763"/>
            <a:ext cx="1110600" cy="1110600"/>
            <a:chOff x="1742946" y="2116300"/>
            <a:chExt cx="1110600" cy="1110600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CEC0BCC3-7EC5-6F81-B1AA-80A4894ABF0C}"/>
                </a:ext>
              </a:extLst>
            </p:cNvPr>
            <p:cNvSpPr/>
            <p:nvPr/>
          </p:nvSpPr>
          <p:spPr>
            <a:xfrm>
              <a:off x="1742946" y="2116300"/>
              <a:ext cx="1110600" cy="1110600"/>
            </a:xfrm>
            <a:prstGeom prst="ellipse">
              <a:avLst/>
            </a:prstGeom>
            <a:solidFill>
              <a:srgbClr val="FFA3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D467AA4-32D7-985C-93B4-6A2CF9D380C2}"/>
                </a:ext>
              </a:extLst>
            </p:cNvPr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6529" y="2335581"/>
              <a:ext cx="613466" cy="613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333855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8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2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_Callout_with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A0C1B43-5B0F-7090-B43D-4D154AC01A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071532" y="6337300"/>
            <a:ext cx="2667000" cy="2921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2E22E512-824E-5687-C33B-5B41FE43E981}"/>
              </a:ext>
            </a:extLst>
          </p:cNvPr>
          <p:cNvSpPr txBox="1">
            <a:spLocks/>
          </p:cNvSpPr>
          <p:nvPr userDrawn="1"/>
        </p:nvSpPr>
        <p:spPr>
          <a:xfrm>
            <a:off x="43561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07B0D1-31C1-C209-CE85-DD1D42B62A7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4064000" y="1292233"/>
            <a:ext cx="7535862" cy="3279768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B0CE4749-2B49-FDC6-1E4B-4745903086D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064000" y="4830309"/>
            <a:ext cx="7535862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FEC9D9DE-CE99-5608-0152-4E27F1BE003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073063" y="5231647"/>
            <a:ext cx="7526800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: Single Corner Rounded 4">
            <a:extLst>
              <a:ext uri="{FF2B5EF4-FFF2-40B4-BE49-F238E27FC236}">
                <a16:creationId xmlns:a16="http://schemas.microsoft.com/office/drawing/2014/main" id="{F30B2090-3FEF-BD7A-3D1A-F15263CED0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-1" y="1292232"/>
            <a:ext cx="3121026" cy="5565768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69AA33E8-65E2-5482-066C-B301F74B3FC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88262" y="2210101"/>
            <a:ext cx="2113253" cy="49244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714295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 Clickdown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E890A9B-98DE-E407-1677-225E1CB27E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887" y="0"/>
            <a:ext cx="6891565" cy="68580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Rectangle: Top Corners Rounded 1">
            <a:extLst>
              <a:ext uri="{FF2B5EF4-FFF2-40B4-BE49-F238E27FC236}">
                <a16:creationId xmlns:a16="http://schemas.microsoft.com/office/drawing/2014/main" id="{960FA2C5-0F45-1F96-1312-4AD6040603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 rot="16200000" flipH="1">
            <a:off x="7958667" y="1348398"/>
            <a:ext cx="3793070" cy="4707465"/>
          </a:xfrm>
          <a:prstGeom prst="round2SameRect">
            <a:avLst>
              <a:gd name="adj1" fmla="val 2163"/>
              <a:gd name="adj2" fmla="val 0"/>
            </a:avLst>
          </a:prstGeom>
          <a:solidFill>
            <a:srgbClr val="E8E6DF"/>
          </a:solidFill>
          <a:ln w="6350">
            <a:noFill/>
          </a:ln>
          <a:effectLst>
            <a:outerShdw blurRad="127000" dist="76200" dir="9600000" algn="r" rotWithShape="0">
              <a:prstClr val="black">
                <a:alpha val="2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270" wrap="none" lIns="274320" tIns="0" rIns="27432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30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858406-DE31-8249-0E02-6D12B1500E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58887" y="1759165"/>
            <a:ext cx="4737876" cy="3870680"/>
          </a:xfrm>
          <a:prstGeom prst="rect">
            <a:avLst/>
          </a:prstGeom>
          <a:noFill/>
          <a:ln w="38100">
            <a:noFill/>
          </a:ln>
          <a:effectLst/>
        </p:spPr>
      </p:pic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5402C46-D31C-FDEF-C231-716FBE6417F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7724775" y="2041526"/>
            <a:ext cx="4467225" cy="3311524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914400" tIns="0" rIns="914400" bIns="14630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website screenshot here or click or tap 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B5F9DFC-8F86-66C5-68A6-019BCDEDB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5652201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FD7D075-9E51-3CE8-5505-AE5C8CAB043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1594155"/>
            <a:ext cx="5654573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F4BA9016-5747-B1D1-36DE-145A4E94C4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565220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6F36D75B-95FF-2F0D-75F2-EF58B69B29D9}"/>
              </a:ext>
            </a:extLst>
          </p:cNvPr>
          <p:cNvSpPr txBox="1">
            <a:spLocks/>
          </p:cNvSpPr>
          <p:nvPr userDrawn="1"/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1687658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12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  <p15:guide id="31" orient="horz" pos="3600">
          <p15:clr>
            <a:srgbClr val="FBAE40"/>
          </p15:clr>
        </p15:guide>
        <p15:guide id="32" orient="horz" pos="3408">
          <p15:clr>
            <a:srgbClr val="FBAE40"/>
          </p15:clr>
        </p15:guide>
        <p15:guide id="33" pos="108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with 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i="0" dirty="0">
                <a:cs typeface="Segoe UI Semibold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7949868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with Head_Off-white">
    <p:bg>
      <p:bgPr>
        <a:solidFill>
          <a:srgbClr val="F4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299875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with Head_WmGray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i="0" dirty="0">
                <a:cs typeface="Segoe UI Semibold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2370002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umn contai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E9B8C20E-B8A8-8B4B-E6D5-102814292B16}"/>
              </a:ext>
            </a:extLst>
          </p:cNvPr>
          <p:cNvSpPr/>
          <p:nvPr userDrawn="1"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8100000" sx="101000" sy="101000" algn="tr" rotWithShape="0">
              <a:srgbClr val="CAC5B8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5A14A0B-79D6-45AE-7A4C-9DC7D8DBD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35075" y="1771955"/>
            <a:ext cx="8778782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26E60A9-6B1B-0504-9AD9-98C3212D1B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37265" y="2263564"/>
            <a:ext cx="8775098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7990942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_2-column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Agenda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340DCC4-9FA9-09C4-BB96-6B9979AA2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85216" y="1289050"/>
            <a:ext cx="3182112" cy="0"/>
          </a:xfrm>
          <a:prstGeom prst="line">
            <a:avLst/>
          </a:prstGeom>
          <a:ln w="76200" cap="rnd">
            <a:gradFill>
              <a:gsLst>
                <a:gs pos="0">
                  <a:schemeClr val="accent3"/>
                </a:gs>
                <a:gs pos="97531">
                  <a:srgbClr val="8DC8E8"/>
                </a:gs>
                <a:gs pos="48000">
                  <a:schemeClr val="accent2"/>
                </a:gs>
                <a:gs pos="22000">
                  <a:srgbClr val="F4364C"/>
                </a:gs>
              </a:gsLst>
              <a:lin ang="3900000" scaled="0"/>
            </a:gra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4D82F77F-F413-CFB2-A490-42936771DAD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6389" y="1818177"/>
            <a:ext cx="4719695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2200"/>
            </a:lvl1pPr>
          </a:lstStyle>
          <a:p>
            <a:pPr marL="215900" lvl="0" indent="-215900">
              <a:spcBef>
                <a:spcPts val="0"/>
              </a:spcBef>
              <a:spcAft>
                <a:spcPts val="12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6F9FBD2C-38D6-C1BF-620A-300B1F4C5CF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91338" y="1818177"/>
            <a:ext cx="4719695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2200"/>
            </a:lvl1pPr>
          </a:lstStyle>
          <a:p>
            <a:pPr marL="215900" lvl="0" indent="-215900">
              <a:spcBef>
                <a:spcPts val="0"/>
              </a:spcBef>
              <a:spcAft>
                <a:spcPts val="1200"/>
              </a:spcAft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712237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12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2">
          <p15:clr>
            <a:srgbClr val="954F72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nowledge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E9B8C20E-B8A8-8B4B-E6D5-102814292B16}"/>
              </a:ext>
            </a:extLst>
          </p:cNvPr>
          <p:cNvSpPr/>
          <p:nvPr userDrawn="1"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8100000" sx="101000" sy="101000" algn="tr" rotWithShape="0">
              <a:srgbClr val="CAC5B8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5A14A0B-79D6-45AE-7A4C-9DC7D8DBD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35075" y="1594151"/>
            <a:ext cx="8778782" cy="39997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26E60A9-6B1B-0504-9AD9-98C3212D1B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37265" y="1994124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AAEF9DE-7B32-1B2A-6337-669A0D5B55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107938" y="893763"/>
            <a:ext cx="1110600" cy="1110600"/>
            <a:chOff x="5540700" y="2116300"/>
            <a:chExt cx="1110600" cy="1110600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F3C713F-0819-4E66-4E37-3D4AEBB16C45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6B6D0E4-ABDA-CFF0-8DBA-13CB318211E8}"/>
                </a:ext>
              </a:extLst>
            </p:cNvPr>
            <p:cNvPicPr/>
            <p:nvPr/>
          </p:nvPicPr>
          <p:blipFill>
            <a:blip r:embed="rId2"/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A7BF95A-A491-AA6A-78B7-D238998E435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35075" y="4492432"/>
            <a:ext cx="8778782" cy="40632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C885C31-00F8-2C8C-ACC7-B0A21820E6E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37265" y="4898755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C801E9AC-93F9-F06B-9038-5F1AAD2E0D8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35075" y="3042690"/>
            <a:ext cx="8778782" cy="40632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3EC43E23-35AD-52A6-0DE8-366F8CC32F9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237265" y="3449013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9010359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8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2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nowledge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4CCBFB5E-1851-2876-A431-5DF81265739D}"/>
              </a:ext>
            </a:extLst>
          </p:cNvPr>
          <p:cNvSpPr/>
          <p:nvPr userDrawn="1"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i="0">
                <a:cs typeface="Segoe UI Semibold" panose="020B0502040204020203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5A14A0B-79D6-45AE-7A4C-9DC7D8DBD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35075" y="1594151"/>
            <a:ext cx="8778782" cy="39997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26E60A9-6B1B-0504-9AD9-98C3212D1B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37265" y="1994124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AAEF9DE-7B32-1B2A-6337-669A0D5B55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107938" y="893763"/>
            <a:ext cx="1110600" cy="1110600"/>
            <a:chOff x="5540700" y="2116300"/>
            <a:chExt cx="1110600" cy="1110600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F3C713F-0819-4E66-4E37-3D4AEBB16C45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6B6D0E4-ABDA-CFF0-8DBA-13CB318211E8}"/>
                </a:ext>
              </a:extLst>
            </p:cNvPr>
            <p:cNvPicPr/>
            <p:nvPr/>
          </p:nvPicPr>
          <p:blipFill>
            <a:blip r:embed="rId2"/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A7BF95A-A491-AA6A-78B7-D238998E435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35075" y="4492432"/>
            <a:ext cx="8778782" cy="40632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C885C31-00F8-2C8C-ACC7-B0A21820E6E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37265" y="4898755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C801E9AC-93F9-F06B-9038-5F1AAD2E0D8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35075" y="3042690"/>
            <a:ext cx="8778782" cy="40632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3EC43E23-35AD-52A6-0DE8-366F8CC32F9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237265" y="3449013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7962106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8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2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Path1_WmGray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i="0" dirty="0">
                <a:cs typeface="Segoe UI Semibold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F318326-19BB-DD5B-81E3-D6586A45E4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2827846"/>
            <a:ext cx="12192001" cy="30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49058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Path3_OffWhite">
    <p:bg>
      <p:bgPr>
        <a:solidFill>
          <a:srgbClr val="F4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i="0" dirty="0">
                <a:cs typeface="Segoe UI Semibold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6C16E9B7-4924-90AE-8E65-159052FB5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3144660"/>
            <a:ext cx="12192001" cy="30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94720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arningPath1_WmGray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i="0" dirty="0">
                <a:cs typeface="Segoe UI Semibold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F318326-19BB-DD5B-81E3-D6586A45E4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2827846"/>
            <a:ext cx="12192001" cy="3035200"/>
          </a:xfrm>
          <a:prstGeom prst="rect">
            <a:avLst/>
          </a:prstGeom>
        </p:spPr>
      </p:pic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EA6FD2A8-720D-4961-EE5A-DE1728EBB8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80398" y="1787281"/>
            <a:ext cx="10633034" cy="3638249"/>
          </a:xfrm>
          <a:prstGeom prst="roundRect">
            <a:avLst>
              <a:gd name="adj" fmla="val 11300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8100000" sx="101000" sy="101000" algn="tr" rotWithShape="0">
              <a:srgbClr val="CAC5B8">
                <a:alpha val="6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numCol="1" spcCol="45720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1268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arningPath3_OffWhite">
    <p:bg>
      <p:bgPr>
        <a:solidFill>
          <a:srgbClr val="F4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i="0" dirty="0">
                <a:cs typeface="Segoe UI Semibold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6C16E9B7-4924-90AE-8E65-159052FB5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3144660"/>
            <a:ext cx="12192001" cy="3035200"/>
          </a:xfrm>
          <a:prstGeom prst="rect">
            <a:avLst/>
          </a:prstGeom>
        </p:spPr>
      </p:pic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3C1E8CAF-6128-384E-E21D-0DE6DC548F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80398" y="1787281"/>
            <a:ext cx="10633034" cy="3638249"/>
          </a:xfrm>
          <a:prstGeom prst="roundRect">
            <a:avLst>
              <a:gd name="adj" fmla="val 11300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8100000" sx="101000" sy="101000" algn="tr" rotWithShape="0">
              <a:srgbClr val="CAC5B8">
                <a:alpha val="6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numCol="1" spcCol="45720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1383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full pag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A2F35014-FB65-ACD9-730E-E1D616E561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4491999" cy="630942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3"/>
              </a:gs>
            </a:gsLst>
            <a:lin ang="16200000" scaled="1"/>
            <a:tileRect/>
          </a:gradFill>
        </p:spPr>
        <p:txBody>
          <a:bodyPr vert="horz" wrap="square" lIns="585216" tIns="91440" rIns="585216" bIns="45720" rtlCol="0">
            <a:spAutoFit/>
          </a:bodyPr>
          <a:lstStyle>
            <a:lvl1pPr marL="0" indent="0">
              <a:buNone/>
              <a:defRPr kumimoji="0" lang="en-US" sz="3200" b="0" i="0" u="none" strike="noStrike" cap="none" normalizeH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</a:defRPr>
            </a:lvl1pPr>
          </a:lstStyle>
          <a:p>
            <a:pPr marL="228600" lvl="0" indent="-228600"/>
            <a:r>
              <a:rPr lang="en-US"/>
              <a:t>Click to enter title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642E0005-D466-9A2B-2F72-437D2E7450DA}"/>
              </a:ext>
            </a:extLst>
          </p:cNvPr>
          <p:cNvSpPr txBox="1">
            <a:spLocks/>
          </p:cNvSpPr>
          <p:nvPr userDrawn="1"/>
        </p:nvSpPr>
        <p:spPr>
          <a:xfrm>
            <a:off x="295276" y="770467"/>
            <a:ext cx="11604624" cy="5504921"/>
          </a:xfrm>
          <a:prstGeom prst="rect">
            <a:avLst/>
          </a:prstGeom>
          <a:solidFill>
            <a:srgbClr val="FFFFFF"/>
          </a:solidFill>
        </p:spPr>
        <p:txBody>
          <a:bodyPr vert="horz" lIns="274320" tIns="182880" rIns="182880" bIns="182880" rtlCol="0">
            <a:noAutofit/>
          </a:bodyPr>
          <a:lstStyle>
            <a:lvl1pPr marL="0" indent="0" algn="l" defTabSz="914132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SzPct val="120000"/>
              <a:buFontTx/>
              <a:buNone/>
              <a:defRPr lang="en-US" sz="1400" b="0" i="0" kern="1200">
                <a:solidFill>
                  <a:schemeClr val="tx1"/>
                </a:solidFill>
                <a:effectLst/>
                <a:latin typeface="Consolas" panose="020B0609020204030204" pitchFamily="49" charset="0"/>
                <a:ea typeface="Segoe UI Semibold" charset="0"/>
                <a:cs typeface="Segoe UI Semibold" charset="0"/>
              </a:defRPr>
            </a:lvl1pPr>
            <a:lvl2pPr marL="0" indent="0" algn="l" defTabSz="914132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110000"/>
              <a:buFont typeface="Arial" charset="0"/>
              <a:buNone/>
              <a:defRPr lang="en-US" sz="2000" b="0" i="0" kern="1200" dirty="0" smtClean="0">
                <a:solidFill>
                  <a:schemeClr val="tx1"/>
                </a:solidFill>
                <a:effectLst/>
                <a:latin typeface="Segoe UI" charset="0"/>
                <a:ea typeface="Segoe UI" charset="0"/>
                <a:cs typeface="Segoe UI" charset="0"/>
              </a:defRPr>
            </a:lvl2pPr>
            <a:lvl3pPr marL="288925" indent="-222250" algn="l" defTabSz="914132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120000"/>
              <a:buFont typeface="Arial" charset="0"/>
              <a:buChar char="•"/>
              <a:defRPr lang="en-US" sz="2000" b="0" i="0" kern="1200" dirty="0" smtClean="0">
                <a:solidFill>
                  <a:schemeClr val="tx1"/>
                </a:solidFill>
                <a:effectLst/>
                <a:latin typeface="Segoe UI" charset="0"/>
                <a:ea typeface="Segoe UI" charset="0"/>
                <a:cs typeface="Segoe UI" charset="0"/>
              </a:defRPr>
            </a:lvl3pPr>
            <a:lvl4pPr marL="631825" indent="-182880" algn="l" defTabSz="914132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Font typeface="Arial" charset="0"/>
              <a:buChar char="•"/>
              <a:tabLst/>
              <a:defRPr lang="en-US" sz="1800" b="0" i="0" kern="1200" dirty="0" smtClean="0">
                <a:solidFill>
                  <a:schemeClr val="tx1"/>
                </a:solidFill>
                <a:effectLst/>
                <a:latin typeface="Segoe UI" charset="0"/>
                <a:ea typeface="Segoe UI" charset="0"/>
                <a:cs typeface="Segoe UI" charset="0"/>
              </a:defRPr>
            </a:lvl4pPr>
            <a:lvl5pPr marL="1162685" indent="-194310" algn="l" defTabSz="914132" rtl="0" eaLnBrk="1" latinLnBrk="0" hangingPunct="1">
              <a:lnSpc>
                <a:spcPct val="110000"/>
              </a:lnSpc>
              <a:spcBef>
                <a:spcPts val="500"/>
              </a:spcBef>
              <a:buClr>
                <a:schemeClr val="tx1"/>
              </a:buClr>
              <a:buFont typeface="Arial"/>
              <a:buChar char="•"/>
              <a:defRPr lang="en-US" sz="1600" b="0" i="0" kern="1200" dirty="0">
                <a:solidFill>
                  <a:schemeClr val="tx1"/>
                </a:solidFill>
                <a:effectLst/>
                <a:latin typeface="Segoe UI" charset="0"/>
                <a:ea typeface="Segoe UI" charset="0"/>
                <a:cs typeface="Segoe UI" charset="0"/>
              </a:defRPr>
            </a:lvl5pPr>
            <a:lvl6pPr marL="1873781" indent="-228533" algn="l" defTabSz="914132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26" indent="-228533" algn="l" defTabSz="9141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92" indent="-228533" algn="l" defTabSz="9141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57" indent="-228533" algn="l" defTabSz="9141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132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E9E9E9"/>
              </a:buClr>
              <a:buSzPct val="120000"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cs typeface="Segoe UI Semibold" charset="0"/>
            </a:endParaRPr>
          </a:p>
        </p:txBody>
      </p:sp>
      <p:sp>
        <p:nvSpPr>
          <p:cNvPr id="9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3EC8DAD9-3274-7DD3-8458-A6CF6E3661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79438" y="1083733"/>
            <a:ext cx="11020425" cy="4885267"/>
          </a:xfrm>
        </p:spPr>
        <p:txBody>
          <a:bodyPr/>
          <a:lstStyle>
            <a:lvl1pPr marL="0" indent="0">
              <a:buNone/>
              <a:tabLst/>
              <a:defRPr sz="1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6403459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2" orient="horz" pos="438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right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5205984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FD107E2-140D-CB86-9FA1-B9481E49E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4042761" cy="984885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277F5E94-C055-4558-A211-EF7933FCA8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4155"/>
            <a:ext cx="404276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A89B3FAE-417F-41EF-9D05-0D6CAF8EC7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00725" y="582613"/>
            <a:ext cx="5799138" cy="5692775"/>
          </a:xfrm>
        </p:spPr>
        <p:txBody>
          <a:bodyPr/>
          <a:lstStyle>
            <a:lvl1pPr marL="0" indent="0">
              <a:buNone/>
              <a:tabLst/>
              <a:defRPr sz="1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6107049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45">
          <p15:clr>
            <a:srgbClr val="5ACBF0"/>
          </p15:clr>
        </p15:guide>
        <p15:guide id="4" orient="horz" pos="843">
          <p15:clr>
            <a:srgbClr val="5ACBF0"/>
          </p15:clr>
        </p15:guide>
        <p15:guide id="7" pos="3283">
          <p15:clr>
            <a:srgbClr val="5ACBF0"/>
          </p15:clr>
        </p15:guide>
        <p15:guide id="8" pos="3654">
          <p15:clr>
            <a:srgbClr val="5ACBF0"/>
          </p15:clr>
        </p15:guide>
        <p15:guide id="9" pos="2916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ource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5B49E74-D3F8-9BC9-0A3F-F524E6C5A41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1056"/>
            <a:ext cx="8193024" cy="54168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j-lt"/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F055FC1-EF87-C5EC-9545-B346C73ACDA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86389" y="2081710"/>
            <a:ext cx="8193024" cy="113261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5EBA1527-2F4C-29A6-6A08-4FBA5CAE4E7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86389" y="3587124"/>
            <a:ext cx="8193024" cy="54168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j-lt"/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B81DC28-90DC-14C9-6ED7-101D16E58FA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86389" y="4077778"/>
            <a:ext cx="8193024" cy="113261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961687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_with Logo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S logo gray - EMF">
            <a:extLst>
              <a:ext uri="{FF2B5EF4-FFF2-40B4-BE49-F238E27FC236}">
                <a16:creationId xmlns:a16="http://schemas.microsoft.com/office/drawing/2014/main" id="{34855668-1A0A-E5EE-1D0F-97B30351BA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072CE3E-C99E-C188-A13F-A0815FF096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-612577"/>
            <a:ext cx="8193024" cy="307777"/>
          </a:xfrm>
        </p:spPr>
        <p:txBody>
          <a:bodyPr/>
          <a:lstStyle>
            <a:lvl1pPr>
              <a:defRPr sz="2000" b="0" i="0">
                <a:solidFill>
                  <a:srgbClr val="001F2D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Final slide with logo</a:t>
            </a:r>
          </a:p>
        </p:txBody>
      </p:sp>
    </p:spTree>
    <p:extLst>
      <p:ext uri="{BB962C8B-B14F-4D97-AF65-F5344CB8AC3E}">
        <p14:creationId xmlns:p14="http://schemas.microsoft.com/office/powerpoint/2010/main" val="39560765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-BIo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8AA94852-62BE-D975-5820-B3227B110B53}"/>
              </a:ext>
            </a:extLst>
          </p:cNvPr>
          <p:cNvSpPr/>
          <p:nvPr userDrawn="1"/>
        </p:nvSpPr>
        <p:spPr bwMode="auto">
          <a:xfrm>
            <a:off x="1" y="0"/>
            <a:ext cx="7036066" cy="6858000"/>
          </a:xfrm>
          <a:prstGeom prst="rect">
            <a:avLst/>
          </a:prstGeom>
          <a:solidFill>
            <a:srgbClr val="F4F3F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5749038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63B5AFD-1A0C-9C6A-B579-7F4B7918234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 bwMode="ltGray">
          <a:xfrm>
            <a:off x="7554590" y="3833734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8B296A1-E2FF-6AD0-056E-6FFA0EA08B6A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 bwMode="ltGray">
          <a:xfrm>
            <a:off x="10568728" y="3833734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58F4ACC-A223-94FA-AF57-8B62501B059F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 bwMode="ltGray">
          <a:xfrm>
            <a:off x="9061659" y="3833734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8133D48-744E-F029-079E-2E16C2809895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 bwMode="ltGray">
          <a:xfrm>
            <a:off x="7554590" y="5199190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09D3DDE-EAFB-B57D-9147-8827F7743E1A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 bwMode="ltGray">
          <a:xfrm>
            <a:off x="10568728" y="5199190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FDB12BE-8B16-4DC3-C014-945C54E8CD7D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 bwMode="ltGray">
          <a:xfrm>
            <a:off x="9061659" y="5199190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0375802-7BB3-7A20-1210-E5FEEE1A56F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8165231" y="457200"/>
            <a:ext cx="2849035" cy="2874212"/>
          </a:xfrm>
          <a:prstGeom prst="roundRect">
            <a:avLst>
              <a:gd name="adj" fmla="val 21738"/>
            </a:avLst>
          </a:prstGeom>
          <a:blipFill>
            <a:blip r:embed="rId2"/>
            <a:stretch>
              <a:fillRect/>
            </a:stretch>
          </a:blipFill>
          <a:effectLst>
            <a:outerShdw blurRad="314198" dist="111760" dir="8040000" algn="ctr" rotWithShape="0">
              <a:schemeClr val="tx1">
                <a:alpha val="22000"/>
              </a:schemeClr>
            </a:outerShdw>
          </a:effectLst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4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</a:t>
            </a:r>
            <a:br>
              <a:rPr lang="en-US"/>
            </a:br>
            <a:r>
              <a:rPr lang="en-US"/>
              <a:t>add your picture here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EE9CA35-7E2C-1B90-FD18-D2DBFD0DA24A}"/>
              </a:ext>
            </a:extLst>
          </p:cNvPr>
          <p:cNvSpPr txBox="1">
            <a:spLocks/>
          </p:cNvSpPr>
          <p:nvPr userDrawn="1"/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2570132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losing slide_with Logo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S logo gray - EMF">
            <a:extLst>
              <a:ext uri="{FF2B5EF4-FFF2-40B4-BE49-F238E27FC236}">
                <a16:creationId xmlns:a16="http://schemas.microsoft.com/office/drawing/2014/main" id="{34855668-1A0A-E5EE-1D0F-97B30351BA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072CE3E-C99E-C188-A13F-A0815FF096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-616043"/>
            <a:ext cx="8193024" cy="307777"/>
          </a:xfrm>
        </p:spPr>
        <p:txBody>
          <a:bodyPr/>
          <a:lstStyle>
            <a:lvl1pPr>
              <a:defRPr sz="2000" b="0" i="0">
                <a:solidFill>
                  <a:srgbClr val="001F2D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Final slide with logo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BD9E8228-6949-BCF9-F825-22D65A43DB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2080227"/>
            <a:ext cx="3361943" cy="553998"/>
          </a:xfrm>
          <a:noFill/>
        </p:spPr>
        <p:txBody>
          <a:bodyPr wrap="square" lIns="0" tIns="0" rIns="0" bIns="0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accent3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Thank you.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CDD9B65-7B9C-E803-654B-692D90202D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85640" y="2276475"/>
            <a:ext cx="7114222" cy="1689099"/>
          </a:xfrm>
        </p:spPr>
        <p:txBody>
          <a:bodyPr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0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Segoe UI" panose="020B0502040204020203" pitchFamily="34" charset="0"/>
              </a:defRPr>
            </a:lvl1pPr>
            <a:lvl2pPr marL="155448" indent="0">
              <a:buNone/>
              <a:defRPr lang="en-US" sz="2000" b="0" kern="1200" cap="none" spc="-50" baseline="0" dirty="0" smtClean="0">
                <a:ln w="3175"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Segoe UI" panose="020B0502040204020203" pitchFamily="34" charset="0"/>
              </a:defRPr>
            </a:lvl2pPr>
            <a:lvl3pPr marL="265176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702620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159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 page_Big headline_Learn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1361096-DA6C-ED52-FA05-5031C6CAB2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22E59AFC-909D-1098-D672-A384B97467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081" y="2448062"/>
            <a:ext cx="10430257" cy="1015663"/>
          </a:xfrm>
        </p:spPr>
        <p:txBody>
          <a:bodyPr anchor="b" anchorCtr="0"/>
          <a:lstStyle>
            <a:lvl1pPr>
              <a:defRPr sz="6600" spc="-100" baseline="0">
                <a:latin typeface="+mn-lt"/>
              </a:defRPr>
            </a:lvl1pPr>
          </a:lstStyle>
          <a:p>
            <a:r>
              <a:rPr lang="en-US" dirty="0"/>
              <a:t>Big headline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EAE3F76B-93DD-2A11-C7C5-3051EECE97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278313"/>
            <a:ext cx="471268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7477A8E4-EDF0-DDB3-8098-28D44E2342D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46410" y="4278313"/>
            <a:ext cx="3765954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89CAA6EA-34FD-6A61-2DD4-EAAB33642A7B}"/>
              </a:ext>
            </a:extLst>
          </p:cNvPr>
          <p:cNvSpPr txBox="1">
            <a:spLocks/>
          </p:cNvSpPr>
          <p:nvPr userDrawn="1"/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746799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68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36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umn_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347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5B49E74-D3F8-9BC9-0A3F-F524E6C5A41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1056"/>
            <a:ext cx="11013474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7827252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CA4E92E8-A50E-5AB4-8891-983AC58DB6A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199" y="1386766"/>
            <a:ext cx="11011601" cy="338554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8426672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column_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A790AA64-2857-089A-38D7-2F214254E96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200" y="1594155"/>
            <a:ext cx="5364224" cy="338554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5AAAF14-6312-27D6-344A-FC49DD3F111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085764"/>
            <a:ext cx="5361973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916031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585216"/>
            <a:ext cx="10430257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591056"/>
            <a:ext cx="10426700" cy="7263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A066C27D-9E85-728F-F255-3A731EC66D25}"/>
              </a:ext>
            </a:extLst>
          </p:cNvPr>
          <p:cNvGrpSpPr/>
          <p:nvPr userDrawn="1"/>
        </p:nvGrpSpPr>
        <p:grpSpPr>
          <a:xfrm rot="5400000">
            <a:off x="10666449" y="3959962"/>
            <a:ext cx="4597400" cy="1248872"/>
            <a:chOff x="2983209" y="3959962"/>
            <a:chExt cx="4597400" cy="1248872"/>
          </a:xfrm>
        </p:grpSpPr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D46592D0-C1CD-74A0-2C7F-3337241D77DB}"/>
                </a:ext>
              </a:extLst>
            </p:cNvPr>
            <p:cNvGrpSpPr/>
            <p:nvPr userDrawn="1"/>
          </p:nvGrpSpPr>
          <p:grpSpPr>
            <a:xfrm>
              <a:off x="4130985" y="4976997"/>
              <a:ext cx="1122349" cy="231837"/>
              <a:chOff x="4135734" y="4976997"/>
              <a:chExt cx="1120775" cy="231837"/>
            </a:xfrm>
          </p:grpSpPr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F91CEFFA-747B-15D9-6F1F-08C1FB0DC7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35734" y="4976997"/>
                <a:ext cx="1120775" cy="23183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F5FF078E-F971-F049-5B6C-211FC500886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5734" y="4976997"/>
                <a:ext cx="1120775" cy="231837"/>
              </a:xfrm>
              <a:prstGeom prst="rect">
                <a:avLst/>
              </a:prstGeom>
              <a:noFill/>
              <a:ln w="1588" cap="flat">
                <a:solidFill>
                  <a:srgbClr val="BFBFB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88C14EA5-9927-8FE5-49F3-BE053411837B}"/>
                </a:ext>
              </a:extLst>
            </p:cNvPr>
            <p:cNvGrpSpPr/>
            <p:nvPr userDrawn="1"/>
          </p:nvGrpSpPr>
          <p:grpSpPr>
            <a:xfrm>
              <a:off x="2989559" y="4976997"/>
              <a:ext cx="1122349" cy="231837"/>
              <a:chOff x="2989559" y="4976997"/>
              <a:chExt cx="1120775" cy="231837"/>
            </a:xfrm>
          </p:grpSpPr>
          <p:sp>
            <p:nvSpPr>
              <p:cNvPr id="68" name="Rectangle 62">
                <a:extLst>
                  <a:ext uri="{FF2B5EF4-FFF2-40B4-BE49-F238E27FC236}">
                    <a16:creationId xmlns:a16="http://schemas.microsoft.com/office/drawing/2014/main" id="{49F83C97-7FC0-CE8B-F534-3CC32978B0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9559" y="4976997"/>
                <a:ext cx="1120775" cy="231837"/>
              </a:xfrm>
              <a:prstGeom prst="rect">
                <a:avLst/>
              </a:prstGeom>
              <a:solidFill>
                <a:srgbClr val="F4F3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Rectangle 63">
                <a:extLst>
                  <a:ext uri="{FF2B5EF4-FFF2-40B4-BE49-F238E27FC236}">
                    <a16:creationId xmlns:a16="http://schemas.microsoft.com/office/drawing/2014/main" id="{78E83E2F-0F4E-6A6F-EE19-272FC88EAB1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989559" y="4976997"/>
                <a:ext cx="1120775" cy="231837"/>
              </a:xfrm>
              <a:prstGeom prst="rect">
                <a:avLst/>
              </a:prstGeom>
              <a:noFill/>
              <a:ln w="1588" cap="flat">
                <a:solidFill>
                  <a:srgbClr val="BFBFB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5" name="Rectangle 69">
              <a:extLst>
                <a:ext uri="{FF2B5EF4-FFF2-40B4-BE49-F238E27FC236}">
                  <a16:creationId xmlns:a16="http://schemas.microsoft.com/office/drawing/2014/main" id="{A174F70B-619A-757B-59BD-43117F92D6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4129" y="4724853"/>
              <a:ext cx="1122349" cy="231837"/>
            </a:xfrm>
            <a:prstGeom prst="rect">
              <a:avLst/>
            </a:prstGeom>
            <a:solidFill>
              <a:srgbClr val="2A4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Rectangle 89">
              <a:extLst>
                <a:ext uri="{FF2B5EF4-FFF2-40B4-BE49-F238E27FC236}">
                  <a16:creationId xmlns:a16="http://schemas.microsoft.com/office/drawing/2014/main" id="{21B60493-3B49-BCF6-0390-7956AC41AE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2703" y="4724853"/>
              <a:ext cx="1122349" cy="231837"/>
            </a:xfrm>
            <a:prstGeom prst="rect">
              <a:avLst/>
            </a:prstGeom>
            <a:solidFill>
              <a:srgbClr val="702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C0652BC-3B51-F453-BE75-C357C36667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0985" y="4724853"/>
              <a:ext cx="1122349" cy="231837"/>
            </a:xfrm>
            <a:prstGeom prst="rect">
              <a:avLst/>
            </a:prstGeom>
            <a:solidFill>
              <a:srgbClr val="732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Rectangle 54">
              <a:extLst>
                <a:ext uri="{FF2B5EF4-FFF2-40B4-BE49-F238E27FC236}">
                  <a16:creationId xmlns:a16="http://schemas.microsoft.com/office/drawing/2014/main" id="{71861493-157F-15D0-0E4D-F0C5B05478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559" y="4724853"/>
              <a:ext cx="1122349" cy="231837"/>
            </a:xfrm>
            <a:prstGeom prst="rect">
              <a:avLst/>
            </a:prstGeom>
            <a:solidFill>
              <a:srgbClr val="733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8026A31-A3BD-9111-4B93-2D98FA1FA6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0985" y="4479479"/>
              <a:ext cx="1122349" cy="231837"/>
            </a:xfrm>
            <a:prstGeom prst="rect">
              <a:avLst/>
            </a:prstGeom>
            <a:solidFill>
              <a:srgbClr val="F436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Rectangle 50">
              <a:extLst>
                <a:ext uri="{FF2B5EF4-FFF2-40B4-BE49-F238E27FC236}">
                  <a16:creationId xmlns:a16="http://schemas.microsoft.com/office/drawing/2014/main" id="{2482639C-6DA9-6072-B023-A0B3231990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559" y="4479479"/>
              <a:ext cx="1122349" cy="231837"/>
            </a:xfrm>
            <a:prstGeom prst="rect">
              <a:avLst/>
            </a:prstGeom>
            <a:solidFill>
              <a:srgbClr val="FF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Rectangle 65">
              <a:extLst>
                <a:ext uri="{FF2B5EF4-FFF2-40B4-BE49-F238E27FC236}">
                  <a16:creationId xmlns:a16="http://schemas.microsoft.com/office/drawing/2014/main" id="{4E6D1934-44C4-DE10-FEF5-98A7D62D17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4129" y="4479479"/>
              <a:ext cx="1122349" cy="231837"/>
            </a:xfrm>
            <a:prstGeom prst="rect">
              <a:avLst/>
            </a:prstGeom>
            <a:solidFill>
              <a:srgbClr val="0078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Rectangle 86">
              <a:extLst>
                <a:ext uri="{FF2B5EF4-FFF2-40B4-BE49-F238E27FC236}">
                  <a16:creationId xmlns:a16="http://schemas.microsoft.com/office/drawing/2014/main" id="{4978831E-F211-2FDD-D3E9-F0DAB7B13A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2703" y="4479479"/>
              <a:ext cx="1122349" cy="231837"/>
            </a:xfrm>
            <a:prstGeom prst="rect">
              <a:avLst/>
            </a:prstGeom>
            <a:solidFill>
              <a:srgbClr val="C73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80715EE-428F-E0CF-1D68-C2DE1BD375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0985" y="4235797"/>
              <a:ext cx="1122349" cy="231837"/>
            </a:xfrm>
            <a:prstGeom prst="rect">
              <a:avLst/>
            </a:prstGeom>
            <a:solidFill>
              <a:srgbClr val="FFB3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Rectangle 58">
              <a:extLst>
                <a:ext uri="{FF2B5EF4-FFF2-40B4-BE49-F238E27FC236}">
                  <a16:creationId xmlns:a16="http://schemas.microsoft.com/office/drawing/2014/main" id="{C39CC427-FB3C-D2FE-003B-943C483B61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559" y="4235797"/>
              <a:ext cx="1122349" cy="231837"/>
            </a:xfrm>
            <a:prstGeom prst="rect">
              <a:avLst/>
            </a:prstGeom>
            <a:solidFill>
              <a:srgbClr val="FFA3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Rectangle 73">
              <a:extLst>
                <a:ext uri="{FF2B5EF4-FFF2-40B4-BE49-F238E27FC236}">
                  <a16:creationId xmlns:a16="http://schemas.microsoft.com/office/drawing/2014/main" id="{F3144CCC-4AD3-B1CD-BCE7-C1FAA5A50B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4129" y="4235797"/>
              <a:ext cx="1122349" cy="231837"/>
            </a:xfrm>
            <a:prstGeom prst="rect">
              <a:avLst/>
            </a:prstGeom>
            <a:solidFill>
              <a:srgbClr val="8DC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Rectangle 93">
              <a:extLst>
                <a:ext uri="{FF2B5EF4-FFF2-40B4-BE49-F238E27FC236}">
                  <a16:creationId xmlns:a16="http://schemas.microsoft.com/office/drawing/2014/main" id="{77ABFAA8-52C9-1BB4-FA13-DDB01E8048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2703" y="4235797"/>
              <a:ext cx="1122349" cy="231837"/>
            </a:xfrm>
            <a:prstGeom prst="rect">
              <a:avLst/>
            </a:prstGeom>
            <a:solidFill>
              <a:srgbClr val="CD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7137B142-8F3E-888F-77BD-B3E785F3AC91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2983209" y="3959962"/>
              <a:ext cx="4597400" cy="1247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62AC6996-0BBA-C1F2-BEEF-A233569FAD65}"/>
                </a:ext>
              </a:extLst>
            </p:cNvPr>
            <p:cNvGrpSpPr/>
            <p:nvPr userDrawn="1"/>
          </p:nvGrpSpPr>
          <p:grpSpPr>
            <a:xfrm>
              <a:off x="4161941" y="4724853"/>
              <a:ext cx="208390" cy="208938"/>
              <a:chOff x="4150022" y="4707931"/>
              <a:chExt cx="208390" cy="208938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7592392A-18BB-F649-4618-76E95541561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50022" y="4707931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FFB3BB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rgbClr val="FFB3BB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365ABF78-0E45-DAD9-5676-2EC9DD3CD29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53209" y="4707931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68310E1A-F13F-7183-49F9-75ECFB43696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50022" y="4839925"/>
                <a:ext cx="208390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" panose="020B0502040204020203" pitchFamily="34" charset="0"/>
                  </a:rPr>
                  <a:t>73262F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CC9F93BD-8E78-4AF6-CBF6-40F69BE0EC42}"/>
                </a:ext>
              </a:extLst>
            </p:cNvPr>
            <p:cNvGrpSpPr/>
            <p:nvPr userDrawn="1"/>
          </p:nvGrpSpPr>
          <p:grpSpPr>
            <a:xfrm>
              <a:off x="4161941" y="4235797"/>
              <a:ext cx="209994" cy="207246"/>
              <a:chOff x="4150022" y="4220567"/>
              <a:chExt cx="209994" cy="207246"/>
            </a:xfrm>
          </p:grpSpPr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889CC2DF-20EF-2163-86E0-DEC66DA62FB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50022" y="4220567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73262F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rgbClr val="73262F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1E420085-C71E-ECCF-AF31-48FA8297D0D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53209" y="4220567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C7D4161B-14DB-3C6F-49FA-0E641FA97E1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50022" y="4350869"/>
                <a:ext cx="209994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anose="020B0502040204020203" pitchFamily="34" charset="0"/>
                  </a:rPr>
                  <a:t>FFB3BB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F982A3D-0487-1A0D-A037-144D9914DC6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161941" y="4998428"/>
              <a:ext cx="192360" cy="76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5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egoe UI" panose="020B0502040204020203" pitchFamily="34" charset="0"/>
                </a:rPr>
                <a:t>FFFFFF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94DC77AE-A152-25B2-6C03-68D92DF002A1}"/>
                </a:ext>
              </a:extLst>
            </p:cNvPr>
            <p:cNvGrpSpPr/>
            <p:nvPr userDrawn="1"/>
          </p:nvGrpSpPr>
          <p:grpSpPr>
            <a:xfrm>
              <a:off x="3020515" y="4479479"/>
              <a:ext cx="209994" cy="208939"/>
              <a:chOff x="3003847" y="4465941"/>
              <a:chExt cx="209994" cy="208939"/>
            </a:xfrm>
          </p:grpSpPr>
          <p:sp>
            <p:nvSpPr>
              <p:cNvPr id="57" name="Rectangle 51">
                <a:extLst>
                  <a:ext uri="{FF2B5EF4-FFF2-40B4-BE49-F238E27FC236}">
                    <a16:creationId xmlns:a16="http://schemas.microsoft.com/office/drawing/2014/main" id="{895F5902-BFBD-125B-3FEB-4CBC9AC0F8D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003847" y="4465941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8" name="Rectangle 52">
                <a:extLst>
                  <a:ext uri="{FF2B5EF4-FFF2-40B4-BE49-F238E27FC236}">
                    <a16:creationId xmlns:a16="http://schemas.microsoft.com/office/drawing/2014/main" id="{103F56FC-3C85-D11C-15B5-5B86752DF54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108622" y="4465941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9" name="Rectangle 53">
                <a:extLst>
                  <a:ext uri="{FF2B5EF4-FFF2-40B4-BE49-F238E27FC236}">
                    <a16:creationId xmlns:a16="http://schemas.microsoft.com/office/drawing/2014/main" id="{1326CD1E-7B9A-8A72-C172-F4E85177A8B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003847" y="4597936"/>
                <a:ext cx="209994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>
                    <a:ln>
                      <a:noFill/>
                    </a:ln>
                    <a:effectLst/>
                    <a:latin typeface="Segoe UI" panose="020B0502040204020203" pitchFamily="34" charset="0"/>
                  </a:rPr>
                  <a:t>FF5C39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4CA32E28-13DC-C098-2609-0F749347B3A0}"/>
                </a:ext>
              </a:extLst>
            </p:cNvPr>
            <p:cNvGrpSpPr/>
            <p:nvPr userDrawn="1"/>
          </p:nvGrpSpPr>
          <p:grpSpPr>
            <a:xfrm>
              <a:off x="3020515" y="4724853"/>
              <a:ext cx="221214" cy="208938"/>
              <a:chOff x="3003847" y="4707931"/>
              <a:chExt cx="221214" cy="208938"/>
            </a:xfrm>
          </p:grpSpPr>
          <p:sp>
            <p:nvSpPr>
              <p:cNvPr id="61" name="Rectangle 55">
                <a:extLst>
                  <a:ext uri="{FF2B5EF4-FFF2-40B4-BE49-F238E27FC236}">
                    <a16:creationId xmlns:a16="http://schemas.microsoft.com/office/drawing/2014/main" id="{A098F3E4-C71B-9115-28EA-8418062C23D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003847" y="4707931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FFA38B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rgbClr val="FFA38B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62" name="Rectangle 56">
                <a:extLst>
                  <a:ext uri="{FF2B5EF4-FFF2-40B4-BE49-F238E27FC236}">
                    <a16:creationId xmlns:a16="http://schemas.microsoft.com/office/drawing/2014/main" id="{A144836B-B6FD-EC56-A2FF-32C97598B07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108622" y="4707931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63" name="Rectangle 57">
                <a:extLst>
                  <a:ext uri="{FF2B5EF4-FFF2-40B4-BE49-F238E27FC236}">
                    <a16:creationId xmlns:a16="http://schemas.microsoft.com/office/drawing/2014/main" id="{B4B4A50A-B0AB-3249-578C-C74260F5223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003847" y="4839925"/>
                <a:ext cx="221214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" panose="020B0502040204020203" pitchFamily="34" charset="0"/>
                  </a:rPr>
                  <a:t>73391D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16F9D676-15C5-A3E3-4D1C-EFE6430F4CE0}"/>
                </a:ext>
              </a:extLst>
            </p:cNvPr>
            <p:cNvGrpSpPr/>
            <p:nvPr userDrawn="1"/>
          </p:nvGrpSpPr>
          <p:grpSpPr>
            <a:xfrm>
              <a:off x="3020515" y="4235797"/>
              <a:ext cx="213200" cy="207246"/>
              <a:chOff x="3003847" y="4220567"/>
              <a:chExt cx="213200" cy="207246"/>
            </a:xfrm>
          </p:grpSpPr>
          <p:grpSp>
            <p:nvGrpSpPr>
              <p:cNvPr id="132" name="Group 131">
                <a:extLst>
                  <a:ext uri="{FF2B5EF4-FFF2-40B4-BE49-F238E27FC236}">
                    <a16:creationId xmlns:a16="http://schemas.microsoft.com/office/drawing/2014/main" id="{D674A0B8-6B78-ECA6-EC9D-4CE7A3185FEF}"/>
                  </a:ext>
                </a:extLst>
              </p:cNvPr>
              <p:cNvGrpSpPr/>
              <p:nvPr userDrawn="1"/>
            </p:nvGrpSpPr>
            <p:grpSpPr>
              <a:xfrm>
                <a:off x="3003847" y="4220567"/>
                <a:ext cx="200955" cy="153888"/>
                <a:chOff x="3003847" y="4220567"/>
                <a:chExt cx="200955" cy="153888"/>
              </a:xfrm>
            </p:grpSpPr>
            <p:sp>
              <p:nvSpPr>
                <p:cNvPr id="65" name="Rectangle 59">
                  <a:extLst>
                    <a:ext uri="{FF2B5EF4-FFF2-40B4-BE49-F238E27FC236}">
                      <a16:creationId xmlns:a16="http://schemas.microsoft.com/office/drawing/2014/main" id="{A07F7F4E-CE01-4B75-1EB8-848F1A98AAC3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3003847" y="4220567"/>
                  <a:ext cx="96180" cy="1538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ctr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 dirty="0">
                      <a:ln>
                        <a:noFill/>
                      </a:ln>
                      <a:solidFill>
                        <a:srgbClr val="73391D"/>
                      </a:solidFill>
                      <a:effectLst/>
                      <a:latin typeface="Segoe UI Black" panose="020B0A02040204020203" pitchFamily="34" charset="0"/>
                    </a:rPr>
                    <a:t>A</a:t>
                  </a:r>
                  <a:endPara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rgbClr val="73391D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Rectangle 60">
                  <a:extLst>
                    <a:ext uri="{FF2B5EF4-FFF2-40B4-BE49-F238E27FC236}">
                      <a16:creationId xmlns:a16="http://schemas.microsoft.com/office/drawing/2014/main" id="{E90485C9-55AD-E0C2-34CA-66E40F03B73B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3108622" y="4220567"/>
                  <a:ext cx="96180" cy="1538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ctr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egoe UI Black" panose="020B0A02040204020203" pitchFamily="34" charset="0"/>
                    </a:rPr>
                    <a:t>A</a:t>
                  </a:r>
                  <a:endPara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Rectangle 61">
                <a:extLst>
                  <a:ext uri="{FF2B5EF4-FFF2-40B4-BE49-F238E27FC236}">
                    <a16:creationId xmlns:a16="http://schemas.microsoft.com/office/drawing/2014/main" id="{A37954AB-F66D-09B1-C2BD-5ACDC4C114A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003847" y="4350869"/>
                <a:ext cx="213200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anose="020B0502040204020203" pitchFamily="34" charset="0"/>
                  </a:rPr>
                  <a:t>FFA38B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0" name="Rectangle 64">
              <a:extLst>
                <a:ext uri="{FF2B5EF4-FFF2-40B4-BE49-F238E27FC236}">
                  <a16:creationId xmlns:a16="http://schemas.microsoft.com/office/drawing/2014/main" id="{E6BD7DAA-1203-86EB-90AF-4CB405BBBF1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0515" y="4998428"/>
              <a:ext cx="201978" cy="76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5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egoe UI" panose="020B0502040204020203" pitchFamily="34" charset="0"/>
                </a:rPr>
                <a:t>F4F3F5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grpSp>
          <p:nvGrpSpPr>
            <p:cNvPr id="142" name="Group 141">
              <a:extLst>
                <a:ext uri="{FF2B5EF4-FFF2-40B4-BE49-F238E27FC236}">
                  <a16:creationId xmlns:a16="http://schemas.microsoft.com/office/drawing/2014/main" id="{B78A64DE-6215-4C7D-CB69-916710B74D83}"/>
                </a:ext>
              </a:extLst>
            </p:cNvPr>
            <p:cNvGrpSpPr/>
            <p:nvPr userDrawn="1"/>
          </p:nvGrpSpPr>
          <p:grpSpPr>
            <a:xfrm>
              <a:off x="6455085" y="4479479"/>
              <a:ext cx="221214" cy="208939"/>
              <a:chOff x="6440784" y="4467633"/>
              <a:chExt cx="221214" cy="208939"/>
            </a:xfrm>
          </p:grpSpPr>
          <p:sp>
            <p:nvSpPr>
              <p:cNvPr id="72" name="Rectangle 66">
                <a:extLst>
                  <a:ext uri="{FF2B5EF4-FFF2-40B4-BE49-F238E27FC236}">
                    <a16:creationId xmlns:a16="http://schemas.microsoft.com/office/drawing/2014/main" id="{3C25E052-E70A-9985-665A-7BF72068FAC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40784" y="4467633"/>
                <a:ext cx="86562" cy="138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900" b="1" i="0" u="none" strike="noStrike" cap="none" normalizeH="0" baseline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3" name="Rectangle 67">
                <a:extLst>
                  <a:ext uri="{FF2B5EF4-FFF2-40B4-BE49-F238E27FC236}">
                    <a16:creationId xmlns:a16="http://schemas.microsoft.com/office/drawing/2014/main" id="{26866EA9-D870-8B6F-E09C-4BF7BC3AEE5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545559" y="4467633"/>
                <a:ext cx="86562" cy="138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9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4" name="Rectangle 68">
                <a:extLst>
                  <a:ext uri="{FF2B5EF4-FFF2-40B4-BE49-F238E27FC236}">
                    <a16:creationId xmlns:a16="http://schemas.microsoft.com/office/drawing/2014/main" id="{A1A5AC1F-B80A-3740-4DB5-2A2903E1FB9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40784" y="4599628"/>
                <a:ext cx="221214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Segoe UI" panose="020B0502040204020203" pitchFamily="34" charset="0"/>
                  </a:rPr>
                  <a:t>0078D4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44" name="Group 143">
              <a:extLst>
                <a:ext uri="{FF2B5EF4-FFF2-40B4-BE49-F238E27FC236}">
                  <a16:creationId xmlns:a16="http://schemas.microsoft.com/office/drawing/2014/main" id="{D827A894-B698-2BCA-F167-5B781D78197E}"/>
                </a:ext>
              </a:extLst>
            </p:cNvPr>
            <p:cNvGrpSpPr/>
            <p:nvPr userDrawn="1"/>
          </p:nvGrpSpPr>
          <p:grpSpPr>
            <a:xfrm>
              <a:off x="6455085" y="4724853"/>
              <a:ext cx="214802" cy="208939"/>
              <a:chOff x="6440784" y="4709623"/>
              <a:chExt cx="214802" cy="208939"/>
            </a:xfrm>
          </p:grpSpPr>
          <p:sp>
            <p:nvSpPr>
              <p:cNvPr id="76" name="Rectangle 70">
                <a:extLst>
                  <a:ext uri="{FF2B5EF4-FFF2-40B4-BE49-F238E27FC236}">
                    <a16:creationId xmlns:a16="http://schemas.microsoft.com/office/drawing/2014/main" id="{E00F9C9C-33CE-9310-6C5E-B6843861617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40784" y="4709623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8DC8E8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rgbClr val="8DC8E8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7" name="Rectangle 71">
                <a:extLst>
                  <a:ext uri="{FF2B5EF4-FFF2-40B4-BE49-F238E27FC236}">
                    <a16:creationId xmlns:a16="http://schemas.microsoft.com/office/drawing/2014/main" id="{C336D1AC-24F2-3D85-B4EA-6CEF1387CA2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545559" y="4709623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8" name="Rectangle 72">
                <a:extLst>
                  <a:ext uri="{FF2B5EF4-FFF2-40B4-BE49-F238E27FC236}">
                    <a16:creationId xmlns:a16="http://schemas.microsoft.com/office/drawing/2014/main" id="{B487530C-87BB-6282-289D-CD211AE8C88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40784" y="4841618"/>
                <a:ext cx="214802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" panose="020B0502040204020203" pitchFamily="34" charset="0"/>
                  </a:rPr>
                  <a:t>2A446F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C6B358CB-8244-C3C8-2F51-79969683929B}"/>
                </a:ext>
              </a:extLst>
            </p:cNvPr>
            <p:cNvGrpSpPr/>
            <p:nvPr userDrawn="1"/>
          </p:nvGrpSpPr>
          <p:grpSpPr>
            <a:xfrm>
              <a:off x="6455085" y="4235797"/>
              <a:ext cx="222818" cy="207246"/>
              <a:chOff x="6440784" y="4222259"/>
              <a:chExt cx="222818" cy="207246"/>
            </a:xfrm>
          </p:grpSpPr>
          <p:sp>
            <p:nvSpPr>
              <p:cNvPr id="80" name="Rectangle 74">
                <a:extLst>
                  <a:ext uri="{FF2B5EF4-FFF2-40B4-BE49-F238E27FC236}">
                    <a16:creationId xmlns:a16="http://schemas.microsoft.com/office/drawing/2014/main" id="{F8EEFBD4-BCC8-9B51-82E9-5FEE4E034CF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40784" y="4222259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2A446F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rgbClr val="2A446F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1" name="Rectangle 75">
                <a:extLst>
                  <a:ext uri="{FF2B5EF4-FFF2-40B4-BE49-F238E27FC236}">
                    <a16:creationId xmlns:a16="http://schemas.microsoft.com/office/drawing/2014/main" id="{5B380C53-82FA-1B4B-30BF-798A5B2F88F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545559" y="4222259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2" name="Rectangle 76">
                <a:extLst>
                  <a:ext uri="{FF2B5EF4-FFF2-40B4-BE49-F238E27FC236}">
                    <a16:creationId xmlns:a16="http://schemas.microsoft.com/office/drawing/2014/main" id="{5220604C-6208-C2D5-0A1F-68306385E1F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40784" y="4352561"/>
                <a:ext cx="222818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anose="020B0502040204020203" pitchFamily="34" charset="0"/>
                  </a:rPr>
                  <a:t>8DC8E8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059EE6F8-A27B-1F22-044B-E55CC3E02DA7}"/>
                </a:ext>
              </a:extLst>
            </p:cNvPr>
            <p:cNvGrpSpPr>
              <a:grpSpLocks/>
            </p:cNvGrpSpPr>
            <p:nvPr userDrawn="1"/>
          </p:nvGrpSpPr>
          <p:grpSpPr>
            <a:xfrm>
              <a:off x="5282703" y="3983653"/>
              <a:ext cx="2263775" cy="231837"/>
              <a:chOff x="5282703" y="3983653"/>
              <a:chExt cx="2263775" cy="231837"/>
            </a:xfrm>
          </p:grpSpPr>
          <p:sp>
            <p:nvSpPr>
              <p:cNvPr id="83" name="Rectangle 80">
                <a:extLst>
                  <a:ext uri="{FF2B5EF4-FFF2-40B4-BE49-F238E27FC236}">
                    <a16:creationId xmlns:a16="http://schemas.microsoft.com/office/drawing/2014/main" id="{3D2A98B8-E200-678A-E8D0-7F915BF24E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2703" y="3983653"/>
                <a:ext cx="2263775" cy="231837"/>
              </a:xfrm>
              <a:prstGeom prst="rect">
                <a:avLst/>
              </a:prstGeom>
              <a:solidFill>
                <a:srgbClr val="091F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Rectangle 81">
                <a:extLst>
                  <a:ext uri="{FF2B5EF4-FFF2-40B4-BE49-F238E27FC236}">
                    <a16:creationId xmlns:a16="http://schemas.microsoft.com/office/drawing/2014/main" id="{0A33A553-B149-6F5D-639E-0E68F58F17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2703" y="3983653"/>
                <a:ext cx="2263775" cy="231837"/>
              </a:xfrm>
              <a:prstGeom prst="rect">
                <a:avLst/>
              </a:prstGeom>
              <a:solidFill>
                <a:srgbClr val="091F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82">
                <a:extLst>
                  <a:ext uri="{FF2B5EF4-FFF2-40B4-BE49-F238E27FC236}">
                    <a16:creationId xmlns:a16="http://schemas.microsoft.com/office/drawing/2014/main" id="{C8B6E6AD-D8D0-9276-C59C-36AE25B7F9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82703" y="3983653"/>
                <a:ext cx="2263775" cy="231837"/>
              </a:xfrm>
              <a:custGeom>
                <a:avLst/>
                <a:gdLst>
                  <a:gd name="T0" fmla="*/ 0 w 15200"/>
                  <a:gd name="T1" fmla="*/ 4 h 960"/>
                  <a:gd name="T2" fmla="*/ 4 w 15200"/>
                  <a:gd name="T3" fmla="*/ 0 h 960"/>
                  <a:gd name="T4" fmla="*/ 15196 w 15200"/>
                  <a:gd name="T5" fmla="*/ 0 h 960"/>
                  <a:gd name="T6" fmla="*/ 15200 w 15200"/>
                  <a:gd name="T7" fmla="*/ 4 h 960"/>
                  <a:gd name="T8" fmla="*/ 15200 w 15200"/>
                  <a:gd name="T9" fmla="*/ 956 h 960"/>
                  <a:gd name="T10" fmla="*/ 15196 w 15200"/>
                  <a:gd name="T11" fmla="*/ 960 h 960"/>
                  <a:gd name="T12" fmla="*/ 4 w 15200"/>
                  <a:gd name="T13" fmla="*/ 960 h 960"/>
                  <a:gd name="T14" fmla="*/ 0 w 15200"/>
                  <a:gd name="T15" fmla="*/ 956 h 960"/>
                  <a:gd name="T16" fmla="*/ 0 w 15200"/>
                  <a:gd name="T17" fmla="*/ 4 h 960"/>
                  <a:gd name="T18" fmla="*/ 8 w 15200"/>
                  <a:gd name="T19" fmla="*/ 956 h 960"/>
                  <a:gd name="T20" fmla="*/ 4 w 15200"/>
                  <a:gd name="T21" fmla="*/ 952 h 960"/>
                  <a:gd name="T22" fmla="*/ 15196 w 15200"/>
                  <a:gd name="T23" fmla="*/ 952 h 960"/>
                  <a:gd name="T24" fmla="*/ 15192 w 15200"/>
                  <a:gd name="T25" fmla="*/ 956 h 960"/>
                  <a:gd name="T26" fmla="*/ 15192 w 15200"/>
                  <a:gd name="T27" fmla="*/ 4 h 960"/>
                  <a:gd name="T28" fmla="*/ 15196 w 15200"/>
                  <a:gd name="T29" fmla="*/ 8 h 960"/>
                  <a:gd name="T30" fmla="*/ 4 w 15200"/>
                  <a:gd name="T31" fmla="*/ 8 h 960"/>
                  <a:gd name="T32" fmla="*/ 8 w 15200"/>
                  <a:gd name="T33" fmla="*/ 4 h 960"/>
                  <a:gd name="T34" fmla="*/ 8 w 15200"/>
                  <a:gd name="T35" fmla="*/ 956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200" h="960">
                    <a:moveTo>
                      <a:pt x="0" y="4"/>
                    </a:moveTo>
                    <a:cubicBezTo>
                      <a:pt x="0" y="2"/>
                      <a:pt x="2" y="0"/>
                      <a:pt x="4" y="0"/>
                    </a:cubicBezTo>
                    <a:lnTo>
                      <a:pt x="15196" y="0"/>
                    </a:lnTo>
                    <a:cubicBezTo>
                      <a:pt x="15199" y="0"/>
                      <a:pt x="15200" y="2"/>
                      <a:pt x="15200" y="4"/>
                    </a:cubicBezTo>
                    <a:lnTo>
                      <a:pt x="15200" y="956"/>
                    </a:lnTo>
                    <a:cubicBezTo>
                      <a:pt x="15200" y="959"/>
                      <a:pt x="15199" y="960"/>
                      <a:pt x="15196" y="960"/>
                    </a:cubicBezTo>
                    <a:lnTo>
                      <a:pt x="4" y="960"/>
                    </a:lnTo>
                    <a:cubicBezTo>
                      <a:pt x="2" y="960"/>
                      <a:pt x="0" y="959"/>
                      <a:pt x="0" y="956"/>
                    </a:cubicBezTo>
                    <a:lnTo>
                      <a:pt x="0" y="4"/>
                    </a:lnTo>
                    <a:close/>
                    <a:moveTo>
                      <a:pt x="8" y="956"/>
                    </a:moveTo>
                    <a:lnTo>
                      <a:pt x="4" y="952"/>
                    </a:lnTo>
                    <a:lnTo>
                      <a:pt x="15196" y="952"/>
                    </a:lnTo>
                    <a:lnTo>
                      <a:pt x="15192" y="956"/>
                    </a:lnTo>
                    <a:lnTo>
                      <a:pt x="15192" y="4"/>
                    </a:lnTo>
                    <a:lnTo>
                      <a:pt x="15196" y="8"/>
                    </a:lnTo>
                    <a:lnTo>
                      <a:pt x="4" y="8"/>
                    </a:lnTo>
                    <a:lnTo>
                      <a:pt x="8" y="4"/>
                    </a:lnTo>
                    <a:lnTo>
                      <a:pt x="8" y="956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Rectangle 83">
                <a:extLst>
                  <a:ext uri="{FF2B5EF4-FFF2-40B4-BE49-F238E27FC236}">
                    <a16:creationId xmlns:a16="http://schemas.microsoft.com/office/drawing/2014/main" id="{0926B1ED-665F-EE39-BA4D-70CE150DA6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2703" y="3983653"/>
                <a:ext cx="2263775" cy="231837"/>
              </a:xfrm>
              <a:prstGeom prst="rect">
                <a:avLst/>
              </a:prstGeom>
              <a:solidFill>
                <a:srgbClr val="091F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03A39392-6759-F08C-7000-160D5DC0E292}"/>
                </a:ext>
              </a:extLst>
            </p:cNvPr>
            <p:cNvGrpSpPr/>
            <p:nvPr userDrawn="1"/>
          </p:nvGrpSpPr>
          <p:grpSpPr>
            <a:xfrm>
              <a:off x="5313659" y="4005084"/>
              <a:ext cx="498534" cy="192016"/>
              <a:chOff x="5300959" y="3988730"/>
              <a:chExt cx="498534" cy="192016"/>
            </a:xfrm>
          </p:grpSpPr>
          <p:sp>
            <p:nvSpPr>
              <p:cNvPr id="87" name="Rectangle 84">
                <a:extLst>
                  <a:ext uri="{FF2B5EF4-FFF2-40B4-BE49-F238E27FC236}">
                    <a16:creationId xmlns:a16="http://schemas.microsoft.com/office/drawing/2014/main" id="{E74C6C74-AA24-4BED-2DE9-C3CEEE41E22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300959" y="3988730"/>
                <a:ext cx="498534" cy="123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" panose="020B0502040204020203" pitchFamily="34" charset="0"/>
                  </a:rPr>
                  <a:t>Blue Black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8" name="Rectangle 85">
                <a:extLst>
                  <a:ext uri="{FF2B5EF4-FFF2-40B4-BE49-F238E27FC236}">
                    <a16:creationId xmlns:a16="http://schemas.microsoft.com/office/drawing/2014/main" id="{254A3C47-E33D-DC85-0DD1-1F09A870D42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300959" y="4103802"/>
                <a:ext cx="213200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" panose="020B0502040204020203" pitchFamily="34" charset="0"/>
                  </a:rPr>
                  <a:t>091F2C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E479D2A2-9248-FADA-F6A8-80F2958F0621}"/>
                </a:ext>
              </a:extLst>
            </p:cNvPr>
            <p:cNvGrpSpPr/>
            <p:nvPr userDrawn="1"/>
          </p:nvGrpSpPr>
          <p:grpSpPr>
            <a:xfrm>
              <a:off x="5313659" y="4724853"/>
              <a:ext cx="211596" cy="207246"/>
              <a:chOff x="5294609" y="4714700"/>
              <a:chExt cx="211596" cy="207246"/>
            </a:xfrm>
          </p:grpSpPr>
          <p:sp>
            <p:nvSpPr>
              <p:cNvPr id="93" name="Rectangle 90">
                <a:extLst>
                  <a:ext uri="{FF2B5EF4-FFF2-40B4-BE49-F238E27FC236}">
                    <a16:creationId xmlns:a16="http://schemas.microsoft.com/office/drawing/2014/main" id="{7C14974B-01E7-053F-C185-D7AF06732E9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294609" y="4714700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CD9BCF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rgbClr val="CD9BCF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4" name="Rectangle 91">
                <a:extLst>
                  <a:ext uri="{FF2B5EF4-FFF2-40B4-BE49-F238E27FC236}">
                    <a16:creationId xmlns:a16="http://schemas.microsoft.com/office/drawing/2014/main" id="{549DD738-C45C-386A-8917-EAAC0DA9143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399384" y="4714700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5" name="Rectangle 92">
                <a:extLst>
                  <a:ext uri="{FF2B5EF4-FFF2-40B4-BE49-F238E27FC236}">
                    <a16:creationId xmlns:a16="http://schemas.microsoft.com/office/drawing/2014/main" id="{61D59B05-DAD6-BBC5-343C-A42D46F9CD8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294609" y="4845002"/>
                <a:ext cx="211596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" panose="020B0502040204020203" pitchFamily="34" charset="0"/>
                  </a:rPr>
                  <a:t>702573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0FB38F0E-9447-70F7-2C96-EE118D6178E7}"/>
                </a:ext>
              </a:extLst>
            </p:cNvPr>
            <p:cNvGrpSpPr/>
            <p:nvPr userDrawn="1"/>
          </p:nvGrpSpPr>
          <p:grpSpPr>
            <a:xfrm>
              <a:off x="5313659" y="4235797"/>
              <a:ext cx="229230" cy="208939"/>
              <a:chOff x="5294609" y="4225643"/>
              <a:chExt cx="229230" cy="208939"/>
            </a:xfrm>
          </p:grpSpPr>
          <p:sp>
            <p:nvSpPr>
              <p:cNvPr id="97" name="Rectangle 94">
                <a:extLst>
                  <a:ext uri="{FF2B5EF4-FFF2-40B4-BE49-F238E27FC236}">
                    <a16:creationId xmlns:a16="http://schemas.microsoft.com/office/drawing/2014/main" id="{43BBB099-87DC-5BA5-BC4D-B2C9646D644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294609" y="4225643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702573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rgbClr val="702573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8" name="Rectangle 95">
                <a:extLst>
                  <a:ext uri="{FF2B5EF4-FFF2-40B4-BE49-F238E27FC236}">
                    <a16:creationId xmlns:a16="http://schemas.microsoft.com/office/drawing/2014/main" id="{264AF6E2-1295-4160-DA19-2585B363120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399384" y="4225643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9" name="Rectangle 96">
                <a:extLst>
                  <a:ext uri="{FF2B5EF4-FFF2-40B4-BE49-F238E27FC236}">
                    <a16:creationId xmlns:a16="http://schemas.microsoft.com/office/drawing/2014/main" id="{C0386FF5-BA0F-B1F4-88CA-8E64D2C66F7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294609" y="4357638"/>
                <a:ext cx="229230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anose="020B0502040204020203" pitchFamily="34" charset="0"/>
                  </a:rPr>
                  <a:t>CD9BCF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74DB690E-251B-681D-745F-89FC4E1C51B3}"/>
                </a:ext>
              </a:extLst>
            </p:cNvPr>
            <p:cNvGrpSpPr/>
            <p:nvPr userDrawn="1"/>
          </p:nvGrpSpPr>
          <p:grpSpPr>
            <a:xfrm>
              <a:off x="5280323" y="4976997"/>
              <a:ext cx="2263775" cy="231837"/>
              <a:chOff x="5280323" y="4976997"/>
              <a:chExt cx="2263775" cy="231837"/>
            </a:xfrm>
          </p:grpSpPr>
          <p:sp>
            <p:nvSpPr>
              <p:cNvPr id="100" name="Rectangle 97">
                <a:extLst>
                  <a:ext uri="{FF2B5EF4-FFF2-40B4-BE49-F238E27FC236}">
                    <a16:creationId xmlns:a16="http://schemas.microsoft.com/office/drawing/2014/main" id="{9FC9884F-56BC-C520-8E0E-60C18D1D94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0323" y="4976997"/>
                <a:ext cx="2263775" cy="23183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Rectangle 98">
                <a:extLst>
                  <a:ext uri="{FF2B5EF4-FFF2-40B4-BE49-F238E27FC236}">
                    <a16:creationId xmlns:a16="http://schemas.microsoft.com/office/drawing/2014/main" id="{5EBE61B3-D140-8057-1328-6C3FE7AD74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0323" y="4976997"/>
                <a:ext cx="2263775" cy="231837"/>
              </a:xfrm>
              <a:prstGeom prst="rect">
                <a:avLst/>
              </a:prstGeom>
              <a:noFill/>
              <a:ln w="1588" cap="flat">
                <a:solidFill>
                  <a:srgbClr val="BFBFB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2" name="Rectangle 99">
              <a:extLst>
                <a:ext uri="{FF2B5EF4-FFF2-40B4-BE49-F238E27FC236}">
                  <a16:creationId xmlns:a16="http://schemas.microsoft.com/office/drawing/2014/main" id="{EE5B0239-44FF-64AE-A0A3-E7AEC4F719D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311279" y="4998428"/>
              <a:ext cx="211596" cy="76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5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Segoe UI" panose="020B0502040204020203" pitchFamily="34" charset="0"/>
                </a:rPr>
                <a:t>000000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endParaRPr>
            </a:p>
          </p:txBody>
        </p: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287256CD-A0D0-C353-3C91-F51DC6CEAA74}"/>
                </a:ext>
              </a:extLst>
            </p:cNvPr>
            <p:cNvGrpSpPr>
              <a:grpSpLocks/>
            </p:cNvGrpSpPr>
            <p:nvPr userDrawn="1"/>
          </p:nvGrpSpPr>
          <p:grpSpPr>
            <a:xfrm>
              <a:off x="2987973" y="3983653"/>
              <a:ext cx="2263775" cy="231837"/>
              <a:chOff x="2987972" y="3987038"/>
              <a:chExt cx="2268538" cy="230144"/>
            </a:xfrm>
          </p:grpSpPr>
          <p:sp>
            <p:nvSpPr>
              <p:cNvPr id="103" name="Rectangle 100">
                <a:extLst>
                  <a:ext uri="{FF2B5EF4-FFF2-40B4-BE49-F238E27FC236}">
                    <a16:creationId xmlns:a16="http://schemas.microsoft.com/office/drawing/2014/main" id="{9CADF0D7-2065-1313-DBFF-EB0C09C03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7972" y="3987038"/>
                <a:ext cx="2268538" cy="230144"/>
              </a:xfrm>
              <a:prstGeom prst="rect">
                <a:avLst/>
              </a:prstGeom>
              <a:solidFill>
                <a:srgbClr val="E8E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Rectangle 101">
                <a:extLst>
                  <a:ext uri="{FF2B5EF4-FFF2-40B4-BE49-F238E27FC236}">
                    <a16:creationId xmlns:a16="http://schemas.microsoft.com/office/drawing/2014/main" id="{213DC802-E7FC-525B-6021-DF572FA385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7972" y="3987038"/>
                <a:ext cx="2268538" cy="230144"/>
              </a:xfrm>
              <a:prstGeom prst="rect">
                <a:avLst/>
              </a:prstGeom>
              <a:noFill/>
              <a:ln w="1588" cap="flat">
                <a:solidFill>
                  <a:srgbClr val="BFBFB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45" name="Group 144">
              <a:extLst>
                <a:ext uri="{FF2B5EF4-FFF2-40B4-BE49-F238E27FC236}">
                  <a16:creationId xmlns:a16="http://schemas.microsoft.com/office/drawing/2014/main" id="{18F04B8B-7F04-6D66-32DA-88D780BD0093}"/>
                </a:ext>
              </a:extLst>
            </p:cNvPr>
            <p:cNvGrpSpPr/>
            <p:nvPr userDrawn="1"/>
          </p:nvGrpSpPr>
          <p:grpSpPr>
            <a:xfrm>
              <a:off x="3018929" y="4005084"/>
              <a:ext cx="615553" cy="190324"/>
              <a:chOff x="3002259" y="3980269"/>
              <a:chExt cx="615553" cy="190324"/>
            </a:xfrm>
          </p:grpSpPr>
          <p:sp>
            <p:nvSpPr>
              <p:cNvPr id="105" name="Rectangle 102">
                <a:extLst>
                  <a:ext uri="{FF2B5EF4-FFF2-40B4-BE49-F238E27FC236}">
                    <a16:creationId xmlns:a16="http://schemas.microsoft.com/office/drawing/2014/main" id="{BB53E1AC-8C2B-8E90-2391-F13AB0E7DBC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002259" y="3980269"/>
                <a:ext cx="615553" cy="123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dirty="0">
                    <a:ln>
                      <a:noFill/>
                    </a:ln>
                    <a:solidFill>
                      <a:srgbClr val="1A1A1A"/>
                    </a:solidFill>
                    <a:effectLst/>
                    <a:latin typeface="Segoe UI" panose="020B0502040204020203" pitchFamily="34" charset="0"/>
                  </a:rPr>
                  <a:t>Neutral Gray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6" name="Rectangle 103">
                <a:extLst>
                  <a:ext uri="{FF2B5EF4-FFF2-40B4-BE49-F238E27FC236}">
                    <a16:creationId xmlns:a16="http://schemas.microsoft.com/office/drawing/2014/main" id="{A24372CE-4853-1243-3F7B-9DA51361BDF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002259" y="4093649"/>
                <a:ext cx="211596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anose="020B0502040204020203" pitchFamily="34" charset="0"/>
                  </a:rPr>
                  <a:t>E8E6DF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3C8DABFC-1CEB-07F7-BB5C-77B402457E04}"/>
                </a:ext>
              </a:extLst>
            </p:cNvPr>
            <p:cNvGrpSpPr/>
            <p:nvPr userDrawn="1"/>
          </p:nvGrpSpPr>
          <p:grpSpPr>
            <a:xfrm>
              <a:off x="4161941" y="4479479"/>
              <a:ext cx="213200" cy="208939"/>
              <a:chOff x="4150022" y="4465941"/>
              <a:chExt cx="213200" cy="208939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009D7676-24C9-D284-7745-1E0476D2DEB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50022" y="4465941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2E067B62-8905-E5CF-2CE1-AFF4CC56BBB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50022" y="4597936"/>
                <a:ext cx="213200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>
                    <a:ln>
                      <a:noFill/>
                    </a:ln>
                    <a:effectLst/>
                    <a:latin typeface="Segoe UI" panose="020B0502040204020203" pitchFamily="34" charset="0"/>
                  </a:rPr>
                  <a:t>F4364C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7" name="Rectangle 14">
                <a:extLst>
                  <a:ext uri="{FF2B5EF4-FFF2-40B4-BE49-F238E27FC236}">
                    <a16:creationId xmlns:a16="http://schemas.microsoft.com/office/drawing/2014/main" id="{2ED8ED90-F6E9-2DDA-1208-72514C2421A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53209" y="4469325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41" name="Group 140">
              <a:extLst>
                <a:ext uri="{FF2B5EF4-FFF2-40B4-BE49-F238E27FC236}">
                  <a16:creationId xmlns:a16="http://schemas.microsoft.com/office/drawing/2014/main" id="{C6A5BD4A-5654-7FD6-88CD-CC557137A7E1}"/>
                </a:ext>
              </a:extLst>
            </p:cNvPr>
            <p:cNvGrpSpPr/>
            <p:nvPr userDrawn="1"/>
          </p:nvGrpSpPr>
          <p:grpSpPr>
            <a:xfrm>
              <a:off x="5313659" y="4479479"/>
              <a:ext cx="222818" cy="212323"/>
              <a:chOff x="5294609" y="4467633"/>
              <a:chExt cx="222818" cy="212323"/>
            </a:xfrm>
          </p:grpSpPr>
          <p:sp>
            <p:nvSpPr>
              <p:cNvPr id="90" name="Rectangle 87">
                <a:extLst>
                  <a:ext uri="{FF2B5EF4-FFF2-40B4-BE49-F238E27FC236}">
                    <a16:creationId xmlns:a16="http://schemas.microsoft.com/office/drawing/2014/main" id="{FA7F27EC-A77A-8BF3-4B0F-B4D399479DE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294609" y="4467633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1" name="Rectangle 88">
                <a:extLst>
                  <a:ext uri="{FF2B5EF4-FFF2-40B4-BE49-F238E27FC236}">
                    <a16:creationId xmlns:a16="http://schemas.microsoft.com/office/drawing/2014/main" id="{7C28F47B-8AD2-FB82-20F0-2CB83DCA9D1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294609" y="4603012"/>
                <a:ext cx="222818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>
                    <a:ln>
                      <a:noFill/>
                    </a:ln>
                    <a:effectLst/>
                    <a:latin typeface="Segoe UI" panose="020B0502040204020203" pitchFamily="34" charset="0"/>
                  </a:rPr>
                  <a:t>C73ECC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8" name="Rectangle 95">
                <a:extLst>
                  <a:ext uri="{FF2B5EF4-FFF2-40B4-BE49-F238E27FC236}">
                    <a16:creationId xmlns:a16="http://schemas.microsoft.com/office/drawing/2014/main" id="{0397442F-6B46-BE99-3B0D-0CDBCE46317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399384" y="4467633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149" name="Footer Placeholder 2">
            <a:extLst>
              <a:ext uri="{FF2B5EF4-FFF2-40B4-BE49-F238E27FC236}">
                <a16:creationId xmlns:a16="http://schemas.microsoft.com/office/drawing/2014/main" id="{D484F4D1-D679-5A64-EFBC-0310E92E663F}"/>
              </a:ext>
            </a:extLst>
          </p:cNvPr>
          <p:cNvSpPr txBox="1">
            <a:spLocks/>
          </p:cNvSpPr>
          <p:nvPr userDrawn="1"/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661444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65" r:id="rId1"/>
    <p:sldLayoutId id="2147484766" r:id="rId2"/>
    <p:sldLayoutId id="2147484767" r:id="rId3"/>
    <p:sldLayoutId id="2147484768" r:id="rId4"/>
    <p:sldLayoutId id="2147484769" r:id="rId5"/>
    <p:sldLayoutId id="2147484771" r:id="rId6"/>
    <p:sldLayoutId id="2147484772" r:id="rId7"/>
    <p:sldLayoutId id="2147484773" r:id="rId8"/>
    <p:sldLayoutId id="2147484774" r:id="rId9"/>
    <p:sldLayoutId id="2147484775" r:id="rId10"/>
    <p:sldLayoutId id="2147484776" r:id="rId11"/>
    <p:sldLayoutId id="2147484777" r:id="rId12"/>
    <p:sldLayoutId id="2147484778" r:id="rId13"/>
    <p:sldLayoutId id="2147484779" r:id="rId14"/>
    <p:sldLayoutId id="2147484780" r:id="rId15"/>
    <p:sldLayoutId id="2147484781" r:id="rId16"/>
    <p:sldLayoutId id="2147484782" r:id="rId17"/>
    <p:sldLayoutId id="2147484783" r:id="rId18"/>
    <p:sldLayoutId id="2147484784" r:id="rId19"/>
    <p:sldLayoutId id="2147484785" r:id="rId20"/>
    <p:sldLayoutId id="2147484786" r:id="rId21"/>
    <p:sldLayoutId id="2147484787" r:id="rId22"/>
    <p:sldLayoutId id="2147484788" r:id="rId23"/>
    <p:sldLayoutId id="2147484789" r:id="rId24"/>
    <p:sldLayoutId id="2147484790" r:id="rId25"/>
    <p:sldLayoutId id="2147484791" r:id="rId26"/>
    <p:sldLayoutId id="2147484792" r:id="rId27"/>
    <p:sldLayoutId id="2147484793" r:id="rId28"/>
    <p:sldLayoutId id="2147484794" r:id="rId29"/>
    <p:sldLayoutId id="2147484795" r:id="rId30"/>
    <p:sldLayoutId id="2147484796" r:id="rId31"/>
    <p:sldLayoutId id="2147484797" r:id="rId32"/>
    <p:sldLayoutId id="2147484798" r:id="rId33"/>
    <p:sldLayoutId id="2147484799" r:id="rId34"/>
    <p:sldLayoutId id="2147484800" r:id="rId35"/>
    <p:sldLayoutId id="2147484801" r:id="rId36"/>
    <p:sldLayoutId id="2147484802" r:id="rId37"/>
    <p:sldLayoutId id="2147484803" r:id="rId38"/>
    <p:sldLayoutId id="2147484804" r:id="rId39"/>
    <p:sldLayoutId id="2147484805" r:id="rId40"/>
    <p:sldLayoutId id="2147484806" r:id="rId41"/>
    <p:sldLayoutId id="2147484807" r:id="rId42"/>
    <p:sldLayoutId id="2147484808" r:id="rId43"/>
    <p:sldLayoutId id="2147484809" r:id="rId44"/>
    <p:sldLayoutId id="2147484810" r:id="rId45"/>
    <p:sldLayoutId id="2147484811" r:id="rId46"/>
    <p:sldLayoutId id="2147484812" r:id="rId47"/>
    <p:sldLayoutId id="2147484813" r:id="rId48"/>
    <p:sldLayoutId id="2147484814" r:id="rId49"/>
    <p:sldLayoutId id="2147484815" r:id="rId50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200" b="0" kern="1200" cap="none" spc="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137160" marR="0" indent="-13716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600" kern="1200" spc="0" baseline="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265176" marR="0" indent="-109728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384048" marR="0" indent="-118872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2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A5A5A5"/>
          </p15:clr>
        </p15:guide>
        <p15:guide id="2" pos="7680">
          <p15:clr>
            <a:srgbClr val="A5A5A5"/>
          </p15:clr>
        </p15:guide>
        <p15:guide id="3" pos="186">
          <p15:clr>
            <a:srgbClr val="A5A5A5"/>
          </p15:clr>
        </p15:guide>
        <p15:guide id="26" pos="7496">
          <p15:clr>
            <a:srgbClr val="A5A5A5"/>
          </p15:clr>
        </p15:guide>
        <p15:guide id="27" orient="horz">
          <p15:clr>
            <a:srgbClr val="A5A5A5"/>
          </p15:clr>
        </p15:guide>
        <p15:guide id="28" orient="horz" pos="4320">
          <p15:clr>
            <a:srgbClr val="A5A5A5"/>
          </p15:clr>
        </p15:guide>
        <p15:guide id="29" orient="horz" pos="184">
          <p15:clr>
            <a:srgbClr val="A5A5A5"/>
          </p15:clr>
        </p15:guide>
        <p15:guide id="40" orient="horz" pos="4134">
          <p15:clr>
            <a:srgbClr val="A5A5A5"/>
          </p15:clr>
        </p15:guide>
        <p15:guide id="42" pos="365">
          <p15:clr>
            <a:srgbClr val="C35EA4"/>
          </p15:clr>
        </p15:guide>
        <p15:guide id="43" orient="horz" pos="367">
          <p15:clr>
            <a:srgbClr val="C35EA4"/>
          </p15:clr>
        </p15:guide>
        <p15:guide id="44" orient="horz" pos="3953">
          <p15:clr>
            <a:srgbClr val="C35EA4"/>
          </p15:clr>
        </p15:guide>
        <p15:guide id="45" pos="7307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8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9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46C6F808-7BA1-4D6D-BABA-3C28B2393A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912" y="3429000"/>
            <a:ext cx="5686955" cy="1231106"/>
          </a:xfrm>
        </p:spPr>
        <p:txBody>
          <a:bodyPr/>
          <a:lstStyle/>
          <a:p>
            <a:r>
              <a:rPr lang="en-US" dirty="0"/>
              <a:t>SC-400T00A</a:t>
            </a:r>
            <a:br>
              <a:rPr lang="en-US" dirty="0"/>
            </a:br>
            <a:r>
              <a:rPr lang="en-US" dirty="0"/>
              <a:t>Microsoft Information Protection and Compliance Administrator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E2BFA7-9F0C-1248-FD1C-74B86615AA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7664FC9-0E40-2136-DDE7-2AE860C43936}"/>
              </a:ext>
            </a:extLst>
          </p:cNvPr>
          <p:cNvSpPr txBox="1">
            <a:spLocks/>
          </p:cNvSpPr>
          <p:nvPr/>
        </p:nvSpPr>
        <p:spPr>
          <a:xfrm>
            <a:off x="569913" y="4791998"/>
            <a:ext cx="5686425" cy="369332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000" b="0" i="0" kern="1200" cap="none" spc="-50" baseline="0">
                <a:ln w="3175"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US" sz="2400" dirty="0"/>
              <a:t>Author name</a:t>
            </a:r>
          </a:p>
        </p:txBody>
      </p:sp>
    </p:spTree>
    <p:extLst>
      <p:ext uri="{BB962C8B-B14F-4D97-AF65-F5344CB8AC3E}">
        <p14:creationId xmlns:p14="http://schemas.microsoft.com/office/powerpoint/2010/main" val="4152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E9F72D2E-70E8-67C9-7780-CA471C1CF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492443"/>
          </a:xfrm>
        </p:spPr>
        <p:txBody>
          <a:bodyPr/>
          <a:lstStyle/>
          <a:p>
            <a:r>
              <a:rPr lang="en-US" dirty="0"/>
              <a:t>Govern your data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6C4274B-92EB-DCDC-B1AA-A32D0B00E55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199" y="1386766"/>
            <a:ext cx="11011601" cy="338554"/>
          </a:xfrm>
        </p:spPr>
        <p:txBody>
          <a:bodyPr/>
          <a:lstStyle/>
          <a:p>
            <a:r>
              <a:rPr lang="en-US" dirty="0"/>
              <a:t>Themes of the Microsoft solutions for governing your data: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EEFABE7-EB2D-5576-F49E-EF3EF2DE0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>
          <a:xfrm>
            <a:off x="559545" y="2189887"/>
            <a:ext cx="506510" cy="506510"/>
            <a:chOff x="631377" y="1503310"/>
            <a:chExt cx="552718" cy="552796"/>
          </a:xfrm>
        </p:grpSpPr>
        <p:sp>
          <p:nvSpPr>
            <p:cNvPr id="26" name="Oval 25" descr="icon of a finger pushing a button">
              <a:extLst>
                <a:ext uri="{FF2B5EF4-FFF2-40B4-BE49-F238E27FC236}">
                  <a16:creationId xmlns:a16="http://schemas.microsoft.com/office/drawing/2014/main" id="{DC36B485-F595-4302-3458-81EA378C8F96}"/>
                </a:ext>
              </a:extLst>
            </p:cNvPr>
            <p:cNvSpPr/>
            <p:nvPr/>
          </p:nvSpPr>
          <p:spPr bwMode="auto">
            <a:xfrm>
              <a:off x="631377" y="1503310"/>
              <a:ext cx="552718" cy="552796"/>
            </a:xfrm>
            <a:prstGeom prst="ellipse">
              <a:avLst/>
            </a:prstGeom>
            <a:solidFill>
              <a:srgbClr val="FF5C39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7" name="Lock" title="Icon of a padlock">
              <a:extLst>
                <a:ext uri="{FF2B5EF4-FFF2-40B4-BE49-F238E27FC236}">
                  <a16:creationId xmlns:a16="http://schemas.microsoft.com/office/drawing/2014/main" id="{F9B0E665-EB8A-95FF-074C-F2ADB286A7C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04418" y="1635327"/>
              <a:ext cx="206636" cy="288762"/>
            </a:xfrm>
            <a:custGeom>
              <a:avLst/>
              <a:gdLst>
                <a:gd name="T0" fmla="*/ 239 w 239"/>
                <a:gd name="T1" fmla="*/ 335 h 335"/>
                <a:gd name="T2" fmla="*/ 0 w 239"/>
                <a:gd name="T3" fmla="*/ 335 h 335"/>
                <a:gd name="T4" fmla="*/ 0 w 239"/>
                <a:gd name="T5" fmla="*/ 157 h 335"/>
                <a:gd name="T6" fmla="*/ 239 w 239"/>
                <a:gd name="T7" fmla="*/ 157 h 335"/>
                <a:gd name="T8" fmla="*/ 239 w 239"/>
                <a:gd name="T9" fmla="*/ 335 h 335"/>
                <a:gd name="T10" fmla="*/ 196 w 239"/>
                <a:gd name="T11" fmla="*/ 157 h 335"/>
                <a:gd name="T12" fmla="*/ 196 w 239"/>
                <a:gd name="T13" fmla="*/ 75 h 335"/>
                <a:gd name="T14" fmla="*/ 121 w 239"/>
                <a:gd name="T15" fmla="*/ 0 h 335"/>
                <a:gd name="T16" fmla="*/ 46 w 239"/>
                <a:gd name="T17" fmla="*/ 75 h 335"/>
                <a:gd name="T18" fmla="*/ 46 w 239"/>
                <a:gd name="T19" fmla="*/ 157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335">
                  <a:moveTo>
                    <a:pt x="239" y="335"/>
                  </a:moveTo>
                  <a:cubicBezTo>
                    <a:pt x="0" y="335"/>
                    <a:pt x="0" y="335"/>
                    <a:pt x="0" y="33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239" y="157"/>
                    <a:pt x="239" y="157"/>
                    <a:pt x="239" y="157"/>
                  </a:cubicBezTo>
                  <a:lnTo>
                    <a:pt x="239" y="335"/>
                  </a:lnTo>
                  <a:close/>
                  <a:moveTo>
                    <a:pt x="196" y="157"/>
                  </a:moveTo>
                  <a:cubicBezTo>
                    <a:pt x="196" y="75"/>
                    <a:pt x="196" y="75"/>
                    <a:pt x="196" y="75"/>
                  </a:cubicBezTo>
                  <a:cubicBezTo>
                    <a:pt x="196" y="34"/>
                    <a:pt x="163" y="0"/>
                    <a:pt x="121" y="0"/>
                  </a:cubicBezTo>
                  <a:cubicBezTo>
                    <a:pt x="79" y="0"/>
                    <a:pt x="46" y="34"/>
                    <a:pt x="46" y="75"/>
                  </a:cubicBezTo>
                  <a:cubicBezTo>
                    <a:pt x="46" y="157"/>
                    <a:pt x="46" y="157"/>
                    <a:pt x="46" y="157"/>
                  </a:cubicBezTo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E5B43BB6-9362-A802-D1E9-8563A404BBBA}"/>
              </a:ext>
            </a:extLst>
          </p:cNvPr>
          <p:cNvSpPr txBox="1">
            <a:spLocks/>
          </p:cNvSpPr>
          <p:nvPr/>
        </p:nvSpPr>
        <p:spPr>
          <a:xfrm>
            <a:off x="1193800" y="2289253"/>
            <a:ext cx="10406062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en-US" sz="2000" dirty="0"/>
              <a:t>Streamlined administration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72FB520-ED78-9222-AB10-84DDB5D681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>
          <a:xfrm>
            <a:off x="559545" y="3217765"/>
            <a:ext cx="506510" cy="506510"/>
            <a:chOff x="631377" y="2358707"/>
            <a:chExt cx="552718" cy="552796"/>
          </a:xfrm>
        </p:grpSpPr>
        <p:sp>
          <p:nvSpPr>
            <p:cNvPr id="29" name="Oval 28" descr="icon of a finger pushing a button">
              <a:extLst>
                <a:ext uri="{FF2B5EF4-FFF2-40B4-BE49-F238E27FC236}">
                  <a16:creationId xmlns:a16="http://schemas.microsoft.com/office/drawing/2014/main" id="{FCEC80A0-3C10-0360-D4A1-8C50CB5DB95D}"/>
                </a:ext>
              </a:extLst>
            </p:cNvPr>
            <p:cNvSpPr/>
            <p:nvPr/>
          </p:nvSpPr>
          <p:spPr bwMode="auto">
            <a:xfrm>
              <a:off x="631377" y="2358707"/>
              <a:ext cx="552718" cy="552796"/>
            </a:xfrm>
            <a:prstGeom prst="ellipse">
              <a:avLst/>
            </a:prstGeom>
            <a:solidFill>
              <a:srgbClr val="C73EC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0" name="shield_3" title="Icon of a shield with an exclamation point inside">
              <a:extLst>
                <a:ext uri="{FF2B5EF4-FFF2-40B4-BE49-F238E27FC236}">
                  <a16:creationId xmlns:a16="http://schemas.microsoft.com/office/drawing/2014/main" id="{E7001475-0C50-A0CD-051B-37DC8226194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66057" y="2491534"/>
              <a:ext cx="283358" cy="287142"/>
            </a:xfrm>
            <a:custGeom>
              <a:avLst/>
              <a:gdLst>
                <a:gd name="T0" fmla="*/ 55 w 322"/>
                <a:gd name="T1" fmla="*/ 246 h 329"/>
                <a:gd name="T2" fmla="*/ 4 w 322"/>
                <a:gd name="T3" fmla="*/ 101 h 329"/>
                <a:gd name="T4" fmla="*/ 4 w 322"/>
                <a:gd name="T5" fmla="*/ 44 h 329"/>
                <a:gd name="T6" fmla="*/ 72 w 322"/>
                <a:gd name="T7" fmla="*/ 34 h 329"/>
                <a:gd name="T8" fmla="*/ 161 w 322"/>
                <a:gd name="T9" fmla="*/ 0 h 329"/>
                <a:gd name="T10" fmla="*/ 250 w 322"/>
                <a:gd name="T11" fmla="*/ 34 h 329"/>
                <a:gd name="T12" fmla="*/ 318 w 322"/>
                <a:gd name="T13" fmla="*/ 44 h 329"/>
                <a:gd name="T14" fmla="*/ 318 w 322"/>
                <a:gd name="T15" fmla="*/ 101 h 329"/>
                <a:gd name="T16" fmla="*/ 267 w 322"/>
                <a:gd name="T17" fmla="*/ 246 h 329"/>
                <a:gd name="T18" fmla="*/ 161 w 322"/>
                <a:gd name="T19" fmla="*/ 329 h 329"/>
                <a:gd name="T20" fmla="*/ 55 w 322"/>
                <a:gd name="T21" fmla="*/ 246 h 329"/>
                <a:gd name="T22" fmla="*/ 161 w 322"/>
                <a:gd name="T23" fmla="*/ 53 h 329"/>
                <a:gd name="T24" fmla="*/ 161 w 322"/>
                <a:gd name="T25" fmla="*/ 207 h 329"/>
                <a:gd name="T26" fmla="*/ 161 w 322"/>
                <a:gd name="T27" fmla="*/ 231 h 329"/>
                <a:gd name="T28" fmla="*/ 161 w 322"/>
                <a:gd name="T29" fmla="*/ 25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2" h="329">
                  <a:moveTo>
                    <a:pt x="55" y="246"/>
                  </a:moveTo>
                  <a:cubicBezTo>
                    <a:pt x="0" y="179"/>
                    <a:pt x="4" y="101"/>
                    <a:pt x="4" y="101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38" y="45"/>
                    <a:pt x="72" y="34"/>
                  </a:cubicBezTo>
                  <a:cubicBezTo>
                    <a:pt x="107" y="22"/>
                    <a:pt x="124" y="0"/>
                    <a:pt x="161" y="0"/>
                  </a:cubicBezTo>
                  <a:cubicBezTo>
                    <a:pt x="198" y="0"/>
                    <a:pt x="215" y="22"/>
                    <a:pt x="250" y="34"/>
                  </a:cubicBezTo>
                  <a:cubicBezTo>
                    <a:pt x="284" y="45"/>
                    <a:pt x="318" y="44"/>
                    <a:pt x="318" y="44"/>
                  </a:cubicBezTo>
                  <a:cubicBezTo>
                    <a:pt x="318" y="101"/>
                    <a:pt x="318" y="101"/>
                    <a:pt x="318" y="101"/>
                  </a:cubicBezTo>
                  <a:cubicBezTo>
                    <a:pt x="318" y="101"/>
                    <a:pt x="322" y="179"/>
                    <a:pt x="267" y="246"/>
                  </a:cubicBezTo>
                  <a:cubicBezTo>
                    <a:pt x="234" y="286"/>
                    <a:pt x="161" y="329"/>
                    <a:pt x="161" y="329"/>
                  </a:cubicBezTo>
                  <a:cubicBezTo>
                    <a:pt x="161" y="329"/>
                    <a:pt x="88" y="286"/>
                    <a:pt x="55" y="246"/>
                  </a:cubicBezTo>
                  <a:close/>
                  <a:moveTo>
                    <a:pt x="161" y="53"/>
                  </a:moveTo>
                  <a:cubicBezTo>
                    <a:pt x="161" y="207"/>
                    <a:pt x="161" y="207"/>
                    <a:pt x="161" y="207"/>
                  </a:cubicBezTo>
                  <a:moveTo>
                    <a:pt x="161" y="231"/>
                  </a:moveTo>
                  <a:cubicBezTo>
                    <a:pt x="161" y="251"/>
                    <a:pt x="161" y="251"/>
                    <a:pt x="161" y="251"/>
                  </a:cubicBezTo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EA92DE40-2782-698C-FFF4-C5D809B3198A}"/>
              </a:ext>
            </a:extLst>
          </p:cNvPr>
          <p:cNvSpPr txBox="1">
            <a:spLocks/>
          </p:cNvSpPr>
          <p:nvPr/>
        </p:nvSpPr>
        <p:spPr>
          <a:xfrm>
            <a:off x="1193800" y="3317131"/>
            <a:ext cx="10406062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en-US" sz="2000" dirty="0"/>
              <a:t>Automation at scale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45ADE9F-6274-53FA-4064-96CD523EA2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>
          <a:xfrm>
            <a:off x="559545" y="4245643"/>
            <a:ext cx="506510" cy="506510"/>
            <a:chOff x="631377" y="3214104"/>
            <a:chExt cx="552718" cy="552796"/>
          </a:xfrm>
        </p:grpSpPr>
        <p:sp>
          <p:nvSpPr>
            <p:cNvPr id="32" name="Oval 31" descr="icon of a finger pushing a button">
              <a:extLst>
                <a:ext uri="{FF2B5EF4-FFF2-40B4-BE49-F238E27FC236}">
                  <a16:creationId xmlns:a16="http://schemas.microsoft.com/office/drawing/2014/main" id="{A30886AB-9B68-4479-ECED-DBA1F84BC63C}"/>
                </a:ext>
              </a:extLst>
            </p:cNvPr>
            <p:cNvSpPr/>
            <p:nvPr/>
          </p:nvSpPr>
          <p:spPr bwMode="auto">
            <a:xfrm>
              <a:off x="631377" y="3214104"/>
              <a:ext cx="552718" cy="552796"/>
            </a:xfrm>
            <a:prstGeom prst="ellipse">
              <a:avLst/>
            </a:prstGeom>
            <a:solidFill>
              <a:srgbClr val="0078D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3" name="safe" title="Icon of a locked safe">
              <a:extLst>
                <a:ext uri="{FF2B5EF4-FFF2-40B4-BE49-F238E27FC236}">
                  <a16:creationId xmlns:a16="http://schemas.microsoft.com/office/drawing/2014/main" id="{9849F399-C1BD-7AB5-492D-CAC0667C8ED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83597" y="3358947"/>
              <a:ext cx="248278" cy="263110"/>
            </a:xfrm>
            <a:custGeom>
              <a:avLst/>
              <a:gdLst>
                <a:gd name="T0" fmla="*/ 311 w 311"/>
                <a:gd name="T1" fmla="*/ 0 h 329"/>
                <a:gd name="T2" fmla="*/ 311 w 311"/>
                <a:gd name="T3" fmla="*/ 329 h 329"/>
                <a:gd name="T4" fmla="*/ 18 w 311"/>
                <a:gd name="T5" fmla="*/ 329 h 329"/>
                <a:gd name="T6" fmla="*/ 0 w 311"/>
                <a:gd name="T7" fmla="*/ 310 h 329"/>
                <a:gd name="T8" fmla="*/ 0 w 311"/>
                <a:gd name="T9" fmla="*/ 247 h 329"/>
                <a:gd name="T10" fmla="*/ 18 w 311"/>
                <a:gd name="T11" fmla="*/ 229 h 329"/>
                <a:gd name="T12" fmla="*/ 18 w 311"/>
                <a:gd name="T13" fmla="*/ 99 h 329"/>
                <a:gd name="T14" fmla="*/ 0 w 311"/>
                <a:gd name="T15" fmla="*/ 81 h 329"/>
                <a:gd name="T16" fmla="*/ 0 w 311"/>
                <a:gd name="T17" fmla="*/ 18 h 329"/>
                <a:gd name="T18" fmla="*/ 18 w 311"/>
                <a:gd name="T19" fmla="*/ 0 h 329"/>
                <a:gd name="T20" fmla="*/ 311 w 311"/>
                <a:gd name="T21" fmla="*/ 0 h 329"/>
                <a:gd name="T22" fmla="*/ 257 w 311"/>
                <a:gd name="T23" fmla="*/ 59 h 329"/>
                <a:gd name="T24" fmla="*/ 80 w 311"/>
                <a:gd name="T25" fmla="*/ 59 h 329"/>
                <a:gd name="T26" fmla="*/ 80 w 311"/>
                <a:gd name="T27" fmla="*/ 266 h 329"/>
                <a:gd name="T28" fmla="*/ 257 w 311"/>
                <a:gd name="T29" fmla="*/ 266 h 329"/>
                <a:gd name="T30" fmla="*/ 257 w 311"/>
                <a:gd name="T31" fmla="*/ 59 h 329"/>
                <a:gd name="T32" fmla="*/ 171 w 311"/>
                <a:gd name="T33" fmla="*/ 167 h 329"/>
                <a:gd name="T34" fmla="*/ 197 w 311"/>
                <a:gd name="T35" fmla="*/ 141 h 329"/>
                <a:gd name="T36" fmla="*/ 171 w 311"/>
                <a:gd name="T37" fmla="*/ 115 h 329"/>
                <a:gd name="T38" fmla="*/ 145 w 311"/>
                <a:gd name="T39" fmla="*/ 141 h 329"/>
                <a:gd name="T40" fmla="*/ 171 w 311"/>
                <a:gd name="T41" fmla="*/ 167 h 329"/>
                <a:gd name="T42" fmla="*/ 205 w 311"/>
                <a:gd name="T43" fmla="*/ 224 h 329"/>
                <a:gd name="T44" fmla="*/ 214 w 311"/>
                <a:gd name="T45" fmla="*/ 215 h 329"/>
                <a:gd name="T46" fmla="*/ 205 w 311"/>
                <a:gd name="T47" fmla="*/ 206 h 329"/>
                <a:gd name="T48" fmla="*/ 196 w 311"/>
                <a:gd name="T49" fmla="*/ 215 h 329"/>
                <a:gd name="T50" fmla="*/ 205 w 311"/>
                <a:gd name="T51" fmla="*/ 224 h 329"/>
                <a:gd name="T52" fmla="*/ 192 w 311"/>
                <a:gd name="T53" fmla="*/ 125 h 329"/>
                <a:gd name="T54" fmla="*/ 257 w 311"/>
                <a:gd name="T55" fmla="*/ 125 h 329"/>
                <a:gd name="T56" fmla="*/ 193 w 311"/>
                <a:gd name="T57" fmla="*/ 156 h 329"/>
                <a:gd name="T58" fmla="*/ 257 w 311"/>
                <a:gd name="T59" fmla="*/ 156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1" h="329">
                  <a:moveTo>
                    <a:pt x="311" y="0"/>
                  </a:moveTo>
                  <a:cubicBezTo>
                    <a:pt x="311" y="329"/>
                    <a:pt x="311" y="329"/>
                    <a:pt x="311" y="329"/>
                  </a:cubicBezTo>
                  <a:cubicBezTo>
                    <a:pt x="18" y="329"/>
                    <a:pt x="18" y="329"/>
                    <a:pt x="18" y="329"/>
                  </a:cubicBezTo>
                  <a:cubicBezTo>
                    <a:pt x="18" y="319"/>
                    <a:pt x="10" y="310"/>
                    <a:pt x="0" y="310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10" y="247"/>
                    <a:pt x="18" y="239"/>
                    <a:pt x="18" y="22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89"/>
                    <a:pt x="10" y="81"/>
                    <a:pt x="0" y="8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0" y="18"/>
                    <a:pt x="18" y="10"/>
                    <a:pt x="18" y="0"/>
                  </a:cubicBezTo>
                  <a:lnTo>
                    <a:pt x="311" y="0"/>
                  </a:lnTo>
                  <a:close/>
                  <a:moveTo>
                    <a:pt x="257" y="59"/>
                  </a:moveTo>
                  <a:cubicBezTo>
                    <a:pt x="80" y="59"/>
                    <a:pt x="80" y="59"/>
                    <a:pt x="80" y="59"/>
                  </a:cubicBezTo>
                  <a:cubicBezTo>
                    <a:pt x="80" y="266"/>
                    <a:pt x="80" y="266"/>
                    <a:pt x="80" y="266"/>
                  </a:cubicBezTo>
                  <a:cubicBezTo>
                    <a:pt x="257" y="266"/>
                    <a:pt x="257" y="266"/>
                    <a:pt x="257" y="266"/>
                  </a:cubicBezTo>
                  <a:lnTo>
                    <a:pt x="257" y="59"/>
                  </a:lnTo>
                  <a:close/>
                  <a:moveTo>
                    <a:pt x="171" y="167"/>
                  </a:moveTo>
                  <a:cubicBezTo>
                    <a:pt x="186" y="167"/>
                    <a:pt x="197" y="156"/>
                    <a:pt x="197" y="141"/>
                  </a:cubicBezTo>
                  <a:cubicBezTo>
                    <a:pt x="197" y="126"/>
                    <a:pt x="186" y="115"/>
                    <a:pt x="171" y="115"/>
                  </a:cubicBezTo>
                  <a:cubicBezTo>
                    <a:pt x="156" y="115"/>
                    <a:pt x="145" y="126"/>
                    <a:pt x="145" y="141"/>
                  </a:cubicBezTo>
                  <a:cubicBezTo>
                    <a:pt x="145" y="156"/>
                    <a:pt x="156" y="167"/>
                    <a:pt x="171" y="167"/>
                  </a:cubicBezTo>
                  <a:close/>
                  <a:moveTo>
                    <a:pt x="205" y="224"/>
                  </a:moveTo>
                  <a:cubicBezTo>
                    <a:pt x="209" y="224"/>
                    <a:pt x="214" y="220"/>
                    <a:pt x="214" y="215"/>
                  </a:cubicBezTo>
                  <a:cubicBezTo>
                    <a:pt x="214" y="210"/>
                    <a:pt x="209" y="206"/>
                    <a:pt x="205" y="206"/>
                  </a:cubicBezTo>
                  <a:cubicBezTo>
                    <a:pt x="200" y="206"/>
                    <a:pt x="196" y="210"/>
                    <a:pt x="196" y="215"/>
                  </a:cubicBezTo>
                  <a:cubicBezTo>
                    <a:pt x="196" y="220"/>
                    <a:pt x="200" y="224"/>
                    <a:pt x="205" y="224"/>
                  </a:cubicBezTo>
                  <a:close/>
                  <a:moveTo>
                    <a:pt x="192" y="125"/>
                  </a:moveTo>
                  <a:cubicBezTo>
                    <a:pt x="257" y="125"/>
                    <a:pt x="257" y="125"/>
                    <a:pt x="257" y="125"/>
                  </a:cubicBezTo>
                  <a:moveTo>
                    <a:pt x="193" y="156"/>
                  </a:moveTo>
                  <a:cubicBezTo>
                    <a:pt x="257" y="156"/>
                    <a:pt x="257" y="156"/>
                    <a:pt x="257" y="156"/>
                  </a:cubicBezTo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E4ADBDE5-8267-380D-73FD-CC9343313583}"/>
              </a:ext>
            </a:extLst>
          </p:cNvPr>
          <p:cNvSpPr txBox="1">
            <a:spLocks/>
          </p:cNvSpPr>
          <p:nvPr/>
        </p:nvSpPr>
        <p:spPr>
          <a:xfrm>
            <a:off x="1193800" y="4345009"/>
            <a:ext cx="10406062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en-US" sz="2000" dirty="0"/>
              <a:t>Tailored workflows</a:t>
            </a:r>
          </a:p>
        </p:txBody>
      </p:sp>
    </p:spTree>
    <p:extLst>
      <p:ext uri="{BB962C8B-B14F-4D97-AF65-F5344CB8AC3E}">
        <p14:creationId xmlns:p14="http://schemas.microsoft.com/office/powerpoint/2010/main" val="2580009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CBDA7DFB-B79E-B73A-0DD3-258B35C34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911" y="3384610"/>
            <a:ext cx="6345239" cy="615553"/>
          </a:xfrm>
        </p:spPr>
        <p:txBody>
          <a:bodyPr/>
          <a:lstStyle/>
          <a:p>
            <a:r>
              <a:rPr lang="en-US" dirty="0"/>
              <a:t>Classify data for protection and governance</a:t>
            </a:r>
          </a:p>
        </p:txBody>
      </p:sp>
    </p:spTree>
    <p:extLst>
      <p:ext uri="{BB962C8B-B14F-4D97-AF65-F5344CB8AC3E}">
        <p14:creationId xmlns:p14="http://schemas.microsoft.com/office/powerpoint/2010/main" val="125671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6968F4FE-A8CB-28F8-0B5E-CD99E57AF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492443"/>
          </a:xfrm>
        </p:spPr>
        <p:txBody>
          <a:bodyPr/>
          <a:lstStyle/>
          <a:p>
            <a:r>
              <a:rPr lang="en-US" dirty="0"/>
              <a:t>Agenda: C</a:t>
            </a:r>
            <a:r>
              <a:rPr lang="en-US" sz="3200" dirty="0"/>
              <a:t>lassify data for protection and governance</a:t>
            </a:r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6F13D564-6653-E006-4B3B-55B36AE715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818177"/>
            <a:ext cx="11014118" cy="1477328"/>
          </a:xfrm>
        </p:spPr>
        <p:txBody>
          <a:bodyPr/>
          <a:lstStyle/>
          <a:p>
            <a:pPr marL="292100" indent="-292100">
              <a:spcAft>
                <a:spcPts val="1800"/>
              </a:spcAft>
            </a:pPr>
            <a:r>
              <a:rPr lang="en-US" dirty="0"/>
              <a:t>List the components of the data classification solution.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Identify the cards available on the Data Classification overview tab.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Explain the Content explorer and Activity explorer.</a:t>
            </a:r>
          </a:p>
        </p:txBody>
      </p:sp>
    </p:spTree>
    <p:extLst>
      <p:ext uri="{BB962C8B-B14F-4D97-AF65-F5344CB8AC3E}">
        <p14:creationId xmlns:p14="http://schemas.microsoft.com/office/powerpoint/2010/main" val="1800038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24FC2AF0-B720-D450-583D-2967D9993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classification overview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D86F0392-6E60-C17F-8215-6A1EC995D7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199" y="1386766"/>
            <a:ext cx="11011601" cy="338554"/>
          </a:xfrm>
        </p:spPr>
        <p:txBody>
          <a:bodyPr/>
          <a:lstStyle/>
          <a:p>
            <a:r>
              <a:rPr lang="en-US" dirty="0"/>
              <a:t>Microsoft 365 data classification components:</a:t>
            </a:r>
          </a:p>
        </p:txBody>
      </p:sp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67BF36F3-AE93-1FB8-D44E-5CE1DCD7C309}"/>
              </a:ext>
            </a:extLst>
          </p:cNvPr>
          <p:cNvSpPr txBox="1">
            <a:spLocks/>
          </p:cNvSpPr>
          <p:nvPr/>
        </p:nvSpPr>
        <p:spPr>
          <a:xfrm>
            <a:off x="584199" y="2211038"/>
            <a:ext cx="1947459" cy="3077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2200" kern="1200" spc="0" baseline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  <a:lvl2pPr marL="265176" marR="0" indent="-109728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Overview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84E381FC-3AE2-F0E4-F5C3-114D4E962148}"/>
              </a:ext>
            </a:extLst>
          </p:cNvPr>
          <p:cNvSpPr txBox="1">
            <a:spLocks/>
          </p:cNvSpPr>
          <p:nvPr/>
        </p:nvSpPr>
        <p:spPr>
          <a:xfrm>
            <a:off x="584199" y="3004533"/>
            <a:ext cx="1946642" cy="13849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37160" marR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265176" marR="0" indent="-128016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9144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Provides snapshots of how sensitive information types and labels are being used.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8B19DB73-16CC-F7F4-3182-D93E0FFBE8CD}"/>
              </a:ext>
            </a:extLst>
          </p:cNvPr>
          <p:cNvSpPr txBox="1">
            <a:spLocks/>
          </p:cNvSpPr>
          <p:nvPr/>
        </p:nvSpPr>
        <p:spPr>
          <a:xfrm>
            <a:off x="2851250" y="2211038"/>
            <a:ext cx="1947459" cy="3077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2200" kern="1200" spc="0" baseline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  <a:lvl2pPr marL="265176" marR="0" indent="-109728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Content explorer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79E28428-5F7D-516E-089C-FC254C7B4CAD}"/>
              </a:ext>
            </a:extLst>
          </p:cNvPr>
          <p:cNvSpPr txBox="1">
            <a:spLocks/>
          </p:cNvSpPr>
          <p:nvPr/>
        </p:nvSpPr>
        <p:spPr>
          <a:xfrm>
            <a:off x="2851250" y="3004533"/>
            <a:ext cx="1946642" cy="221599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37160" marR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265176" marR="0" indent="-128016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9144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Explore the email and documents in your organization that contain sensitive information or have labels applied.</a:t>
            </a:r>
          </a:p>
        </p:txBody>
      </p:sp>
      <p:sp>
        <p:nvSpPr>
          <p:cNvPr id="32" name="Text Placeholder 11">
            <a:extLst>
              <a:ext uri="{FF2B5EF4-FFF2-40B4-BE49-F238E27FC236}">
                <a16:creationId xmlns:a16="http://schemas.microsoft.com/office/drawing/2014/main" id="{B4C1AA3B-C296-BD07-8646-512ED8949AAC}"/>
              </a:ext>
            </a:extLst>
          </p:cNvPr>
          <p:cNvSpPr txBox="1">
            <a:spLocks/>
          </p:cNvSpPr>
          <p:nvPr/>
        </p:nvSpPr>
        <p:spPr>
          <a:xfrm>
            <a:off x="5118301" y="2211038"/>
            <a:ext cx="1947459" cy="3077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2200" kern="1200" spc="0" baseline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  <a:lvl2pPr marL="265176" marR="0" indent="-109728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Activity explorer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3B7C59D7-3D44-E162-F86C-4CDF1D1F1AD3}"/>
              </a:ext>
            </a:extLst>
          </p:cNvPr>
          <p:cNvSpPr txBox="1">
            <a:spLocks/>
          </p:cNvSpPr>
          <p:nvPr/>
        </p:nvSpPr>
        <p:spPr>
          <a:xfrm>
            <a:off x="5118301" y="3004533"/>
            <a:ext cx="1946642" cy="24929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37160" marR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265176" marR="0" indent="-128016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9144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Review activity related to content containing sensitive info or has labels applied, such as what labels were changed, files were modified, </a:t>
            </a:r>
            <a:br>
              <a:rPr lang="en-US" sz="1800" dirty="0"/>
            </a:br>
            <a:r>
              <a:rPr lang="en-US" sz="1800" dirty="0"/>
              <a:t>and more.</a:t>
            </a:r>
          </a:p>
        </p:txBody>
      </p:sp>
      <p:sp>
        <p:nvSpPr>
          <p:cNvPr id="35" name="Text Placeholder 11">
            <a:extLst>
              <a:ext uri="{FF2B5EF4-FFF2-40B4-BE49-F238E27FC236}">
                <a16:creationId xmlns:a16="http://schemas.microsoft.com/office/drawing/2014/main" id="{333BA6CC-7AC2-6668-3C29-39292F3CD76B}"/>
              </a:ext>
            </a:extLst>
          </p:cNvPr>
          <p:cNvSpPr txBox="1">
            <a:spLocks/>
          </p:cNvSpPr>
          <p:nvPr/>
        </p:nvSpPr>
        <p:spPr>
          <a:xfrm>
            <a:off x="7385353" y="2211038"/>
            <a:ext cx="1947459" cy="61555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2200" kern="1200" spc="0" baseline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  <a:lvl2pPr marL="265176" marR="0" indent="-109728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Sensitive </a:t>
            </a:r>
            <a:br>
              <a:rPr lang="en-US" sz="2000" dirty="0"/>
            </a:br>
            <a:r>
              <a:rPr lang="en-US" sz="2000" dirty="0"/>
              <a:t>info types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317725A8-48BB-664C-61C1-1C9475CAD955}"/>
              </a:ext>
            </a:extLst>
          </p:cNvPr>
          <p:cNvSpPr txBox="1">
            <a:spLocks/>
          </p:cNvSpPr>
          <p:nvPr/>
        </p:nvSpPr>
        <p:spPr>
          <a:xfrm>
            <a:off x="7385352" y="3004533"/>
            <a:ext cx="1946642" cy="16619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37160" marR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265176" marR="0" indent="-128016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9144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Manage the </a:t>
            </a:r>
            <a:br>
              <a:rPr lang="en-US" sz="1800" dirty="0"/>
            </a:br>
            <a:r>
              <a:rPr lang="en-US" sz="1800" dirty="0"/>
              <a:t>built-in and custom sensitive information types available to </a:t>
            </a:r>
            <a:br>
              <a:rPr lang="en-US" sz="1800" dirty="0"/>
            </a:br>
            <a:r>
              <a:rPr lang="en-US" sz="1800" dirty="0"/>
              <a:t>classify data.</a:t>
            </a:r>
          </a:p>
        </p:txBody>
      </p:sp>
      <p:sp>
        <p:nvSpPr>
          <p:cNvPr id="38" name="Text Placeholder 11">
            <a:extLst>
              <a:ext uri="{FF2B5EF4-FFF2-40B4-BE49-F238E27FC236}">
                <a16:creationId xmlns:a16="http://schemas.microsoft.com/office/drawing/2014/main" id="{6AC710C0-EBCF-8BE9-8CD1-1B22D1458B61}"/>
              </a:ext>
            </a:extLst>
          </p:cNvPr>
          <p:cNvSpPr txBox="1">
            <a:spLocks/>
          </p:cNvSpPr>
          <p:nvPr/>
        </p:nvSpPr>
        <p:spPr>
          <a:xfrm>
            <a:off x="9652403" y="2211038"/>
            <a:ext cx="1947459" cy="61555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2200" kern="1200" spc="0" baseline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  <a:lvl2pPr marL="265176" marR="0" indent="-109728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Trainable classifiers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CA2B0D27-3C7A-3D2E-FBA0-9601A6CAE6B2}"/>
              </a:ext>
            </a:extLst>
          </p:cNvPr>
          <p:cNvSpPr txBox="1">
            <a:spLocks/>
          </p:cNvSpPr>
          <p:nvPr/>
        </p:nvSpPr>
        <p:spPr>
          <a:xfrm>
            <a:off x="9652402" y="3004533"/>
            <a:ext cx="1946642" cy="19389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37160" marR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265176" marR="0" indent="-128016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9144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Manage the classifiers used to identify content based on what the item is, not by the elements in </a:t>
            </a:r>
            <a:br>
              <a:rPr lang="en-US" sz="1800" dirty="0"/>
            </a:br>
            <a:r>
              <a:rPr lang="en-US" sz="1800" dirty="0"/>
              <a:t>the item.</a:t>
            </a:r>
          </a:p>
        </p:txBody>
      </p:sp>
    </p:spTree>
    <p:extLst>
      <p:ext uri="{BB962C8B-B14F-4D97-AF65-F5344CB8AC3E}">
        <p14:creationId xmlns:p14="http://schemas.microsoft.com/office/powerpoint/2010/main" val="4188533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6FBBD666-3BE0-77E1-00A0-AEFD57D9A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 sensitive information and label usage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37E6F7A-5AFC-8F58-600B-95C6A41999B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174143" cy="677108"/>
          </a:xfrm>
        </p:spPr>
        <p:txBody>
          <a:bodyPr/>
          <a:lstStyle/>
          <a:p>
            <a:r>
              <a:rPr lang="en-US" sz="2200" dirty="0"/>
              <a:t>The Overview page can answer questions like: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F9179DD-3BB5-0637-80A5-5C08635CE5B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424582"/>
            <a:ext cx="3172811" cy="2462213"/>
          </a:xfrm>
        </p:spPr>
        <p:txBody>
          <a:bodyPr/>
          <a:lstStyle/>
          <a:p>
            <a:pPr marL="342900" indent="-228600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What sensitive data is out there?</a:t>
            </a:r>
          </a:p>
          <a:p>
            <a:pPr marL="342900" indent="-228600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What labels are being used the most?</a:t>
            </a:r>
          </a:p>
          <a:p>
            <a:pPr marL="342900" indent="-228600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Is sensitive data being copied or shared outside the organization?</a:t>
            </a:r>
          </a:p>
        </p:txBody>
      </p:sp>
      <p:pic>
        <p:nvPicPr>
          <p:cNvPr id="15" name="Picture Placeholder 9" descr="portion of a screenshot showing data from label usage report.">
            <a:extLst>
              <a:ext uri="{FF2B5EF4-FFF2-40B4-BE49-F238E27FC236}">
                <a16:creationId xmlns:a16="http://schemas.microsoft.com/office/drawing/2014/main" id="{A3417E06-C4EF-A9E2-3CF7-594320653AC5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/>
          <a:srcRect l="638" t="454" r="638" b="2101"/>
          <a:stretch/>
        </p:blipFill>
        <p:spPr>
          <a:xfrm>
            <a:off x="4418688" y="1594155"/>
            <a:ext cx="7186185" cy="3973208"/>
          </a:xfrm>
          <a:prstGeom prst="rect">
            <a:avLst/>
          </a:prstGeom>
          <a:solidFill>
            <a:schemeClr val="bg1"/>
          </a:solidFill>
          <a:ln w="38100">
            <a:solidFill>
              <a:srgbClr val="0078D4"/>
            </a:solidFill>
          </a:ln>
        </p:spPr>
      </p:pic>
    </p:spTree>
    <p:extLst>
      <p:ext uri="{BB962C8B-B14F-4D97-AF65-F5344CB8AC3E}">
        <p14:creationId xmlns:p14="http://schemas.microsoft.com/office/powerpoint/2010/main" val="1223221702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FD83779E-C4B5-6515-A029-725297741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199" y="585216"/>
            <a:ext cx="11011601" cy="492443"/>
          </a:xfrm>
        </p:spPr>
        <p:txBody>
          <a:bodyPr/>
          <a:lstStyle/>
          <a:p>
            <a:r>
              <a:rPr lang="en-US" dirty="0"/>
              <a:t>Classify data using sensitive information types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D759867-413D-3227-DE20-EEB79A1D0A7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199" y="1386766"/>
            <a:ext cx="11011601" cy="677108"/>
          </a:xfrm>
        </p:spPr>
        <p:txBody>
          <a:bodyPr/>
          <a:lstStyle/>
          <a:p>
            <a:r>
              <a:rPr lang="en-US" dirty="0">
                <a:latin typeface="+mn-lt"/>
              </a:rPr>
              <a:t>I</a:t>
            </a:r>
            <a:r>
              <a:rPr lang="en-US" b="0" i="0" dirty="0">
                <a:effectLst/>
                <a:latin typeface="+mn-lt"/>
              </a:rPr>
              <a:t>nformation protection and governance solutions and where in those solutions you can use sensitive information types:</a:t>
            </a:r>
            <a:endParaRPr lang="en-US" dirty="0">
              <a:latin typeface="+mn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F66145A-A496-6E70-DF63-D265A26F3E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>
          <a:xfrm>
            <a:off x="559545" y="2283016"/>
            <a:ext cx="506510" cy="506510"/>
            <a:chOff x="631377" y="1503310"/>
            <a:chExt cx="552718" cy="552796"/>
          </a:xfrm>
        </p:grpSpPr>
        <p:sp>
          <p:nvSpPr>
            <p:cNvPr id="3" name="Oval 2" descr="icon of a finger pushing a button">
              <a:extLst>
                <a:ext uri="{FF2B5EF4-FFF2-40B4-BE49-F238E27FC236}">
                  <a16:creationId xmlns:a16="http://schemas.microsoft.com/office/drawing/2014/main" id="{D4A2D681-D874-EDB6-1B93-9B5002371B4D}"/>
                </a:ext>
              </a:extLst>
            </p:cNvPr>
            <p:cNvSpPr/>
            <p:nvPr/>
          </p:nvSpPr>
          <p:spPr bwMode="auto">
            <a:xfrm>
              <a:off x="631377" y="1503310"/>
              <a:ext cx="552718" cy="552796"/>
            </a:xfrm>
            <a:prstGeom prst="ellipse">
              <a:avLst/>
            </a:prstGeom>
            <a:solidFill>
              <a:srgbClr val="FF5C39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" name="Lock" title="Icon of a padlock">
              <a:extLst>
                <a:ext uri="{FF2B5EF4-FFF2-40B4-BE49-F238E27FC236}">
                  <a16:creationId xmlns:a16="http://schemas.microsoft.com/office/drawing/2014/main" id="{E5C4BCD9-AEF2-AD54-6852-F5F1C9CAE71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04418" y="1635327"/>
              <a:ext cx="206636" cy="288762"/>
            </a:xfrm>
            <a:custGeom>
              <a:avLst/>
              <a:gdLst>
                <a:gd name="T0" fmla="*/ 239 w 239"/>
                <a:gd name="T1" fmla="*/ 335 h 335"/>
                <a:gd name="T2" fmla="*/ 0 w 239"/>
                <a:gd name="T3" fmla="*/ 335 h 335"/>
                <a:gd name="T4" fmla="*/ 0 w 239"/>
                <a:gd name="T5" fmla="*/ 157 h 335"/>
                <a:gd name="T6" fmla="*/ 239 w 239"/>
                <a:gd name="T7" fmla="*/ 157 h 335"/>
                <a:gd name="T8" fmla="*/ 239 w 239"/>
                <a:gd name="T9" fmla="*/ 335 h 335"/>
                <a:gd name="T10" fmla="*/ 196 w 239"/>
                <a:gd name="T11" fmla="*/ 157 h 335"/>
                <a:gd name="T12" fmla="*/ 196 w 239"/>
                <a:gd name="T13" fmla="*/ 75 h 335"/>
                <a:gd name="T14" fmla="*/ 121 w 239"/>
                <a:gd name="T15" fmla="*/ 0 h 335"/>
                <a:gd name="T16" fmla="*/ 46 w 239"/>
                <a:gd name="T17" fmla="*/ 75 h 335"/>
                <a:gd name="T18" fmla="*/ 46 w 239"/>
                <a:gd name="T19" fmla="*/ 157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335">
                  <a:moveTo>
                    <a:pt x="239" y="335"/>
                  </a:moveTo>
                  <a:cubicBezTo>
                    <a:pt x="0" y="335"/>
                    <a:pt x="0" y="335"/>
                    <a:pt x="0" y="33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239" y="157"/>
                    <a:pt x="239" y="157"/>
                    <a:pt x="239" y="157"/>
                  </a:cubicBezTo>
                  <a:lnTo>
                    <a:pt x="239" y="335"/>
                  </a:lnTo>
                  <a:close/>
                  <a:moveTo>
                    <a:pt x="196" y="157"/>
                  </a:moveTo>
                  <a:cubicBezTo>
                    <a:pt x="196" y="75"/>
                    <a:pt x="196" y="75"/>
                    <a:pt x="196" y="75"/>
                  </a:cubicBezTo>
                  <a:cubicBezTo>
                    <a:pt x="196" y="34"/>
                    <a:pt x="163" y="0"/>
                    <a:pt x="121" y="0"/>
                  </a:cubicBezTo>
                  <a:cubicBezTo>
                    <a:pt x="79" y="0"/>
                    <a:pt x="46" y="34"/>
                    <a:pt x="46" y="75"/>
                  </a:cubicBezTo>
                  <a:cubicBezTo>
                    <a:pt x="46" y="157"/>
                    <a:pt x="46" y="157"/>
                    <a:pt x="46" y="157"/>
                  </a:cubicBezTo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5CD2D1EF-064F-1788-EF3E-CA37E1BD1124}"/>
              </a:ext>
            </a:extLst>
          </p:cNvPr>
          <p:cNvSpPr txBox="1">
            <a:spLocks/>
          </p:cNvSpPr>
          <p:nvPr/>
        </p:nvSpPr>
        <p:spPr>
          <a:xfrm>
            <a:off x="1193800" y="2387192"/>
            <a:ext cx="10406062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en-US" sz="2000" b="1" dirty="0"/>
              <a:t>Information protection: </a:t>
            </a:r>
            <a:r>
              <a:rPr lang="en-US" sz="2000" dirty="0"/>
              <a:t>Sensitivity label auto-labeling policies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8B6DB52-98A2-A112-169E-C0379479EE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>
          <a:xfrm>
            <a:off x="559545" y="3269231"/>
            <a:ext cx="506510" cy="506510"/>
            <a:chOff x="631377" y="2358707"/>
            <a:chExt cx="552718" cy="552796"/>
          </a:xfrm>
        </p:grpSpPr>
        <p:sp>
          <p:nvSpPr>
            <p:cNvPr id="6" name="Oval 5" descr="icon of a finger pushing a button">
              <a:extLst>
                <a:ext uri="{FF2B5EF4-FFF2-40B4-BE49-F238E27FC236}">
                  <a16:creationId xmlns:a16="http://schemas.microsoft.com/office/drawing/2014/main" id="{A45472F7-E80B-750C-6098-2FA7FE4AC420}"/>
                </a:ext>
              </a:extLst>
            </p:cNvPr>
            <p:cNvSpPr/>
            <p:nvPr/>
          </p:nvSpPr>
          <p:spPr bwMode="auto">
            <a:xfrm>
              <a:off x="631377" y="2358707"/>
              <a:ext cx="552718" cy="552796"/>
            </a:xfrm>
            <a:prstGeom prst="ellipse">
              <a:avLst/>
            </a:prstGeom>
            <a:solidFill>
              <a:srgbClr val="C73EC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" name="shield_3" title="Icon of a shield with an exclamation point inside">
              <a:extLst>
                <a:ext uri="{FF2B5EF4-FFF2-40B4-BE49-F238E27FC236}">
                  <a16:creationId xmlns:a16="http://schemas.microsoft.com/office/drawing/2014/main" id="{F3AC2407-2C5A-D35B-2C1D-888366F0BD6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66057" y="2491534"/>
              <a:ext cx="283358" cy="287142"/>
            </a:xfrm>
            <a:custGeom>
              <a:avLst/>
              <a:gdLst>
                <a:gd name="T0" fmla="*/ 55 w 322"/>
                <a:gd name="T1" fmla="*/ 246 h 329"/>
                <a:gd name="T2" fmla="*/ 4 w 322"/>
                <a:gd name="T3" fmla="*/ 101 h 329"/>
                <a:gd name="T4" fmla="*/ 4 w 322"/>
                <a:gd name="T5" fmla="*/ 44 h 329"/>
                <a:gd name="T6" fmla="*/ 72 w 322"/>
                <a:gd name="T7" fmla="*/ 34 h 329"/>
                <a:gd name="T8" fmla="*/ 161 w 322"/>
                <a:gd name="T9" fmla="*/ 0 h 329"/>
                <a:gd name="T10" fmla="*/ 250 w 322"/>
                <a:gd name="T11" fmla="*/ 34 h 329"/>
                <a:gd name="T12" fmla="*/ 318 w 322"/>
                <a:gd name="T13" fmla="*/ 44 h 329"/>
                <a:gd name="T14" fmla="*/ 318 w 322"/>
                <a:gd name="T15" fmla="*/ 101 h 329"/>
                <a:gd name="T16" fmla="*/ 267 w 322"/>
                <a:gd name="T17" fmla="*/ 246 h 329"/>
                <a:gd name="T18" fmla="*/ 161 w 322"/>
                <a:gd name="T19" fmla="*/ 329 h 329"/>
                <a:gd name="T20" fmla="*/ 55 w 322"/>
                <a:gd name="T21" fmla="*/ 246 h 329"/>
                <a:gd name="T22" fmla="*/ 161 w 322"/>
                <a:gd name="T23" fmla="*/ 53 h 329"/>
                <a:gd name="T24" fmla="*/ 161 w 322"/>
                <a:gd name="T25" fmla="*/ 207 h 329"/>
                <a:gd name="T26" fmla="*/ 161 w 322"/>
                <a:gd name="T27" fmla="*/ 231 h 329"/>
                <a:gd name="T28" fmla="*/ 161 w 322"/>
                <a:gd name="T29" fmla="*/ 25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2" h="329">
                  <a:moveTo>
                    <a:pt x="55" y="246"/>
                  </a:moveTo>
                  <a:cubicBezTo>
                    <a:pt x="0" y="179"/>
                    <a:pt x="4" y="101"/>
                    <a:pt x="4" y="101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38" y="45"/>
                    <a:pt x="72" y="34"/>
                  </a:cubicBezTo>
                  <a:cubicBezTo>
                    <a:pt x="107" y="22"/>
                    <a:pt x="124" y="0"/>
                    <a:pt x="161" y="0"/>
                  </a:cubicBezTo>
                  <a:cubicBezTo>
                    <a:pt x="198" y="0"/>
                    <a:pt x="215" y="22"/>
                    <a:pt x="250" y="34"/>
                  </a:cubicBezTo>
                  <a:cubicBezTo>
                    <a:pt x="284" y="45"/>
                    <a:pt x="318" y="44"/>
                    <a:pt x="318" y="44"/>
                  </a:cubicBezTo>
                  <a:cubicBezTo>
                    <a:pt x="318" y="101"/>
                    <a:pt x="318" y="101"/>
                    <a:pt x="318" y="101"/>
                  </a:cubicBezTo>
                  <a:cubicBezTo>
                    <a:pt x="318" y="101"/>
                    <a:pt x="322" y="179"/>
                    <a:pt x="267" y="246"/>
                  </a:cubicBezTo>
                  <a:cubicBezTo>
                    <a:pt x="234" y="286"/>
                    <a:pt x="161" y="329"/>
                    <a:pt x="161" y="329"/>
                  </a:cubicBezTo>
                  <a:cubicBezTo>
                    <a:pt x="161" y="329"/>
                    <a:pt x="88" y="286"/>
                    <a:pt x="55" y="246"/>
                  </a:cubicBezTo>
                  <a:close/>
                  <a:moveTo>
                    <a:pt x="161" y="53"/>
                  </a:moveTo>
                  <a:cubicBezTo>
                    <a:pt x="161" y="207"/>
                    <a:pt x="161" y="207"/>
                    <a:pt x="161" y="207"/>
                  </a:cubicBezTo>
                  <a:moveTo>
                    <a:pt x="161" y="231"/>
                  </a:moveTo>
                  <a:cubicBezTo>
                    <a:pt x="161" y="251"/>
                    <a:pt x="161" y="251"/>
                    <a:pt x="161" y="251"/>
                  </a:cubicBezTo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77CC41F4-DF88-FAD5-D417-81E5BC82DBB8}"/>
              </a:ext>
            </a:extLst>
          </p:cNvPr>
          <p:cNvSpPr txBox="1">
            <a:spLocks/>
          </p:cNvSpPr>
          <p:nvPr/>
        </p:nvSpPr>
        <p:spPr>
          <a:xfrm>
            <a:off x="1193800" y="3366101"/>
            <a:ext cx="10406062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en-US" sz="2000" b="1" dirty="0"/>
              <a:t>Data loss prevention (DLP): </a:t>
            </a:r>
            <a:r>
              <a:rPr lang="en-US" sz="2000" dirty="0"/>
              <a:t>DLP policies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F200BF4-744E-F42D-0F74-EDDE48C88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>
          <a:xfrm>
            <a:off x="559545" y="4245642"/>
            <a:ext cx="506510" cy="506510"/>
            <a:chOff x="631377" y="3214104"/>
            <a:chExt cx="552718" cy="552796"/>
          </a:xfrm>
        </p:grpSpPr>
        <p:sp>
          <p:nvSpPr>
            <p:cNvPr id="9" name="Oval 8" descr="icon of a finger pushing a button">
              <a:extLst>
                <a:ext uri="{FF2B5EF4-FFF2-40B4-BE49-F238E27FC236}">
                  <a16:creationId xmlns:a16="http://schemas.microsoft.com/office/drawing/2014/main" id="{559F1A94-F990-3A80-4B8B-58B29146CE09}"/>
                </a:ext>
              </a:extLst>
            </p:cNvPr>
            <p:cNvSpPr/>
            <p:nvPr/>
          </p:nvSpPr>
          <p:spPr bwMode="auto">
            <a:xfrm>
              <a:off x="631377" y="3214104"/>
              <a:ext cx="552718" cy="552796"/>
            </a:xfrm>
            <a:prstGeom prst="ellipse">
              <a:avLst/>
            </a:prstGeom>
            <a:solidFill>
              <a:srgbClr val="0078D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" name="safe" title="Icon of a locked safe">
              <a:extLst>
                <a:ext uri="{FF2B5EF4-FFF2-40B4-BE49-F238E27FC236}">
                  <a16:creationId xmlns:a16="http://schemas.microsoft.com/office/drawing/2014/main" id="{E405DFC8-486B-BDD7-27DC-DA4030AE065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83597" y="3358947"/>
              <a:ext cx="248278" cy="263110"/>
            </a:xfrm>
            <a:custGeom>
              <a:avLst/>
              <a:gdLst>
                <a:gd name="T0" fmla="*/ 311 w 311"/>
                <a:gd name="T1" fmla="*/ 0 h 329"/>
                <a:gd name="T2" fmla="*/ 311 w 311"/>
                <a:gd name="T3" fmla="*/ 329 h 329"/>
                <a:gd name="T4" fmla="*/ 18 w 311"/>
                <a:gd name="T5" fmla="*/ 329 h 329"/>
                <a:gd name="T6" fmla="*/ 0 w 311"/>
                <a:gd name="T7" fmla="*/ 310 h 329"/>
                <a:gd name="T8" fmla="*/ 0 w 311"/>
                <a:gd name="T9" fmla="*/ 247 h 329"/>
                <a:gd name="T10" fmla="*/ 18 w 311"/>
                <a:gd name="T11" fmla="*/ 229 h 329"/>
                <a:gd name="T12" fmla="*/ 18 w 311"/>
                <a:gd name="T13" fmla="*/ 99 h 329"/>
                <a:gd name="T14" fmla="*/ 0 w 311"/>
                <a:gd name="T15" fmla="*/ 81 h 329"/>
                <a:gd name="T16" fmla="*/ 0 w 311"/>
                <a:gd name="T17" fmla="*/ 18 h 329"/>
                <a:gd name="T18" fmla="*/ 18 w 311"/>
                <a:gd name="T19" fmla="*/ 0 h 329"/>
                <a:gd name="T20" fmla="*/ 311 w 311"/>
                <a:gd name="T21" fmla="*/ 0 h 329"/>
                <a:gd name="T22" fmla="*/ 257 w 311"/>
                <a:gd name="T23" fmla="*/ 59 h 329"/>
                <a:gd name="T24" fmla="*/ 80 w 311"/>
                <a:gd name="T25" fmla="*/ 59 h 329"/>
                <a:gd name="T26" fmla="*/ 80 w 311"/>
                <a:gd name="T27" fmla="*/ 266 h 329"/>
                <a:gd name="T28" fmla="*/ 257 w 311"/>
                <a:gd name="T29" fmla="*/ 266 h 329"/>
                <a:gd name="T30" fmla="*/ 257 w 311"/>
                <a:gd name="T31" fmla="*/ 59 h 329"/>
                <a:gd name="T32" fmla="*/ 171 w 311"/>
                <a:gd name="T33" fmla="*/ 167 h 329"/>
                <a:gd name="T34" fmla="*/ 197 w 311"/>
                <a:gd name="T35" fmla="*/ 141 h 329"/>
                <a:gd name="T36" fmla="*/ 171 w 311"/>
                <a:gd name="T37" fmla="*/ 115 h 329"/>
                <a:gd name="T38" fmla="*/ 145 w 311"/>
                <a:gd name="T39" fmla="*/ 141 h 329"/>
                <a:gd name="T40" fmla="*/ 171 w 311"/>
                <a:gd name="T41" fmla="*/ 167 h 329"/>
                <a:gd name="T42" fmla="*/ 205 w 311"/>
                <a:gd name="T43" fmla="*/ 224 h 329"/>
                <a:gd name="T44" fmla="*/ 214 w 311"/>
                <a:gd name="T45" fmla="*/ 215 h 329"/>
                <a:gd name="T46" fmla="*/ 205 w 311"/>
                <a:gd name="T47" fmla="*/ 206 h 329"/>
                <a:gd name="T48" fmla="*/ 196 w 311"/>
                <a:gd name="T49" fmla="*/ 215 h 329"/>
                <a:gd name="T50" fmla="*/ 205 w 311"/>
                <a:gd name="T51" fmla="*/ 224 h 329"/>
                <a:gd name="T52" fmla="*/ 192 w 311"/>
                <a:gd name="T53" fmla="*/ 125 h 329"/>
                <a:gd name="T54" fmla="*/ 257 w 311"/>
                <a:gd name="T55" fmla="*/ 125 h 329"/>
                <a:gd name="T56" fmla="*/ 193 w 311"/>
                <a:gd name="T57" fmla="*/ 156 h 329"/>
                <a:gd name="T58" fmla="*/ 257 w 311"/>
                <a:gd name="T59" fmla="*/ 156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1" h="329">
                  <a:moveTo>
                    <a:pt x="311" y="0"/>
                  </a:moveTo>
                  <a:cubicBezTo>
                    <a:pt x="311" y="329"/>
                    <a:pt x="311" y="329"/>
                    <a:pt x="311" y="329"/>
                  </a:cubicBezTo>
                  <a:cubicBezTo>
                    <a:pt x="18" y="329"/>
                    <a:pt x="18" y="329"/>
                    <a:pt x="18" y="329"/>
                  </a:cubicBezTo>
                  <a:cubicBezTo>
                    <a:pt x="18" y="319"/>
                    <a:pt x="10" y="310"/>
                    <a:pt x="0" y="310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10" y="247"/>
                    <a:pt x="18" y="239"/>
                    <a:pt x="18" y="22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89"/>
                    <a:pt x="10" y="81"/>
                    <a:pt x="0" y="8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0" y="18"/>
                    <a:pt x="18" y="10"/>
                    <a:pt x="18" y="0"/>
                  </a:cubicBezTo>
                  <a:lnTo>
                    <a:pt x="311" y="0"/>
                  </a:lnTo>
                  <a:close/>
                  <a:moveTo>
                    <a:pt x="257" y="59"/>
                  </a:moveTo>
                  <a:cubicBezTo>
                    <a:pt x="80" y="59"/>
                    <a:pt x="80" y="59"/>
                    <a:pt x="80" y="59"/>
                  </a:cubicBezTo>
                  <a:cubicBezTo>
                    <a:pt x="80" y="266"/>
                    <a:pt x="80" y="266"/>
                    <a:pt x="80" y="266"/>
                  </a:cubicBezTo>
                  <a:cubicBezTo>
                    <a:pt x="257" y="266"/>
                    <a:pt x="257" y="266"/>
                    <a:pt x="257" y="266"/>
                  </a:cubicBezTo>
                  <a:lnTo>
                    <a:pt x="257" y="59"/>
                  </a:lnTo>
                  <a:close/>
                  <a:moveTo>
                    <a:pt x="171" y="167"/>
                  </a:moveTo>
                  <a:cubicBezTo>
                    <a:pt x="186" y="167"/>
                    <a:pt x="197" y="156"/>
                    <a:pt x="197" y="141"/>
                  </a:cubicBezTo>
                  <a:cubicBezTo>
                    <a:pt x="197" y="126"/>
                    <a:pt x="186" y="115"/>
                    <a:pt x="171" y="115"/>
                  </a:cubicBezTo>
                  <a:cubicBezTo>
                    <a:pt x="156" y="115"/>
                    <a:pt x="145" y="126"/>
                    <a:pt x="145" y="141"/>
                  </a:cubicBezTo>
                  <a:cubicBezTo>
                    <a:pt x="145" y="156"/>
                    <a:pt x="156" y="167"/>
                    <a:pt x="171" y="167"/>
                  </a:cubicBezTo>
                  <a:close/>
                  <a:moveTo>
                    <a:pt x="205" y="224"/>
                  </a:moveTo>
                  <a:cubicBezTo>
                    <a:pt x="209" y="224"/>
                    <a:pt x="214" y="220"/>
                    <a:pt x="214" y="215"/>
                  </a:cubicBezTo>
                  <a:cubicBezTo>
                    <a:pt x="214" y="210"/>
                    <a:pt x="209" y="206"/>
                    <a:pt x="205" y="206"/>
                  </a:cubicBezTo>
                  <a:cubicBezTo>
                    <a:pt x="200" y="206"/>
                    <a:pt x="196" y="210"/>
                    <a:pt x="196" y="215"/>
                  </a:cubicBezTo>
                  <a:cubicBezTo>
                    <a:pt x="196" y="220"/>
                    <a:pt x="200" y="224"/>
                    <a:pt x="205" y="224"/>
                  </a:cubicBezTo>
                  <a:close/>
                  <a:moveTo>
                    <a:pt x="192" y="125"/>
                  </a:moveTo>
                  <a:cubicBezTo>
                    <a:pt x="257" y="125"/>
                    <a:pt x="257" y="125"/>
                    <a:pt x="257" y="125"/>
                  </a:cubicBezTo>
                  <a:moveTo>
                    <a:pt x="193" y="156"/>
                  </a:moveTo>
                  <a:cubicBezTo>
                    <a:pt x="257" y="156"/>
                    <a:pt x="257" y="156"/>
                    <a:pt x="257" y="156"/>
                  </a:cubicBezTo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D424EC17-F73B-A0DD-F945-4FE4212E534B}"/>
              </a:ext>
            </a:extLst>
          </p:cNvPr>
          <p:cNvSpPr txBox="1">
            <a:spLocks/>
          </p:cNvSpPr>
          <p:nvPr/>
        </p:nvSpPr>
        <p:spPr>
          <a:xfrm>
            <a:off x="1193800" y="4345009"/>
            <a:ext cx="10406062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en-US" sz="2000" b="1" dirty="0"/>
              <a:t>Data Lifecycle Management: </a:t>
            </a:r>
            <a:r>
              <a:rPr lang="en-US" sz="2000" dirty="0"/>
              <a:t>Retention policies and retention label auto-apply policies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C6B5885-4A3E-0F78-0F1B-73E88E15EB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>
          <a:xfrm>
            <a:off x="559545" y="5224550"/>
            <a:ext cx="506510" cy="506510"/>
            <a:chOff x="631377" y="4069501"/>
            <a:chExt cx="552718" cy="552796"/>
          </a:xfrm>
        </p:grpSpPr>
        <p:sp>
          <p:nvSpPr>
            <p:cNvPr id="12" name="Oval 11" descr="icon of a finger pushing a button">
              <a:extLst>
                <a:ext uri="{FF2B5EF4-FFF2-40B4-BE49-F238E27FC236}">
                  <a16:creationId xmlns:a16="http://schemas.microsoft.com/office/drawing/2014/main" id="{3FCBCA7F-9B36-BE4A-4573-84FBA547303C}"/>
                </a:ext>
              </a:extLst>
            </p:cNvPr>
            <p:cNvSpPr/>
            <p:nvPr/>
          </p:nvSpPr>
          <p:spPr bwMode="auto">
            <a:xfrm>
              <a:off x="631377" y="4069501"/>
              <a:ext cx="552718" cy="552796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7" name="key" title="Icon of a key">
              <a:extLst>
                <a:ext uri="{FF2B5EF4-FFF2-40B4-BE49-F238E27FC236}">
                  <a16:creationId xmlns:a16="http://schemas.microsoft.com/office/drawing/2014/main" id="{CA5A17E9-A797-3BDE-98C0-797549B539B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73210" y="4212081"/>
              <a:ext cx="269052" cy="267636"/>
            </a:xfrm>
            <a:custGeom>
              <a:avLst/>
              <a:gdLst>
                <a:gd name="T0" fmla="*/ 175 w 330"/>
                <a:gd name="T1" fmla="*/ 198 h 328"/>
                <a:gd name="T2" fmla="*/ 109 w 330"/>
                <a:gd name="T3" fmla="*/ 220 h 328"/>
                <a:gd name="T4" fmla="*/ 0 w 330"/>
                <a:gd name="T5" fmla="*/ 110 h 328"/>
                <a:gd name="T6" fmla="*/ 109 w 330"/>
                <a:gd name="T7" fmla="*/ 0 h 328"/>
                <a:gd name="T8" fmla="*/ 219 w 330"/>
                <a:gd name="T9" fmla="*/ 110 h 328"/>
                <a:gd name="T10" fmla="*/ 214 w 330"/>
                <a:gd name="T11" fmla="*/ 143 h 328"/>
                <a:gd name="T12" fmla="*/ 330 w 330"/>
                <a:gd name="T13" fmla="*/ 258 h 328"/>
                <a:gd name="T14" fmla="*/ 330 w 330"/>
                <a:gd name="T15" fmla="*/ 328 h 328"/>
                <a:gd name="T16" fmla="*/ 264 w 330"/>
                <a:gd name="T17" fmla="*/ 328 h 328"/>
                <a:gd name="T18" fmla="*/ 264 w 330"/>
                <a:gd name="T19" fmla="*/ 283 h 328"/>
                <a:gd name="T20" fmla="*/ 221 w 330"/>
                <a:gd name="T21" fmla="*/ 283 h 328"/>
                <a:gd name="T22" fmla="*/ 221 w 330"/>
                <a:gd name="T23" fmla="*/ 239 h 328"/>
                <a:gd name="T24" fmla="*/ 175 w 330"/>
                <a:gd name="T25" fmla="*/ 239 h 328"/>
                <a:gd name="T26" fmla="*/ 175 w 330"/>
                <a:gd name="T27" fmla="*/ 198 h 328"/>
                <a:gd name="T28" fmla="*/ 76 w 330"/>
                <a:gd name="T29" fmla="*/ 91 h 328"/>
                <a:gd name="T30" fmla="*/ 91 w 330"/>
                <a:gd name="T31" fmla="*/ 76 h 328"/>
                <a:gd name="T32" fmla="*/ 76 w 330"/>
                <a:gd name="T33" fmla="*/ 60 h 328"/>
                <a:gd name="T34" fmla="*/ 60 w 330"/>
                <a:gd name="T35" fmla="*/ 76 h 328"/>
                <a:gd name="T36" fmla="*/ 76 w 330"/>
                <a:gd name="T37" fmla="*/ 91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0" h="328">
                  <a:moveTo>
                    <a:pt x="175" y="198"/>
                  </a:moveTo>
                  <a:cubicBezTo>
                    <a:pt x="157" y="212"/>
                    <a:pt x="134" y="220"/>
                    <a:pt x="109" y="220"/>
                  </a:cubicBezTo>
                  <a:cubicBezTo>
                    <a:pt x="49" y="220"/>
                    <a:pt x="0" y="171"/>
                    <a:pt x="0" y="110"/>
                  </a:cubicBezTo>
                  <a:cubicBezTo>
                    <a:pt x="0" y="49"/>
                    <a:pt x="49" y="0"/>
                    <a:pt x="109" y="0"/>
                  </a:cubicBezTo>
                  <a:cubicBezTo>
                    <a:pt x="170" y="0"/>
                    <a:pt x="219" y="49"/>
                    <a:pt x="219" y="110"/>
                  </a:cubicBezTo>
                  <a:cubicBezTo>
                    <a:pt x="219" y="122"/>
                    <a:pt x="217" y="133"/>
                    <a:pt x="214" y="143"/>
                  </a:cubicBezTo>
                  <a:cubicBezTo>
                    <a:pt x="330" y="258"/>
                    <a:pt x="330" y="258"/>
                    <a:pt x="330" y="258"/>
                  </a:cubicBezTo>
                  <a:cubicBezTo>
                    <a:pt x="330" y="328"/>
                    <a:pt x="330" y="328"/>
                    <a:pt x="330" y="328"/>
                  </a:cubicBezTo>
                  <a:cubicBezTo>
                    <a:pt x="264" y="328"/>
                    <a:pt x="264" y="328"/>
                    <a:pt x="264" y="328"/>
                  </a:cubicBezTo>
                  <a:cubicBezTo>
                    <a:pt x="264" y="283"/>
                    <a:pt x="264" y="283"/>
                    <a:pt x="264" y="283"/>
                  </a:cubicBezTo>
                  <a:cubicBezTo>
                    <a:pt x="221" y="283"/>
                    <a:pt x="221" y="283"/>
                    <a:pt x="221" y="283"/>
                  </a:cubicBezTo>
                  <a:cubicBezTo>
                    <a:pt x="221" y="239"/>
                    <a:pt x="221" y="239"/>
                    <a:pt x="221" y="239"/>
                  </a:cubicBezTo>
                  <a:cubicBezTo>
                    <a:pt x="175" y="239"/>
                    <a:pt x="175" y="239"/>
                    <a:pt x="175" y="239"/>
                  </a:cubicBezTo>
                  <a:lnTo>
                    <a:pt x="175" y="198"/>
                  </a:lnTo>
                  <a:close/>
                  <a:moveTo>
                    <a:pt x="76" y="91"/>
                  </a:moveTo>
                  <a:cubicBezTo>
                    <a:pt x="84" y="91"/>
                    <a:pt x="91" y="84"/>
                    <a:pt x="91" y="76"/>
                  </a:cubicBezTo>
                  <a:cubicBezTo>
                    <a:pt x="91" y="67"/>
                    <a:pt x="84" y="60"/>
                    <a:pt x="76" y="60"/>
                  </a:cubicBezTo>
                  <a:cubicBezTo>
                    <a:pt x="67" y="60"/>
                    <a:pt x="60" y="67"/>
                    <a:pt x="60" y="76"/>
                  </a:cubicBezTo>
                  <a:cubicBezTo>
                    <a:pt x="60" y="84"/>
                    <a:pt x="67" y="91"/>
                    <a:pt x="76" y="91"/>
                  </a:cubicBezTo>
                  <a:close/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06E1658-4ED8-BDA9-3867-D41711FF77A2}"/>
              </a:ext>
            </a:extLst>
          </p:cNvPr>
          <p:cNvSpPr txBox="1">
            <a:spLocks/>
          </p:cNvSpPr>
          <p:nvPr/>
        </p:nvSpPr>
        <p:spPr>
          <a:xfrm>
            <a:off x="1193800" y="5323917"/>
            <a:ext cx="10406062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en-US" sz="2000" b="1" dirty="0"/>
              <a:t>Records management: </a:t>
            </a:r>
            <a:r>
              <a:rPr lang="en-US" sz="2000" dirty="0"/>
              <a:t>Retention label auto-apply policies</a:t>
            </a:r>
          </a:p>
        </p:txBody>
      </p:sp>
    </p:spTree>
    <p:extLst>
      <p:ext uri="{BB962C8B-B14F-4D97-AF65-F5344CB8AC3E}">
        <p14:creationId xmlns:p14="http://schemas.microsoft.com/office/powerpoint/2010/main" val="228894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C5C85891-D6D8-5BD9-614B-F232677C5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Explore labeled and sensitive content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C4C63CC-16CA-1142-1399-4703D9AD654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174143" cy="923330"/>
          </a:xfrm>
        </p:spPr>
        <p:txBody>
          <a:bodyPr/>
          <a:lstStyle/>
          <a:p>
            <a:r>
              <a:rPr lang="en-US" sz="2000" dirty="0"/>
              <a:t>Here is a summary of what the content explorer provides: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E3B8FC4-4064-9BCD-8FF9-0C4839DA03F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669297"/>
            <a:ext cx="3172811" cy="3508653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/>
              <a:t>Visibility into the amount of sensitive data in a document that triggered the classification to be applied.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/>
              <a:t>Ability to filter by label or sensitive information type to get a detailed view of the locations where the data is stored.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/>
              <a:t>Integrated viewer to display documents, providing context for the circumstances in which sensitive information is being detected.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1862F71-154F-5216-A7B9-EE72D800F4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4284582" y="1673157"/>
            <a:ext cx="7090656" cy="4114800"/>
          </a:xfrm>
          <a:prstGeom prst="rect">
            <a:avLst/>
          </a:prstGeom>
          <a:solidFill>
            <a:schemeClr val="bg1"/>
          </a:solidFill>
          <a:ln w="38100">
            <a:solidFill>
              <a:srgbClr val="0078D4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6" name="Picture Placeholder 13" descr="partial screen shot ">
            <a:extLst>
              <a:ext uri="{FF2B5EF4-FFF2-40B4-BE49-F238E27FC236}">
                <a16:creationId xmlns:a16="http://schemas.microsoft.com/office/drawing/2014/main" id="{60A28DB2-3E54-BA1F-A4E4-8EB43D42BC6D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/>
          <a:srcRect l="800" t="1046" r="834" b="1520"/>
          <a:stretch/>
        </p:blipFill>
        <p:spPr>
          <a:xfrm>
            <a:off x="4406632" y="2281006"/>
            <a:ext cx="6848270" cy="301583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</p:pic>
    </p:spTree>
    <p:extLst>
      <p:ext uri="{BB962C8B-B14F-4D97-AF65-F5344CB8AC3E}">
        <p14:creationId xmlns:p14="http://schemas.microsoft.com/office/powerpoint/2010/main" val="1836791055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9421548A-63E9-DC7A-8FAD-E0E9AE7C4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Activities related to your data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B486F52-07D0-88B2-2BF6-F9BF1374CB6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199" y="1386766"/>
            <a:ext cx="11011601" cy="338554"/>
          </a:xfrm>
        </p:spPr>
        <p:txBody>
          <a:bodyPr/>
          <a:lstStyle/>
          <a:p>
            <a:r>
              <a:rPr lang="en-US" dirty="0"/>
              <a:t>Activity explorer provides the following: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D3EC9AA-5B51-BC6D-A4C5-0EF93B4E70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>
          <a:xfrm>
            <a:off x="559545" y="2191026"/>
            <a:ext cx="506510" cy="506510"/>
            <a:chOff x="631377" y="1503310"/>
            <a:chExt cx="552718" cy="552796"/>
          </a:xfrm>
        </p:grpSpPr>
        <p:sp>
          <p:nvSpPr>
            <p:cNvPr id="3" name="Oval 2" descr="icon of a finger pushing a button">
              <a:extLst>
                <a:ext uri="{FF2B5EF4-FFF2-40B4-BE49-F238E27FC236}">
                  <a16:creationId xmlns:a16="http://schemas.microsoft.com/office/drawing/2014/main" id="{051DFC68-38D8-477C-50EC-D9E2440D18C7}"/>
                </a:ext>
              </a:extLst>
            </p:cNvPr>
            <p:cNvSpPr/>
            <p:nvPr/>
          </p:nvSpPr>
          <p:spPr bwMode="auto">
            <a:xfrm>
              <a:off x="631377" y="1503310"/>
              <a:ext cx="552718" cy="552796"/>
            </a:xfrm>
            <a:prstGeom prst="ellipse">
              <a:avLst/>
            </a:prstGeom>
            <a:solidFill>
              <a:srgbClr val="FF5C39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" name="Lock" title="Icon of a padlock">
              <a:extLst>
                <a:ext uri="{FF2B5EF4-FFF2-40B4-BE49-F238E27FC236}">
                  <a16:creationId xmlns:a16="http://schemas.microsoft.com/office/drawing/2014/main" id="{4B4F9759-C57F-9DCD-B197-7210F7C8884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04418" y="1635327"/>
              <a:ext cx="206636" cy="288762"/>
            </a:xfrm>
            <a:custGeom>
              <a:avLst/>
              <a:gdLst>
                <a:gd name="T0" fmla="*/ 239 w 239"/>
                <a:gd name="T1" fmla="*/ 335 h 335"/>
                <a:gd name="T2" fmla="*/ 0 w 239"/>
                <a:gd name="T3" fmla="*/ 335 h 335"/>
                <a:gd name="T4" fmla="*/ 0 w 239"/>
                <a:gd name="T5" fmla="*/ 157 h 335"/>
                <a:gd name="T6" fmla="*/ 239 w 239"/>
                <a:gd name="T7" fmla="*/ 157 h 335"/>
                <a:gd name="T8" fmla="*/ 239 w 239"/>
                <a:gd name="T9" fmla="*/ 335 h 335"/>
                <a:gd name="T10" fmla="*/ 196 w 239"/>
                <a:gd name="T11" fmla="*/ 157 h 335"/>
                <a:gd name="T12" fmla="*/ 196 w 239"/>
                <a:gd name="T13" fmla="*/ 75 h 335"/>
                <a:gd name="T14" fmla="*/ 121 w 239"/>
                <a:gd name="T15" fmla="*/ 0 h 335"/>
                <a:gd name="T16" fmla="*/ 46 w 239"/>
                <a:gd name="T17" fmla="*/ 75 h 335"/>
                <a:gd name="T18" fmla="*/ 46 w 239"/>
                <a:gd name="T19" fmla="*/ 157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335">
                  <a:moveTo>
                    <a:pt x="239" y="335"/>
                  </a:moveTo>
                  <a:cubicBezTo>
                    <a:pt x="0" y="335"/>
                    <a:pt x="0" y="335"/>
                    <a:pt x="0" y="33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239" y="157"/>
                    <a:pt x="239" y="157"/>
                    <a:pt x="239" y="157"/>
                  </a:cubicBezTo>
                  <a:lnTo>
                    <a:pt x="239" y="335"/>
                  </a:lnTo>
                  <a:close/>
                  <a:moveTo>
                    <a:pt x="196" y="157"/>
                  </a:moveTo>
                  <a:cubicBezTo>
                    <a:pt x="196" y="75"/>
                    <a:pt x="196" y="75"/>
                    <a:pt x="196" y="75"/>
                  </a:cubicBezTo>
                  <a:cubicBezTo>
                    <a:pt x="196" y="34"/>
                    <a:pt x="163" y="0"/>
                    <a:pt x="121" y="0"/>
                  </a:cubicBezTo>
                  <a:cubicBezTo>
                    <a:pt x="79" y="0"/>
                    <a:pt x="46" y="34"/>
                    <a:pt x="46" y="75"/>
                  </a:cubicBezTo>
                  <a:cubicBezTo>
                    <a:pt x="46" y="157"/>
                    <a:pt x="46" y="157"/>
                    <a:pt x="46" y="157"/>
                  </a:cubicBezTo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49561B99-490D-7F66-2342-AC8A2CBA222D}"/>
              </a:ext>
            </a:extLst>
          </p:cNvPr>
          <p:cNvSpPr txBox="1">
            <a:spLocks/>
          </p:cNvSpPr>
          <p:nvPr/>
        </p:nvSpPr>
        <p:spPr>
          <a:xfrm>
            <a:off x="1193800" y="2289253"/>
            <a:ext cx="10406062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en-US" sz="2000" dirty="0"/>
              <a:t>Visibility into document-level activities like label changes and label downgrades.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784C724-307B-2F6E-05F0-C080E03150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>
          <a:xfrm>
            <a:off x="559545" y="3269231"/>
            <a:ext cx="506510" cy="506510"/>
            <a:chOff x="631377" y="2358707"/>
            <a:chExt cx="552718" cy="552796"/>
          </a:xfrm>
        </p:grpSpPr>
        <p:sp>
          <p:nvSpPr>
            <p:cNvPr id="6" name="Oval 5" descr="icon of a finger pushing a button">
              <a:extLst>
                <a:ext uri="{FF2B5EF4-FFF2-40B4-BE49-F238E27FC236}">
                  <a16:creationId xmlns:a16="http://schemas.microsoft.com/office/drawing/2014/main" id="{42F77CC3-E0C0-7432-A070-FD111AFB12AA}"/>
                </a:ext>
              </a:extLst>
            </p:cNvPr>
            <p:cNvSpPr/>
            <p:nvPr/>
          </p:nvSpPr>
          <p:spPr bwMode="auto">
            <a:xfrm>
              <a:off x="631377" y="2358707"/>
              <a:ext cx="552718" cy="552796"/>
            </a:xfrm>
            <a:prstGeom prst="ellipse">
              <a:avLst/>
            </a:prstGeom>
            <a:solidFill>
              <a:srgbClr val="C73EC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" name="shield_3" title="Icon of a shield with an exclamation point inside">
              <a:extLst>
                <a:ext uri="{FF2B5EF4-FFF2-40B4-BE49-F238E27FC236}">
                  <a16:creationId xmlns:a16="http://schemas.microsoft.com/office/drawing/2014/main" id="{97C36027-8080-59CE-418B-783B9778EF9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66057" y="2491534"/>
              <a:ext cx="283358" cy="287142"/>
            </a:xfrm>
            <a:custGeom>
              <a:avLst/>
              <a:gdLst>
                <a:gd name="T0" fmla="*/ 55 w 322"/>
                <a:gd name="T1" fmla="*/ 246 h 329"/>
                <a:gd name="T2" fmla="*/ 4 w 322"/>
                <a:gd name="T3" fmla="*/ 101 h 329"/>
                <a:gd name="T4" fmla="*/ 4 w 322"/>
                <a:gd name="T5" fmla="*/ 44 h 329"/>
                <a:gd name="T6" fmla="*/ 72 w 322"/>
                <a:gd name="T7" fmla="*/ 34 h 329"/>
                <a:gd name="T8" fmla="*/ 161 w 322"/>
                <a:gd name="T9" fmla="*/ 0 h 329"/>
                <a:gd name="T10" fmla="*/ 250 w 322"/>
                <a:gd name="T11" fmla="*/ 34 h 329"/>
                <a:gd name="T12" fmla="*/ 318 w 322"/>
                <a:gd name="T13" fmla="*/ 44 h 329"/>
                <a:gd name="T14" fmla="*/ 318 w 322"/>
                <a:gd name="T15" fmla="*/ 101 h 329"/>
                <a:gd name="T16" fmla="*/ 267 w 322"/>
                <a:gd name="T17" fmla="*/ 246 h 329"/>
                <a:gd name="T18" fmla="*/ 161 w 322"/>
                <a:gd name="T19" fmla="*/ 329 h 329"/>
                <a:gd name="T20" fmla="*/ 55 w 322"/>
                <a:gd name="T21" fmla="*/ 246 h 329"/>
                <a:gd name="T22" fmla="*/ 161 w 322"/>
                <a:gd name="T23" fmla="*/ 53 h 329"/>
                <a:gd name="T24" fmla="*/ 161 w 322"/>
                <a:gd name="T25" fmla="*/ 207 h 329"/>
                <a:gd name="T26" fmla="*/ 161 w 322"/>
                <a:gd name="T27" fmla="*/ 231 h 329"/>
                <a:gd name="T28" fmla="*/ 161 w 322"/>
                <a:gd name="T29" fmla="*/ 25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2" h="329">
                  <a:moveTo>
                    <a:pt x="55" y="246"/>
                  </a:moveTo>
                  <a:cubicBezTo>
                    <a:pt x="0" y="179"/>
                    <a:pt x="4" y="101"/>
                    <a:pt x="4" y="101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38" y="45"/>
                    <a:pt x="72" y="34"/>
                  </a:cubicBezTo>
                  <a:cubicBezTo>
                    <a:pt x="107" y="22"/>
                    <a:pt x="124" y="0"/>
                    <a:pt x="161" y="0"/>
                  </a:cubicBezTo>
                  <a:cubicBezTo>
                    <a:pt x="198" y="0"/>
                    <a:pt x="215" y="22"/>
                    <a:pt x="250" y="34"/>
                  </a:cubicBezTo>
                  <a:cubicBezTo>
                    <a:pt x="284" y="45"/>
                    <a:pt x="318" y="44"/>
                    <a:pt x="318" y="44"/>
                  </a:cubicBezTo>
                  <a:cubicBezTo>
                    <a:pt x="318" y="101"/>
                    <a:pt x="318" y="101"/>
                    <a:pt x="318" y="101"/>
                  </a:cubicBezTo>
                  <a:cubicBezTo>
                    <a:pt x="318" y="101"/>
                    <a:pt x="322" y="179"/>
                    <a:pt x="267" y="246"/>
                  </a:cubicBezTo>
                  <a:cubicBezTo>
                    <a:pt x="234" y="286"/>
                    <a:pt x="161" y="329"/>
                    <a:pt x="161" y="329"/>
                  </a:cubicBezTo>
                  <a:cubicBezTo>
                    <a:pt x="161" y="329"/>
                    <a:pt x="88" y="286"/>
                    <a:pt x="55" y="246"/>
                  </a:cubicBezTo>
                  <a:close/>
                  <a:moveTo>
                    <a:pt x="161" y="53"/>
                  </a:moveTo>
                  <a:cubicBezTo>
                    <a:pt x="161" y="207"/>
                    <a:pt x="161" y="207"/>
                    <a:pt x="161" y="207"/>
                  </a:cubicBezTo>
                  <a:moveTo>
                    <a:pt x="161" y="231"/>
                  </a:moveTo>
                  <a:cubicBezTo>
                    <a:pt x="161" y="251"/>
                    <a:pt x="161" y="251"/>
                    <a:pt x="161" y="251"/>
                  </a:cubicBezTo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16938B2F-3B41-63E0-DC7C-CBC2400DFF60}"/>
              </a:ext>
            </a:extLst>
          </p:cNvPr>
          <p:cNvSpPr txBox="1">
            <a:spLocks/>
          </p:cNvSpPr>
          <p:nvPr/>
        </p:nvSpPr>
        <p:spPr>
          <a:xfrm>
            <a:off x="1193800" y="3163243"/>
            <a:ext cx="10406062" cy="615553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en-US" sz="2000" dirty="0"/>
              <a:t>Ability to filter to see all the details for a specific label including file types, users, and activities.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FE4ABE8-4D8C-E766-D269-0A659B964E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>
          <a:xfrm>
            <a:off x="559545" y="4245642"/>
            <a:ext cx="506510" cy="506510"/>
            <a:chOff x="631377" y="3214104"/>
            <a:chExt cx="552718" cy="552796"/>
          </a:xfrm>
        </p:grpSpPr>
        <p:sp>
          <p:nvSpPr>
            <p:cNvPr id="9" name="Oval 8" descr="icon of a finger pushing a button">
              <a:extLst>
                <a:ext uri="{FF2B5EF4-FFF2-40B4-BE49-F238E27FC236}">
                  <a16:creationId xmlns:a16="http://schemas.microsoft.com/office/drawing/2014/main" id="{011B34F0-689B-B062-5610-19FFF9879208}"/>
                </a:ext>
              </a:extLst>
            </p:cNvPr>
            <p:cNvSpPr/>
            <p:nvPr/>
          </p:nvSpPr>
          <p:spPr bwMode="auto">
            <a:xfrm>
              <a:off x="631377" y="3214104"/>
              <a:ext cx="552718" cy="552796"/>
            </a:xfrm>
            <a:prstGeom prst="ellipse">
              <a:avLst/>
            </a:prstGeom>
            <a:solidFill>
              <a:srgbClr val="0078D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" name="safe" title="Icon of a locked safe">
              <a:extLst>
                <a:ext uri="{FF2B5EF4-FFF2-40B4-BE49-F238E27FC236}">
                  <a16:creationId xmlns:a16="http://schemas.microsoft.com/office/drawing/2014/main" id="{AA79612D-2602-9B97-B0D8-3365045D0C9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83597" y="3358947"/>
              <a:ext cx="248278" cy="263110"/>
            </a:xfrm>
            <a:custGeom>
              <a:avLst/>
              <a:gdLst>
                <a:gd name="T0" fmla="*/ 311 w 311"/>
                <a:gd name="T1" fmla="*/ 0 h 329"/>
                <a:gd name="T2" fmla="*/ 311 w 311"/>
                <a:gd name="T3" fmla="*/ 329 h 329"/>
                <a:gd name="T4" fmla="*/ 18 w 311"/>
                <a:gd name="T5" fmla="*/ 329 h 329"/>
                <a:gd name="T6" fmla="*/ 0 w 311"/>
                <a:gd name="T7" fmla="*/ 310 h 329"/>
                <a:gd name="T8" fmla="*/ 0 w 311"/>
                <a:gd name="T9" fmla="*/ 247 h 329"/>
                <a:gd name="T10" fmla="*/ 18 w 311"/>
                <a:gd name="T11" fmla="*/ 229 h 329"/>
                <a:gd name="T12" fmla="*/ 18 w 311"/>
                <a:gd name="T13" fmla="*/ 99 h 329"/>
                <a:gd name="T14" fmla="*/ 0 w 311"/>
                <a:gd name="T15" fmla="*/ 81 h 329"/>
                <a:gd name="T16" fmla="*/ 0 w 311"/>
                <a:gd name="T17" fmla="*/ 18 h 329"/>
                <a:gd name="T18" fmla="*/ 18 w 311"/>
                <a:gd name="T19" fmla="*/ 0 h 329"/>
                <a:gd name="T20" fmla="*/ 311 w 311"/>
                <a:gd name="T21" fmla="*/ 0 h 329"/>
                <a:gd name="T22" fmla="*/ 257 w 311"/>
                <a:gd name="T23" fmla="*/ 59 h 329"/>
                <a:gd name="T24" fmla="*/ 80 w 311"/>
                <a:gd name="T25" fmla="*/ 59 h 329"/>
                <a:gd name="T26" fmla="*/ 80 w 311"/>
                <a:gd name="T27" fmla="*/ 266 h 329"/>
                <a:gd name="T28" fmla="*/ 257 w 311"/>
                <a:gd name="T29" fmla="*/ 266 h 329"/>
                <a:gd name="T30" fmla="*/ 257 w 311"/>
                <a:gd name="T31" fmla="*/ 59 h 329"/>
                <a:gd name="T32" fmla="*/ 171 w 311"/>
                <a:gd name="T33" fmla="*/ 167 h 329"/>
                <a:gd name="T34" fmla="*/ 197 w 311"/>
                <a:gd name="T35" fmla="*/ 141 h 329"/>
                <a:gd name="T36" fmla="*/ 171 w 311"/>
                <a:gd name="T37" fmla="*/ 115 h 329"/>
                <a:gd name="T38" fmla="*/ 145 w 311"/>
                <a:gd name="T39" fmla="*/ 141 h 329"/>
                <a:gd name="T40" fmla="*/ 171 w 311"/>
                <a:gd name="T41" fmla="*/ 167 h 329"/>
                <a:gd name="T42" fmla="*/ 205 w 311"/>
                <a:gd name="T43" fmla="*/ 224 h 329"/>
                <a:gd name="T44" fmla="*/ 214 w 311"/>
                <a:gd name="T45" fmla="*/ 215 h 329"/>
                <a:gd name="T46" fmla="*/ 205 w 311"/>
                <a:gd name="T47" fmla="*/ 206 h 329"/>
                <a:gd name="T48" fmla="*/ 196 w 311"/>
                <a:gd name="T49" fmla="*/ 215 h 329"/>
                <a:gd name="T50" fmla="*/ 205 w 311"/>
                <a:gd name="T51" fmla="*/ 224 h 329"/>
                <a:gd name="T52" fmla="*/ 192 w 311"/>
                <a:gd name="T53" fmla="*/ 125 h 329"/>
                <a:gd name="T54" fmla="*/ 257 w 311"/>
                <a:gd name="T55" fmla="*/ 125 h 329"/>
                <a:gd name="T56" fmla="*/ 193 w 311"/>
                <a:gd name="T57" fmla="*/ 156 h 329"/>
                <a:gd name="T58" fmla="*/ 257 w 311"/>
                <a:gd name="T59" fmla="*/ 156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1" h="329">
                  <a:moveTo>
                    <a:pt x="311" y="0"/>
                  </a:moveTo>
                  <a:cubicBezTo>
                    <a:pt x="311" y="329"/>
                    <a:pt x="311" y="329"/>
                    <a:pt x="311" y="329"/>
                  </a:cubicBezTo>
                  <a:cubicBezTo>
                    <a:pt x="18" y="329"/>
                    <a:pt x="18" y="329"/>
                    <a:pt x="18" y="329"/>
                  </a:cubicBezTo>
                  <a:cubicBezTo>
                    <a:pt x="18" y="319"/>
                    <a:pt x="10" y="310"/>
                    <a:pt x="0" y="310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10" y="247"/>
                    <a:pt x="18" y="239"/>
                    <a:pt x="18" y="22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89"/>
                    <a:pt x="10" y="81"/>
                    <a:pt x="0" y="8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0" y="18"/>
                    <a:pt x="18" y="10"/>
                    <a:pt x="18" y="0"/>
                  </a:cubicBezTo>
                  <a:lnTo>
                    <a:pt x="311" y="0"/>
                  </a:lnTo>
                  <a:close/>
                  <a:moveTo>
                    <a:pt x="257" y="59"/>
                  </a:moveTo>
                  <a:cubicBezTo>
                    <a:pt x="80" y="59"/>
                    <a:pt x="80" y="59"/>
                    <a:pt x="80" y="59"/>
                  </a:cubicBezTo>
                  <a:cubicBezTo>
                    <a:pt x="80" y="266"/>
                    <a:pt x="80" y="266"/>
                    <a:pt x="80" y="266"/>
                  </a:cubicBezTo>
                  <a:cubicBezTo>
                    <a:pt x="257" y="266"/>
                    <a:pt x="257" y="266"/>
                    <a:pt x="257" y="266"/>
                  </a:cubicBezTo>
                  <a:lnTo>
                    <a:pt x="257" y="59"/>
                  </a:lnTo>
                  <a:close/>
                  <a:moveTo>
                    <a:pt x="171" y="167"/>
                  </a:moveTo>
                  <a:cubicBezTo>
                    <a:pt x="186" y="167"/>
                    <a:pt x="197" y="156"/>
                    <a:pt x="197" y="141"/>
                  </a:cubicBezTo>
                  <a:cubicBezTo>
                    <a:pt x="197" y="126"/>
                    <a:pt x="186" y="115"/>
                    <a:pt x="171" y="115"/>
                  </a:cubicBezTo>
                  <a:cubicBezTo>
                    <a:pt x="156" y="115"/>
                    <a:pt x="145" y="126"/>
                    <a:pt x="145" y="141"/>
                  </a:cubicBezTo>
                  <a:cubicBezTo>
                    <a:pt x="145" y="156"/>
                    <a:pt x="156" y="167"/>
                    <a:pt x="171" y="167"/>
                  </a:cubicBezTo>
                  <a:close/>
                  <a:moveTo>
                    <a:pt x="205" y="224"/>
                  </a:moveTo>
                  <a:cubicBezTo>
                    <a:pt x="209" y="224"/>
                    <a:pt x="214" y="220"/>
                    <a:pt x="214" y="215"/>
                  </a:cubicBezTo>
                  <a:cubicBezTo>
                    <a:pt x="214" y="210"/>
                    <a:pt x="209" y="206"/>
                    <a:pt x="205" y="206"/>
                  </a:cubicBezTo>
                  <a:cubicBezTo>
                    <a:pt x="200" y="206"/>
                    <a:pt x="196" y="210"/>
                    <a:pt x="196" y="215"/>
                  </a:cubicBezTo>
                  <a:cubicBezTo>
                    <a:pt x="196" y="220"/>
                    <a:pt x="200" y="224"/>
                    <a:pt x="205" y="224"/>
                  </a:cubicBezTo>
                  <a:close/>
                  <a:moveTo>
                    <a:pt x="192" y="125"/>
                  </a:moveTo>
                  <a:cubicBezTo>
                    <a:pt x="257" y="125"/>
                    <a:pt x="257" y="125"/>
                    <a:pt x="257" y="125"/>
                  </a:cubicBezTo>
                  <a:moveTo>
                    <a:pt x="193" y="156"/>
                  </a:moveTo>
                  <a:cubicBezTo>
                    <a:pt x="257" y="156"/>
                    <a:pt x="257" y="156"/>
                    <a:pt x="257" y="156"/>
                  </a:cubicBezTo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B1C2544A-8576-4F9E-A04A-24E5AF735BD3}"/>
              </a:ext>
            </a:extLst>
          </p:cNvPr>
          <p:cNvSpPr txBox="1">
            <a:spLocks/>
          </p:cNvSpPr>
          <p:nvPr/>
        </p:nvSpPr>
        <p:spPr>
          <a:xfrm>
            <a:off x="1193800" y="4345009"/>
            <a:ext cx="10406062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en-US" sz="2000" dirty="0"/>
              <a:t>Understand a broad-spectrum of sensitivity label activities across Microsoft 365.</a:t>
            </a:r>
          </a:p>
        </p:txBody>
      </p:sp>
    </p:spTree>
    <p:extLst>
      <p:ext uri="{BB962C8B-B14F-4D97-AF65-F5344CB8AC3E}">
        <p14:creationId xmlns:p14="http://schemas.microsoft.com/office/powerpoint/2010/main" val="89093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D94D9B1-76E3-7B24-CF66-414EDD6828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911" y="2769057"/>
            <a:ext cx="6345239" cy="1231106"/>
          </a:xfrm>
        </p:spPr>
        <p:txBody>
          <a:bodyPr/>
          <a:lstStyle/>
          <a:p>
            <a:r>
              <a:rPr lang="en-US" dirty="0"/>
              <a:t>Create and manage sensitive information types</a:t>
            </a:r>
          </a:p>
        </p:txBody>
      </p:sp>
    </p:spTree>
    <p:extLst>
      <p:ext uri="{BB962C8B-B14F-4D97-AF65-F5344CB8AC3E}">
        <p14:creationId xmlns:p14="http://schemas.microsoft.com/office/powerpoint/2010/main" val="293209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>
            <a:extLst>
              <a:ext uri="{FF2B5EF4-FFF2-40B4-BE49-F238E27FC236}">
                <a16:creationId xmlns:a16="http://schemas.microsoft.com/office/drawing/2014/main" id="{E3950BDF-2CC9-2444-2B9B-BC63A99886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0957" cy="492443"/>
          </a:xfrm>
        </p:spPr>
        <p:txBody>
          <a:bodyPr/>
          <a:lstStyle/>
          <a:p>
            <a:r>
              <a:rPr lang="en-US" dirty="0"/>
              <a:t>Agenda: Create and manage sensitive information types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DDC5AD3D-9319-3C67-A06F-507CE3DF4D3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818177"/>
            <a:ext cx="11013474" cy="2046714"/>
          </a:xfrm>
        </p:spPr>
        <p:txBody>
          <a:bodyPr/>
          <a:lstStyle/>
          <a:p>
            <a:pPr marL="292100" indent="-292100">
              <a:spcAft>
                <a:spcPts val="1800"/>
              </a:spcAft>
            </a:pPr>
            <a:r>
              <a:rPr lang="en-US" dirty="0"/>
              <a:t>Recognize the difference between built-in and custom sensitive information types.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Configure sensitive information types with exact data match-based classification.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Implement document fingerprinting.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Create custom keyword dictionaries.</a:t>
            </a:r>
          </a:p>
        </p:txBody>
      </p:sp>
    </p:spTree>
    <p:extLst>
      <p:ext uri="{BB962C8B-B14F-4D97-AF65-F5344CB8AC3E}">
        <p14:creationId xmlns:p14="http://schemas.microsoft.com/office/powerpoint/2010/main" val="3792089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D85C5CD-ABFE-41AC-8376-6DD9D6101F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912" y="3429000"/>
            <a:ext cx="5686955" cy="1231106"/>
          </a:xfrm>
        </p:spPr>
        <p:txBody>
          <a:bodyPr/>
          <a:lstStyle/>
          <a:p>
            <a:r>
              <a:rPr lang="en-US" dirty="0"/>
              <a:t>Implement Information Protection in Microsoft Purview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A1AEECC-AD4E-6748-EF0A-83D97E68E6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3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0151AAA-214B-9487-A085-EA85E4385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30887"/>
          </a:xfrm>
        </p:spPr>
        <p:txBody>
          <a:bodyPr/>
          <a:lstStyle/>
          <a:p>
            <a:r>
              <a:rPr lang="en-US" sz="2800" dirty="0"/>
              <a:t>Compare built-in versus custom sensitive information types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9D3F4C3-ADE2-C7B5-D8D4-A14352F19C5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5219700" cy="338554"/>
          </a:xfrm>
        </p:spPr>
        <p:txBody>
          <a:bodyPr/>
          <a:lstStyle/>
          <a:p>
            <a:r>
              <a:rPr lang="en-US" dirty="0"/>
              <a:t>Built-in sensitive information types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A371C2B-A289-5E36-F292-F4D9208CE16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085764"/>
            <a:ext cx="5217510" cy="2123658"/>
          </a:xfrm>
        </p:spPr>
        <p:txBody>
          <a:bodyPr/>
          <a:lstStyle/>
          <a:p>
            <a:pPr marL="342900" indent="-228600">
              <a:spcBef>
                <a:spcPts val="1200"/>
              </a:spcBef>
            </a:pPr>
            <a:r>
              <a:rPr lang="en-US" sz="1800" dirty="0"/>
              <a:t>More than 260 built-in sensitive information types.</a:t>
            </a:r>
          </a:p>
          <a:p>
            <a:pPr marL="342900" indent="-228600">
              <a:spcBef>
                <a:spcPts val="1200"/>
              </a:spcBef>
            </a:pPr>
            <a:r>
              <a:rPr lang="en-US" sz="1800" dirty="0"/>
              <a:t>Includes default patterns managed by Microsoft.</a:t>
            </a:r>
          </a:p>
          <a:p>
            <a:pPr marL="342900" indent="-228600">
              <a:spcBef>
                <a:spcPts val="1200"/>
              </a:spcBef>
            </a:pPr>
            <a:r>
              <a:rPr lang="en-US" sz="1800" dirty="0"/>
              <a:t>Fulfills basic protection of common information types.</a:t>
            </a:r>
          </a:p>
          <a:p>
            <a:pPr marL="342900" indent="-228600">
              <a:spcBef>
                <a:spcPts val="1200"/>
              </a:spcBef>
            </a:pPr>
            <a:r>
              <a:rPr lang="en-US" sz="1800" dirty="0"/>
              <a:t>Starting point for implementations.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22A2892-D74F-578E-A741-689C8833888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44220" y="1594155"/>
            <a:ext cx="5355642" cy="338554"/>
          </a:xfrm>
        </p:spPr>
        <p:txBody>
          <a:bodyPr/>
          <a:lstStyle/>
          <a:p>
            <a:r>
              <a:rPr lang="en-US" dirty="0"/>
              <a:t>Custom sensitive information types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BFECF63-1382-7DC3-72EC-0F8B7051608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2085764"/>
            <a:ext cx="5346198" cy="2539157"/>
          </a:xfrm>
        </p:spPr>
        <p:txBody>
          <a:bodyPr/>
          <a:lstStyle/>
          <a:p>
            <a:pPr marL="342900" indent="-228600">
              <a:spcBef>
                <a:spcPts val="1200"/>
              </a:spcBef>
            </a:pPr>
            <a:r>
              <a:rPr lang="en-US" sz="1800" dirty="0"/>
              <a:t>Allows to detect business individual sensitive information.</a:t>
            </a:r>
          </a:p>
          <a:p>
            <a:pPr marL="342900" indent="-228600">
              <a:spcBef>
                <a:spcPts val="1200"/>
              </a:spcBef>
            </a:pPr>
            <a:r>
              <a:rPr lang="en-US" sz="1800" dirty="0"/>
              <a:t>Consists of customized patterns.</a:t>
            </a:r>
          </a:p>
          <a:p>
            <a:pPr marL="342900" indent="-228600">
              <a:spcBef>
                <a:spcPts val="1200"/>
              </a:spcBef>
            </a:pPr>
            <a:r>
              <a:rPr lang="en-US" sz="1800" dirty="0"/>
              <a:t>Provides several special features:</a:t>
            </a:r>
          </a:p>
          <a:p>
            <a:pPr marL="685800" indent="-228600">
              <a:spcBef>
                <a:spcPts val="600"/>
              </a:spcBef>
              <a:buFont typeface="Engravers MT" panose="02090707080505020304" pitchFamily="18" charset="0"/>
              <a:buChar char="–"/>
            </a:pPr>
            <a:r>
              <a:rPr lang="en-US" dirty="0"/>
              <a:t>Exact Data Match (EDM)-based classification</a:t>
            </a:r>
          </a:p>
          <a:p>
            <a:pPr marL="685800" indent="-228600">
              <a:spcBef>
                <a:spcPts val="1200"/>
              </a:spcBef>
              <a:buFont typeface="Engravers MT" panose="02090707080505020304" pitchFamily="18" charset="0"/>
              <a:buChar char="–"/>
            </a:pPr>
            <a:r>
              <a:rPr lang="en-US" dirty="0"/>
              <a:t>Document Fingerprinting</a:t>
            </a:r>
          </a:p>
          <a:p>
            <a:pPr marL="685800" indent="-228600">
              <a:spcBef>
                <a:spcPts val="1200"/>
              </a:spcBef>
              <a:buFont typeface="Engravers MT" panose="02090707080505020304" pitchFamily="18" charset="0"/>
              <a:buChar char="–"/>
            </a:pPr>
            <a:r>
              <a:rPr lang="en-US" dirty="0"/>
              <a:t>Keyword dictionaries</a:t>
            </a:r>
          </a:p>
        </p:txBody>
      </p:sp>
    </p:spTree>
    <p:extLst>
      <p:ext uri="{BB962C8B-B14F-4D97-AF65-F5344CB8AC3E}">
        <p14:creationId xmlns:p14="http://schemas.microsoft.com/office/powerpoint/2010/main" val="1859263556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3C133DCE-B9B4-EB39-D2D3-A387C52DF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and manage custom sensitive information types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5CCCBE40-8AA5-67D6-5CFF-8299200CF0C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199" y="1386766"/>
            <a:ext cx="11011601" cy="338554"/>
          </a:xfrm>
        </p:spPr>
        <p:txBody>
          <a:bodyPr/>
          <a:lstStyle/>
          <a:p>
            <a:r>
              <a:rPr lang="en-US" dirty="0"/>
              <a:t>Sensitive information type parts: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1179347-548C-545E-00A7-812CCC3A0B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>
          <a:xfrm>
            <a:off x="559545" y="2189887"/>
            <a:ext cx="506510" cy="506510"/>
            <a:chOff x="631377" y="1503310"/>
            <a:chExt cx="552718" cy="552796"/>
          </a:xfrm>
        </p:grpSpPr>
        <p:sp>
          <p:nvSpPr>
            <p:cNvPr id="3" name="Oval 2" descr="icon of a finger pushing a button">
              <a:extLst>
                <a:ext uri="{FF2B5EF4-FFF2-40B4-BE49-F238E27FC236}">
                  <a16:creationId xmlns:a16="http://schemas.microsoft.com/office/drawing/2014/main" id="{A50F9D81-EE12-374B-496F-EC7FD86B499F}"/>
                </a:ext>
              </a:extLst>
            </p:cNvPr>
            <p:cNvSpPr/>
            <p:nvPr/>
          </p:nvSpPr>
          <p:spPr bwMode="auto">
            <a:xfrm>
              <a:off x="631377" y="1503310"/>
              <a:ext cx="552718" cy="552796"/>
            </a:xfrm>
            <a:prstGeom prst="ellipse">
              <a:avLst/>
            </a:prstGeom>
            <a:solidFill>
              <a:srgbClr val="FF5C39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" name="Lock" title="Icon of a padlock">
              <a:extLst>
                <a:ext uri="{FF2B5EF4-FFF2-40B4-BE49-F238E27FC236}">
                  <a16:creationId xmlns:a16="http://schemas.microsoft.com/office/drawing/2014/main" id="{39449FE9-B525-C20A-E75A-E94E22814B4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04418" y="1635327"/>
              <a:ext cx="206636" cy="288762"/>
            </a:xfrm>
            <a:custGeom>
              <a:avLst/>
              <a:gdLst>
                <a:gd name="T0" fmla="*/ 239 w 239"/>
                <a:gd name="T1" fmla="*/ 335 h 335"/>
                <a:gd name="T2" fmla="*/ 0 w 239"/>
                <a:gd name="T3" fmla="*/ 335 h 335"/>
                <a:gd name="T4" fmla="*/ 0 w 239"/>
                <a:gd name="T5" fmla="*/ 157 h 335"/>
                <a:gd name="T6" fmla="*/ 239 w 239"/>
                <a:gd name="T7" fmla="*/ 157 h 335"/>
                <a:gd name="T8" fmla="*/ 239 w 239"/>
                <a:gd name="T9" fmla="*/ 335 h 335"/>
                <a:gd name="T10" fmla="*/ 196 w 239"/>
                <a:gd name="T11" fmla="*/ 157 h 335"/>
                <a:gd name="T12" fmla="*/ 196 w 239"/>
                <a:gd name="T13" fmla="*/ 75 h 335"/>
                <a:gd name="T14" fmla="*/ 121 w 239"/>
                <a:gd name="T15" fmla="*/ 0 h 335"/>
                <a:gd name="T16" fmla="*/ 46 w 239"/>
                <a:gd name="T17" fmla="*/ 75 h 335"/>
                <a:gd name="T18" fmla="*/ 46 w 239"/>
                <a:gd name="T19" fmla="*/ 157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335">
                  <a:moveTo>
                    <a:pt x="239" y="335"/>
                  </a:moveTo>
                  <a:cubicBezTo>
                    <a:pt x="0" y="335"/>
                    <a:pt x="0" y="335"/>
                    <a:pt x="0" y="33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239" y="157"/>
                    <a:pt x="239" y="157"/>
                    <a:pt x="239" y="157"/>
                  </a:cubicBezTo>
                  <a:lnTo>
                    <a:pt x="239" y="335"/>
                  </a:lnTo>
                  <a:close/>
                  <a:moveTo>
                    <a:pt x="196" y="157"/>
                  </a:moveTo>
                  <a:cubicBezTo>
                    <a:pt x="196" y="75"/>
                    <a:pt x="196" y="75"/>
                    <a:pt x="196" y="75"/>
                  </a:cubicBezTo>
                  <a:cubicBezTo>
                    <a:pt x="196" y="34"/>
                    <a:pt x="163" y="0"/>
                    <a:pt x="121" y="0"/>
                  </a:cubicBezTo>
                  <a:cubicBezTo>
                    <a:pt x="79" y="0"/>
                    <a:pt x="46" y="34"/>
                    <a:pt x="46" y="75"/>
                  </a:cubicBezTo>
                  <a:cubicBezTo>
                    <a:pt x="46" y="157"/>
                    <a:pt x="46" y="157"/>
                    <a:pt x="46" y="157"/>
                  </a:cubicBezTo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6AC45EF-0F85-F4E0-9E0D-7BC58164DBF8}"/>
              </a:ext>
            </a:extLst>
          </p:cNvPr>
          <p:cNvSpPr txBox="1">
            <a:spLocks/>
          </p:cNvSpPr>
          <p:nvPr/>
        </p:nvSpPr>
        <p:spPr>
          <a:xfrm>
            <a:off x="1320260" y="2112282"/>
            <a:ext cx="10041646" cy="6617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+mj-lt"/>
              </a:rPr>
              <a:t>Primary pattern</a:t>
            </a:r>
          </a:p>
          <a:p>
            <a:pPr>
              <a:spcAft>
                <a:spcPts val="600"/>
              </a:spcAft>
            </a:pPr>
            <a:r>
              <a:rPr lang="en-US" sz="1800" dirty="0"/>
              <a:t>Search pattern for detection, consisting of keywords or regular expressions.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6B01485-6E5F-E8A4-3C41-D45C692FA9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>
          <a:xfrm>
            <a:off x="559545" y="3217765"/>
            <a:ext cx="506510" cy="506510"/>
            <a:chOff x="631377" y="2358707"/>
            <a:chExt cx="552718" cy="552796"/>
          </a:xfrm>
        </p:grpSpPr>
        <p:sp>
          <p:nvSpPr>
            <p:cNvPr id="6" name="Oval 5" descr="icon of a finger pushing a button">
              <a:extLst>
                <a:ext uri="{FF2B5EF4-FFF2-40B4-BE49-F238E27FC236}">
                  <a16:creationId xmlns:a16="http://schemas.microsoft.com/office/drawing/2014/main" id="{D84A6C73-CC9D-6591-D404-5C38B544BB11}"/>
                </a:ext>
              </a:extLst>
            </p:cNvPr>
            <p:cNvSpPr/>
            <p:nvPr/>
          </p:nvSpPr>
          <p:spPr bwMode="auto">
            <a:xfrm>
              <a:off x="631377" y="2358707"/>
              <a:ext cx="552718" cy="552796"/>
            </a:xfrm>
            <a:prstGeom prst="ellipse">
              <a:avLst/>
            </a:prstGeom>
            <a:solidFill>
              <a:srgbClr val="C73EC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" name="shield_3" title="Icon of a shield with an exclamation point inside">
              <a:extLst>
                <a:ext uri="{FF2B5EF4-FFF2-40B4-BE49-F238E27FC236}">
                  <a16:creationId xmlns:a16="http://schemas.microsoft.com/office/drawing/2014/main" id="{A39B1D19-95D5-1F3A-C7D5-752F1DE2A68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66057" y="2491534"/>
              <a:ext cx="283358" cy="287142"/>
            </a:xfrm>
            <a:custGeom>
              <a:avLst/>
              <a:gdLst>
                <a:gd name="T0" fmla="*/ 55 w 322"/>
                <a:gd name="T1" fmla="*/ 246 h 329"/>
                <a:gd name="T2" fmla="*/ 4 w 322"/>
                <a:gd name="T3" fmla="*/ 101 h 329"/>
                <a:gd name="T4" fmla="*/ 4 w 322"/>
                <a:gd name="T5" fmla="*/ 44 h 329"/>
                <a:gd name="T6" fmla="*/ 72 w 322"/>
                <a:gd name="T7" fmla="*/ 34 h 329"/>
                <a:gd name="T8" fmla="*/ 161 w 322"/>
                <a:gd name="T9" fmla="*/ 0 h 329"/>
                <a:gd name="T10" fmla="*/ 250 w 322"/>
                <a:gd name="T11" fmla="*/ 34 h 329"/>
                <a:gd name="T12" fmla="*/ 318 w 322"/>
                <a:gd name="T13" fmla="*/ 44 h 329"/>
                <a:gd name="T14" fmla="*/ 318 w 322"/>
                <a:gd name="T15" fmla="*/ 101 h 329"/>
                <a:gd name="T16" fmla="*/ 267 w 322"/>
                <a:gd name="T17" fmla="*/ 246 h 329"/>
                <a:gd name="T18" fmla="*/ 161 w 322"/>
                <a:gd name="T19" fmla="*/ 329 h 329"/>
                <a:gd name="T20" fmla="*/ 55 w 322"/>
                <a:gd name="T21" fmla="*/ 246 h 329"/>
                <a:gd name="T22" fmla="*/ 161 w 322"/>
                <a:gd name="T23" fmla="*/ 53 h 329"/>
                <a:gd name="T24" fmla="*/ 161 w 322"/>
                <a:gd name="T25" fmla="*/ 207 h 329"/>
                <a:gd name="T26" fmla="*/ 161 w 322"/>
                <a:gd name="T27" fmla="*/ 231 h 329"/>
                <a:gd name="T28" fmla="*/ 161 w 322"/>
                <a:gd name="T29" fmla="*/ 25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2" h="329">
                  <a:moveTo>
                    <a:pt x="55" y="246"/>
                  </a:moveTo>
                  <a:cubicBezTo>
                    <a:pt x="0" y="179"/>
                    <a:pt x="4" y="101"/>
                    <a:pt x="4" y="101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38" y="45"/>
                    <a:pt x="72" y="34"/>
                  </a:cubicBezTo>
                  <a:cubicBezTo>
                    <a:pt x="107" y="22"/>
                    <a:pt x="124" y="0"/>
                    <a:pt x="161" y="0"/>
                  </a:cubicBezTo>
                  <a:cubicBezTo>
                    <a:pt x="198" y="0"/>
                    <a:pt x="215" y="22"/>
                    <a:pt x="250" y="34"/>
                  </a:cubicBezTo>
                  <a:cubicBezTo>
                    <a:pt x="284" y="45"/>
                    <a:pt x="318" y="44"/>
                    <a:pt x="318" y="44"/>
                  </a:cubicBezTo>
                  <a:cubicBezTo>
                    <a:pt x="318" y="101"/>
                    <a:pt x="318" y="101"/>
                    <a:pt x="318" y="101"/>
                  </a:cubicBezTo>
                  <a:cubicBezTo>
                    <a:pt x="318" y="101"/>
                    <a:pt x="322" y="179"/>
                    <a:pt x="267" y="246"/>
                  </a:cubicBezTo>
                  <a:cubicBezTo>
                    <a:pt x="234" y="286"/>
                    <a:pt x="161" y="329"/>
                    <a:pt x="161" y="329"/>
                  </a:cubicBezTo>
                  <a:cubicBezTo>
                    <a:pt x="161" y="329"/>
                    <a:pt x="88" y="286"/>
                    <a:pt x="55" y="246"/>
                  </a:cubicBezTo>
                  <a:close/>
                  <a:moveTo>
                    <a:pt x="161" y="53"/>
                  </a:moveTo>
                  <a:cubicBezTo>
                    <a:pt x="161" y="207"/>
                    <a:pt x="161" y="207"/>
                    <a:pt x="161" y="207"/>
                  </a:cubicBezTo>
                  <a:moveTo>
                    <a:pt x="161" y="231"/>
                  </a:moveTo>
                  <a:cubicBezTo>
                    <a:pt x="161" y="251"/>
                    <a:pt x="161" y="251"/>
                    <a:pt x="161" y="251"/>
                  </a:cubicBezTo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E61C43A-06CB-85CA-2D3A-DAB17D154DC5}"/>
              </a:ext>
            </a:extLst>
          </p:cNvPr>
          <p:cNvSpPr txBox="1">
            <a:spLocks/>
          </p:cNvSpPr>
          <p:nvPr/>
        </p:nvSpPr>
        <p:spPr>
          <a:xfrm>
            <a:off x="1320260" y="3140160"/>
            <a:ext cx="10041646" cy="6617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+mj-lt"/>
              </a:rPr>
              <a:t>Additional evidence</a:t>
            </a:r>
          </a:p>
          <a:p>
            <a:pPr>
              <a:spcAft>
                <a:spcPts val="600"/>
              </a:spcAft>
            </a:pPr>
            <a:r>
              <a:rPr lang="en-US" sz="1800" dirty="0"/>
              <a:t>Second search pattern for higher matching accuracy of the primary pattern, consists of keywords.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1019884-14B4-226B-A43D-53C86DA4CB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>
          <a:xfrm>
            <a:off x="559545" y="4245643"/>
            <a:ext cx="506510" cy="506510"/>
            <a:chOff x="631377" y="3214104"/>
            <a:chExt cx="552718" cy="552796"/>
          </a:xfrm>
        </p:grpSpPr>
        <p:sp>
          <p:nvSpPr>
            <p:cNvPr id="9" name="Oval 8" descr="icon of a finger pushing a button">
              <a:extLst>
                <a:ext uri="{FF2B5EF4-FFF2-40B4-BE49-F238E27FC236}">
                  <a16:creationId xmlns:a16="http://schemas.microsoft.com/office/drawing/2014/main" id="{50BA1207-7847-2AD9-4F84-E55569E020EF}"/>
                </a:ext>
              </a:extLst>
            </p:cNvPr>
            <p:cNvSpPr/>
            <p:nvPr/>
          </p:nvSpPr>
          <p:spPr bwMode="auto">
            <a:xfrm>
              <a:off x="631377" y="3214104"/>
              <a:ext cx="552718" cy="552796"/>
            </a:xfrm>
            <a:prstGeom prst="ellipse">
              <a:avLst/>
            </a:prstGeom>
            <a:solidFill>
              <a:srgbClr val="0078D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" name="safe" title="Icon of a locked safe">
              <a:extLst>
                <a:ext uri="{FF2B5EF4-FFF2-40B4-BE49-F238E27FC236}">
                  <a16:creationId xmlns:a16="http://schemas.microsoft.com/office/drawing/2014/main" id="{A0246957-997A-1C2D-5608-9412C46C3D8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83597" y="3358947"/>
              <a:ext cx="248278" cy="263110"/>
            </a:xfrm>
            <a:custGeom>
              <a:avLst/>
              <a:gdLst>
                <a:gd name="T0" fmla="*/ 311 w 311"/>
                <a:gd name="T1" fmla="*/ 0 h 329"/>
                <a:gd name="T2" fmla="*/ 311 w 311"/>
                <a:gd name="T3" fmla="*/ 329 h 329"/>
                <a:gd name="T4" fmla="*/ 18 w 311"/>
                <a:gd name="T5" fmla="*/ 329 h 329"/>
                <a:gd name="T6" fmla="*/ 0 w 311"/>
                <a:gd name="T7" fmla="*/ 310 h 329"/>
                <a:gd name="T8" fmla="*/ 0 w 311"/>
                <a:gd name="T9" fmla="*/ 247 h 329"/>
                <a:gd name="T10" fmla="*/ 18 w 311"/>
                <a:gd name="T11" fmla="*/ 229 h 329"/>
                <a:gd name="T12" fmla="*/ 18 w 311"/>
                <a:gd name="T13" fmla="*/ 99 h 329"/>
                <a:gd name="T14" fmla="*/ 0 w 311"/>
                <a:gd name="T15" fmla="*/ 81 h 329"/>
                <a:gd name="T16" fmla="*/ 0 w 311"/>
                <a:gd name="T17" fmla="*/ 18 h 329"/>
                <a:gd name="T18" fmla="*/ 18 w 311"/>
                <a:gd name="T19" fmla="*/ 0 h 329"/>
                <a:gd name="T20" fmla="*/ 311 w 311"/>
                <a:gd name="T21" fmla="*/ 0 h 329"/>
                <a:gd name="T22" fmla="*/ 257 w 311"/>
                <a:gd name="T23" fmla="*/ 59 h 329"/>
                <a:gd name="T24" fmla="*/ 80 w 311"/>
                <a:gd name="T25" fmla="*/ 59 h 329"/>
                <a:gd name="T26" fmla="*/ 80 w 311"/>
                <a:gd name="T27" fmla="*/ 266 h 329"/>
                <a:gd name="T28" fmla="*/ 257 w 311"/>
                <a:gd name="T29" fmla="*/ 266 h 329"/>
                <a:gd name="T30" fmla="*/ 257 w 311"/>
                <a:gd name="T31" fmla="*/ 59 h 329"/>
                <a:gd name="T32" fmla="*/ 171 w 311"/>
                <a:gd name="T33" fmla="*/ 167 h 329"/>
                <a:gd name="T34" fmla="*/ 197 w 311"/>
                <a:gd name="T35" fmla="*/ 141 h 329"/>
                <a:gd name="T36" fmla="*/ 171 w 311"/>
                <a:gd name="T37" fmla="*/ 115 h 329"/>
                <a:gd name="T38" fmla="*/ 145 w 311"/>
                <a:gd name="T39" fmla="*/ 141 h 329"/>
                <a:gd name="T40" fmla="*/ 171 w 311"/>
                <a:gd name="T41" fmla="*/ 167 h 329"/>
                <a:gd name="T42" fmla="*/ 205 w 311"/>
                <a:gd name="T43" fmla="*/ 224 h 329"/>
                <a:gd name="T44" fmla="*/ 214 w 311"/>
                <a:gd name="T45" fmla="*/ 215 h 329"/>
                <a:gd name="T46" fmla="*/ 205 w 311"/>
                <a:gd name="T47" fmla="*/ 206 h 329"/>
                <a:gd name="T48" fmla="*/ 196 w 311"/>
                <a:gd name="T49" fmla="*/ 215 h 329"/>
                <a:gd name="T50" fmla="*/ 205 w 311"/>
                <a:gd name="T51" fmla="*/ 224 h 329"/>
                <a:gd name="T52" fmla="*/ 192 w 311"/>
                <a:gd name="T53" fmla="*/ 125 h 329"/>
                <a:gd name="T54" fmla="*/ 257 w 311"/>
                <a:gd name="T55" fmla="*/ 125 h 329"/>
                <a:gd name="T56" fmla="*/ 193 w 311"/>
                <a:gd name="T57" fmla="*/ 156 h 329"/>
                <a:gd name="T58" fmla="*/ 257 w 311"/>
                <a:gd name="T59" fmla="*/ 156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1" h="329">
                  <a:moveTo>
                    <a:pt x="311" y="0"/>
                  </a:moveTo>
                  <a:cubicBezTo>
                    <a:pt x="311" y="329"/>
                    <a:pt x="311" y="329"/>
                    <a:pt x="311" y="329"/>
                  </a:cubicBezTo>
                  <a:cubicBezTo>
                    <a:pt x="18" y="329"/>
                    <a:pt x="18" y="329"/>
                    <a:pt x="18" y="329"/>
                  </a:cubicBezTo>
                  <a:cubicBezTo>
                    <a:pt x="18" y="319"/>
                    <a:pt x="10" y="310"/>
                    <a:pt x="0" y="310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10" y="247"/>
                    <a:pt x="18" y="239"/>
                    <a:pt x="18" y="22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89"/>
                    <a:pt x="10" y="81"/>
                    <a:pt x="0" y="8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0" y="18"/>
                    <a:pt x="18" y="10"/>
                    <a:pt x="18" y="0"/>
                  </a:cubicBezTo>
                  <a:lnTo>
                    <a:pt x="311" y="0"/>
                  </a:lnTo>
                  <a:close/>
                  <a:moveTo>
                    <a:pt x="257" y="59"/>
                  </a:moveTo>
                  <a:cubicBezTo>
                    <a:pt x="80" y="59"/>
                    <a:pt x="80" y="59"/>
                    <a:pt x="80" y="59"/>
                  </a:cubicBezTo>
                  <a:cubicBezTo>
                    <a:pt x="80" y="266"/>
                    <a:pt x="80" y="266"/>
                    <a:pt x="80" y="266"/>
                  </a:cubicBezTo>
                  <a:cubicBezTo>
                    <a:pt x="257" y="266"/>
                    <a:pt x="257" y="266"/>
                    <a:pt x="257" y="266"/>
                  </a:cubicBezTo>
                  <a:lnTo>
                    <a:pt x="257" y="59"/>
                  </a:lnTo>
                  <a:close/>
                  <a:moveTo>
                    <a:pt x="171" y="167"/>
                  </a:moveTo>
                  <a:cubicBezTo>
                    <a:pt x="186" y="167"/>
                    <a:pt x="197" y="156"/>
                    <a:pt x="197" y="141"/>
                  </a:cubicBezTo>
                  <a:cubicBezTo>
                    <a:pt x="197" y="126"/>
                    <a:pt x="186" y="115"/>
                    <a:pt x="171" y="115"/>
                  </a:cubicBezTo>
                  <a:cubicBezTo>
                    <a:pt x="156" y="115"/>
                    <a:pt x="145" y="126"/>
                    <a:pt x="145" y="141"/>
                  </a:cubicBezTo>
                  <a:cubicBezTo>
                    <a:pt x="145" y="156"/>
                    <a:pt x="156" y="167"/>
                    <a:pt x="171" y="167"/>
                  </a:cubicBezTo>
                  <a:close/>
                  <a:moveTo>
                    <a:pt x="205" y="224"/>
                  </a:moveTo>
                  <a:cubicBezTo>
                    <a:pt x="209" y="224"/>
                    <a:pt x="214" y="220"/>
                    <a:pt x="214" y="215"/>
                  </a:cubicBezTo>
                  <a:cubicBezTo>
                    <a:pt x="214" y="210"/>
                    <a:pt x="209" y="206"/>
                    <a:pt x="205" y="206"/>
                  </a:cubicBezTo>
                  <a:cubicBezTo>
                    <a:pt x="200" y="206"/>
                    <a:pt x="196" y="210"/>
                    <a:pt x="196" y="215"/>
                  </a:cubicBezTo>
                  <a:cubicBezTo>
                    <a:pt x="196" y="220"/>
                    <a:pt x="200" y="224"/>
                    <a:pt x="205" y="224"/>
                  </a:cubicBezTo>
                  <a:close/>
                  <a:moveTo>
                    <a:pt x="192" y="125"/>
                  </a:moveTo>
                  <a:cubicBezTo>
                    <a:pt x="257" y="125"/>
                    <a:pt x="257" y="125"/>
                    <a:pt x="257" y="125"/>
                  </a:cubicBezTo>
                  <a:moveTo>
                    <a:pt x="193" y="156"/>
                  </a:moveTo>
                  <a:cubicBezTo>
                    <a:pt x="257" y="156"/>
                    <a:pt x="257" y="156"/>
                    <a:pt x="257" y="156"/>
                  </a:cubicBezTo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F3ECEDC7-0EF1-DFB5-85EB-2EFE3EA43982}"/>
              </a:ext>
            </a:extLst>
          </p:cNvPr>
          <p:cNvSpPr txBox="1">
            <a:spLocks/>
          </p:cNvSpPr>
          <p:nvPr/>
        </p:nvSpPr>
        <p:spPr>
          <a:xfrm>
            <a:off x="1320260" y="4168038"/>
            <a:ext cx="10041646" cy="6617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+mj-lt"/>
              </a:rPr>
              <a:t>Character proximity</a:t>
            </a:r>
          </a:p>
          <a:p>
            <a:pPr>
              <a:spcAft>
                <a:spcPts val="600"/>
              </a:spcAft>
            </a:pPr>
            <a:r>
              <a:rPr lang="en-US" sz="1800" dirty="0"/>
              <a:t>Detection window in characters of primary patterns and additional evidence.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6A15833-C4FC-3668-10E0-860AE06B3E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>
          <a:xfrm>
            <a:off x="559545" y="5273521"/>
            <a:ext cx="506510" cy="506510"/>
            <a:chOff x="631377" y="4069501"/>
            <a:chExt cx="552718" cy="552796"/>
          </a:xfrm>
        </p:grpSpPr>
        <p:sp>
          <p:nvSpPr>
            <p:cNvPr id="12" name="Oval 11" descr="icon of a finger pushing a button">
              <a:extLst>
                <a:ext uri="{FF2B5EF4-FFF2-40B4-BE49-F238E27FC236}">
                  <a16:creationId xmlns:a16="http://schemas.microsoft.com/office/drawing/2014/main" id="{73DE7A68-EF9C-FF98-E174-2602E5E72154}"/>
                </a:ext>
              </a:extLst>
            </p:cNvPr>
            <p:cNvSpPr/>
            <p:nvPr/>
          </p:nvSpPr>
          <p:spPr bwMode="auto">
            <a:xfrm>
              <a:off x="631377" y="4069501"/>
              <a:ext cx="552718" cy="552796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7" name="key" title="Icon of a key">
              <a:extLst>
                <a:ext uri="{FF2B5EF4-FFF2-40B4-BE49-F238E27FC236}">
                  <a16:creationId xmlns:a16="http://schemas.microsoft.com/office/drawing/2014/main" id="{623F7A25-944A-BFF2-E1B0-EE5DDF06E81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73210" y="4212081"/>
              <a:ext cx="269052" cy="267636"/>
            </a:xfrm>
            <a:custGeom>
              <a:avLst/>
              <a:gdLst>
                <a:gd name="T0" fmla="*/ 175 w 330"/>
                <a:gd name="T1" fmla="*/ 198 h 328"/>
                <a:gd name="T2" fmla="*/ 109 w 330"/>
                <a:gd name="T3" fmla="*/ 220 h 328"/>
                <a:gd name="T4" fmla="*/ 0 w 330"/>
                <a:gd name="T5" fmla="*/ 110 h 328"/>
                <a:gd name="T6" fmla="*/ 109 w 330"/>
                <a:gd name="T7" fmla="*/ 0 h 328"/>
                <a:gd name="T8" fmla="*/ 219 w 330"/>
                <a:gd name="T9" fmla="*/ 110 h 328"/>
                <a:gd name="T10" fmla="*/ 214 w 330"/>
                <a:gd name="T11" fmla="*/ 143 h 328"/>
                <a:gd name="T12" fmla="*/ 330 w 330"/>
                <a:gd name="T13" fmla="*/ 258 h 328"/>
                <a:gd name="T14" fmla="*/ 330 w 330"/>
                <a:gd name="T15" fmla="*/ 328 h 328"/>
                <a:gd name="T16" fmla="*/ 264 w 330"/>
                <a:gd name="T17" fmla="*/ 328 h 328"/>
                <a:gd name="T18" fmla="*/ 264 w 330"/>
                <a:gd name="T19" fmla="*/ 283 h 328"/>
                <a:gd name="T20" fmla="*/ 221 w 330"/>
                <a:gd name="T21" fmla="*/ 283 h 328"/>
                <a:gd name="T22" fmla="*/ 221 w 330"/>
                <a:gd name="T23" fmla="*/ 239 h 328"/>
                <a:gd name="T24" fmla="*/ 175 w 330"/>
                <a:gd name="T25" fmla="*/ 239 h 328"/>
                <a:gd name="T26" fmla="*/ 175 w 330"/>
                <a:gd name="T27" fmla="*/ 198 h 328"/>
                <a:gd name="T28" fmla="*/ 76 w 330"/>
                <a:gd name="T29" fmla="*/ 91 h 328"/>
                <a:gd name="T30" fmla="*/ 91 w 330"/>
                <a:gd name="T31" fmla="*/ 76 h 328"/>
                <a:gd name="T32" fmla="*/ 76 w 330"/>
                <a:gd name="T33" fmla="*/ 60 h 328"/>
                <a:gd name="T34" fmla="*/ 60 w 330"/>
                <a:gd name="T35" fmla="*/ 76 h 328"/>
                <a:gd name="T36" fmla="*/ 76 w 330"/>
                <a:gd name="T37" fmla="*/ 91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0" h="328">
                  <a:moveTo>
                    <a:pt x="175" y="198"/>
                  </a:moveTo>
                  <a:cubicBezTo>
                    <a:pt x="157" y="212"/>
                    <a:pt x="134" y="220"/>
                    <a:pt x="109" y="220"/>
                  </a:cubicBezTo>
                  <a:cubicBezTo>
                    <a:pt x="49" y="220"/>
                    <a:pt x="0" y="171"/>
                    <a:pt x="0" y="110"/>
                  </a:cubicBezTo>
                  <a:cubicBezTo>
                    <a:pt x="0" y="49"/>
                    <a:pt x="49" y="0"/>
                    <a:pt x="109" y="0"/>
                  </a:cubicBezTo>
                  <a:cubicBezTo>
                    <a:pt x="170" y="0"/>
                    <a:pt x="219" y="49"/>
                    <a:pt x="219" y="110"/>
                  </a:cubicBezTo>
                  <a:cubicBezTo>
                    <a:pt x="219" y="122"/>
                    <a:pt x="217" y="133"/>
                    <a:pt x="214" y="143"/>
                  </a:cubicBezTo>
                  <a:cubicBezTo>
                    <a:pt x="330" y="258"/>
                    <a:pt x="330" y="258"/>
                    <a:pt x="330" y="258"/>
                  </a:cubicBezTo>
                  <a:cubicBezTo>
                    <a:pt x="330" y="328"/>
                    <a:pt x="330" y="328"/>
                    <a:pt x="330" y="328"/>
                  </a:cubicBezTo>
                  <a:cubicBezTo>
                    <a:pt x="264" y="328"/>
                    <a:pt x="264" y="328"/>
                    <a:pt x="264" y="328"/>
                  </a:cubicBezTo>
                  <a:cubicBezTo>
                    <a:pt x="264" y="283"/>
                    <a:pt x="264" y="283"/>
                    <a:pt x="264" y="283"/>
                  </a:cubicBezTo>
                  <a:cubicBezTo>
                    <a:pt x="221" y="283"/>
                    <a:pt x="221" y="283"/>
                    <a:pt x="221" y="283"/>
                  </a:cubicBezTo>
                  <a:cubicBezTo>
                    <a:pt x="221" y="239"/>
                    <a:pt x="221" y="239"/>
                    <a:pt x="221" y="239"/>
                  </a:cubicBezTo>
                  <a:cubicBezTo>
                    <a:pt x="175" y="239"/>
                    <a:pt x="175" y="239"/>
                    <a:pt x="175" y="239"/>
                  </a:cubicBezTo>
                  <a:lnTo>
                    <a:pt x="175" y="198"/>
                  </a:lnTo>
                  <a:close/>
                  <a:moveTo>
                    <a:pt x="76" y="91"/>
                  </a:moveTo>
                  <a:cubicBezTo>
                    <a:pt x="84" y="91"/>
                    <a:pt x="91" y="84"/>
                    <a:pt x="91" y="76"/>
                  </a:cubicBezTo>
                  <a:cubicBezTo>
                    <a:pt x="91" y="67"/>
                    <a:pt x="84" y="60"/>
                    <a:pt x="76" y="60"/>
                  </a:cubicBezTo>
                  <a:cubicBezTo>
                    <a:pt x="67" y="60"/>
                    <a:pt x="60" y="67"/>
                    <a:pt x="60" y="76"/>
                  </a:cubicBezTo>
                  <a:cubicBezTo>
                    <a:pt x="60" y="84"/>
                    <a:pt x="67" y="91"/>
                    <a:pt x="76" y="91"/>
                  </a:cubicBezTo>
                  <a:close/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0420D9F0-2596-5028-D413-7E7C5F140564}"/>
              </a:ext>
            </a:extLst>
          </p:cNvPr>
          <p:cNvSpPr txBox="1">
            <a:spLocks/>
          </p:cNvSpPr>
          <p:nvPr/>
        </p:nvSpPr>
        <p:spPr>
          <a:xfrm>
            <a:off x="1320260" y="5195916"/>
            <a:ext cx="10041646" cy="6617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+mj-lt"/>
              </a:rPr>
              <a:t>Confidence level</a:t>
            </a:r>
          </a:p>
          <a:p>
            <a:pPr>
              <a:spcAft>
                <a:spcPts val="600"/>
              </a:spcAft>
            </a:pPr>
            <a:r>
              <a:rPr lang="en-US" sz="1800" dirty="0"/>
              <a:t>Supporting level of pattern and evidence matching accuracy.</a:t>
            </a:r>
          </a:p>
        </p:txBody>
      </p:sp>
    </p:spTree>
    <p:extLst>
      <p:ext uri="{BB962C8B-B14F-4D97-AF65-F5344CB8AC3E}">
        <p14:creationId xmlns:p14="http://schemas.microsoft.com/office/powerpoint/2010/main" val="113639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D1FB150-3009-EE7F-BA2A-2973A2322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492443"/>
          </a:xfrm>
        </p:spPr>
        <p:txBody>
          <a:bodyPr/>
          <a:lstStyle/>
          <a:p>
            <a:r>
              <a:rPr lang="en-US" dirty="0"/>
              <a:t>Create a keyword dictionary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AC4F3CB-4B52-D2CC-F771-8663AA95A8E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200" y="1594155"/>
            <a:ext cx="11015662" cy="338554"/>
          </a:xfrm>
        </p:spPr>
        <p:txBody>
          <a:bodyPr/>
          <a:lstStyle/>
          <a:p>
            <a:r>
              <a:rPr lang="en-US" dirty="0"/>
              <a:t>Efficient way to manage large lists of words that are regularly subject to changes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2EA2380-F1F6-1FD9-2788-3C35FC42EBE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11013473" cy="3662541"/>
          </a:xfrm>
        </p:spPr>
        <p:txBody>
          <a:bodyPr/>
          <a:lstStyle/>
          <a:p>
            <a:pPr marL="347663" indent="-231775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Supports up to 1mb of terms after compression.</a:t>
            </a:r>
          </a:p>
          <a:p>
            <a:pPr marL="347663" indent="-231775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Source can be cleartext files such as .txt and .csv files.</a:t>
            </a:r>
          </a:p>
          <a:p>
            <a:pPr marL="347663" indent="-231775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Keyword Dictionary Creation Best Practices:</a:t>
            </a:r>
          </a:p>
          <a:p>
            <a:pPr marL="685800" indent="-228600">
              <a:spcBef>
                <a:spcPts val="0"/>
              </a:spcBef>
              <a:spcAft>
                <a:spcPts val="1200"/>
              </a:spcAft>
              <a:buSzPct val="100000"/>
              <a:buFont typeface="Engravers MT" panose="02090707080505020304" pitchFamily="18" charset="0"/>
              <a:buChar char="–"/>
            </a:pPr>
            <a:r>
              <a:rPr lang="en-US" sz="1800" dirty="0"/>
              <a:t>For a school, get together with a class of students to find words and phrases you don’t want in an education environment.</a:t>
            </a:r>
          </a:p>
          <a:p>
            <a:pPr marL="685800" indent="-228600">
              <a:spcBef>
                <a:spcPts val="0"/>
              </a:spcBef>
              <a:spcAft>
                <a:spcPts val="1200"/>
              </a:spcAft>
              <a:buSzPct val="100000"/>
              <a:buFont typeface="Engravers MT" panose="02090707080505020304" pitchFamily="18" charset="0"/>
              <a:buChar char="–"/>
            </a:pPr>
            <a:r>
              <a:rPr lang="en-US" sz="1800" dirty="0"/>
              <a:t>For companies, use various options to collect keywords:</a:t>
            </a:r>
          </a:p>
          <a:p>
            <a:pPr marL="1028700" indent="-228600"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Search typical words from some departments e.g., using Microsoft Forms.</a:t>
            </a:r>
          </a:p>
          <a:p>
            <a:pPr marL="1028700" indent="-228600"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Information from employees e.g., from HR or legal to create a list of typical words.</a:t>
            </a:r>
          </a:p>
          <a:p>
            <a:pPr marL="1028700" indent="-228600"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Create an employee audit and then create the list out of the outcome.</a:t>
            </a:r>
          </a:p>
        </p:txBody>
      </p:sp>
    </p:spTree>
    <p:extLst>
      <p:ext uri="{BB962C8B-B14F-4D97-AF65-F5344CB8AC3E}">
        <p14:creationId xmlns:p14="http://schemas.microsoft.com/office/powerpoint/2010/main" val="129467751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7D7EEF69-94A9-B1B8-A7BD-1D64EA9AE3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430887"/>
          </a:xfrm>
        </p:spPr>
        <p:txBody>
          <a:bodyPr/>
          <a:lstStyle/>
          <a:p>
            <a:r>
              <a:rPr lang="en-US" sz="2800" dirty="0"/>
              <a:t>Describe custom sensitive information types with exact data match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90117B9-85EF-F566-B679-06833C0879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200" y="1494369"/>
            <a:ext cx="5358881" cy="338554"/>
          </a:xfrm>
        </p:spPr>
        <p:txBody>
          <a:bodyPr/>
          <a:lstStyle/>
          <a:p>
            <a:r>
              <a:rPr lang="en-US" dirty="0"/>
              <a:t>Sensitive information type based on database matching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1305398-D0BC-B20B-B193-3B616CBC6F5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280223"/>
            <a:ext cx="5132240" cy="3724096"/>
          </a:xfrm>
        </p:spPr>
        <p:txBody>
          <a:bodyPr>
            <a:spAutoFit/>
          </a:bodyPr>
          <a:lstStyle/>
          <a:p>
            <a:pPr marL="292100" indent="-228600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Supports up to 100 million rows of sensitive data, 32 columns (fields) per</a:t>
            </a:r>
            <a:br>
              <a:rPr lang="en-US" sz="2000" dirty="0"/>
            </a:br>
            <a:r>
              <a:rPr lang="en-US" sz="2000" dirty="0"/>
              <a:t>data source and up to 5 columns (fields) marked as searchable.</a:t>
            </a:r>
          </a:p>
          <a:p>
            <a:pPr marL="292100" indent="-228600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Additional license requirements.</a:t>
            </a:r>
          </a:p>
          <a:p>
            <a:pPr marL="292100" indent="-228600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Configuration done in three steps:</a:t>
            </a:r>
          </a:p>
          <a:p>
            <a:pPr marL="685800" indent="-228600">
              <a:spcBef>
                <a:spcPts val="0"/>
              </a:spcBef>
              <a:spcAft>
                <a:spcPts val="1200"/>
              </a:spcAft>
              <a:buFont typeface="Engravers MT" panose="02090707080505020304" pitchFamily="18" charset="0"/>
              <a:buChar char="–"/>
            </a:pPr>
            <a:r>
              <a:rPr lang="en-US" sz="1800" dirty="0"/>
              <a:t>Step 1: Set up EDM-based classification</a:t>
            </a:r>
          </a:p>
          <a:p>
            <a:pPr marL="685800" indent="-228600">
              <a:spcBef>
                <a:spcPts val="0"/>
              </a:spcBef>
              <a:spcAft>
                <a:spcPts val="1200"/>
              </a:spcAft>
              <a:buFont typeface="Engravers MT" panose="02090707080505020304" pitchFamily="18" charset="0"/>
              <a:buChar char="–"/>
            </a:pPr>
            <a:r>
              <a:rPr lang="en-US" sz="1800" dirty="0"/>
              <a:t>Step 2: Hash and upload the sensitive data</a:t>
            </a:r>
          </a:p>
          <a:p>
            <a:pPr marL="685800" indent="-228600">
              <a:spcBef>
                <a:spcPts val="0"/>
              </a:spcBef>
              <a:spcAft>
                <a:spcPts val="1200"/>
              </a:spcAft>
              <a:buFont typeface="Engravers MT" panose="02090707080505020304" pitchFamily="18" charset="0"/>
              <a:buChar char="–"/>
            </a:pPr>
            <a:r>
              <a:rPr lang="en-US" sz="1800" dirty="0"/>
              <a:t>Step 3: Use EDM-based classification in policies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8AB7B91F-1237-0A92-362C-8FE3F10617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3918176"/>
              </p:ext>
            </p:extLst>
          </p:nvPr>
        </p:nvGraphicFramePr>
        <p:xfrm>
          <a:off x="5948363" y="1494368"/>
          <a:ext cx="5651500" cy="4602480"/>
        </p:xfrm>
        <a:graphic>
          <a:graphicData uri="http://schemas.openxmlformats.org/drawingml/2006/table">
            <a:tbl>
              <a:tblPr firstRow="1" firstCol="1" bandRow="1"/>
              <a:tblGrid>
                <a:gridCol w="1600840">
                  <a:extLst>
                    <a:ext uri="{9D8B030D-6E8A-4147-A177-3AD203B41FA5}">
                      <a16:colId xmlns:a16="http://schemas.microsoft.com/office/drawing/2014/main" val="2551179880"/>
                    </a:ext>
                  </a:extLst>
                </a:gridCol>
                <a:gridCol w="4050660">
                  <a:extLst>
                    <a:ext uri="{9D8B030D-6E8A-4147-A177-3AD203B41FA5}">
                      <a16:colId xmlns:a16="http://schemas.microsoft.com/office/drawing/2014/main" val="1935788125"/>
                    </a:ext>
                  </a:extLst>
                </a:gridCol>
              </a:tblGrid>
              <a:tr h="354510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tabLst>
                          <a:tab pos="673100" algn="ctr"/>
                        </a:tabLst>
                      </a:pPr>
                      <a:r>
                        <a:rPr lang="en-US" sz="1800" dirty="0">
                          <a:effectLst/>
                          <a:latin typeface="+mj-lt"/>
                        </a:rPr>
                        <a:t>Phase</a:t>
                      </a:r>
                      <a:endParaRPr lang="en-US" sz="1800" dirty="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38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</a:rPr>
                        <a:t>Requirements</a:t>
                      </a:r>
                      <a:endParaRPr lang="en-US" sz="1800" dirty="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9B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2345771"/>
                  </a:ext>
                </a:extLst>
              </a:tr>
              <a:tr h="1418040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Step 1: </a:t>
                      </a:r>
                      <a:r>
                        <a:rPr lang="en-US" sz="1600" u="none" strike="noStrike" dirty="0">
                          <a:effectLst/>
                          <a:latin typeface="+mj-lt"/>
                        </a:rPr>
                        <a:t>Set up EDM-based classification</a:t>
                      </a:r>
                      <a:endParaRPr lang="en-US" sz="1600" dirty="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33363" indent="-233363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effectLst/>
                        </a:rPr>
                        <a:t>Read access to the sensitive data</a:t>
                      </a:r>
                    </a:p>
                    <a:p>
                      <a:pPr marL="233363" indent="-233363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effectLst/>
                        </a:rPr>
                        <a:t>Database schema in XML format</a:t>
                      </a:r>
                    </a:p>
                    <a:p>
                      <a:pPr marL="233363" indent="-233363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effectLst/>
                        </a:rPr>
                        <a:t>Rule package in XML format</a:t>
                      </a:r>
                    </a:p>
                    <a:p>
                      <a:pPr marL="233363" indent="-233363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effectLst/>
                        </a:rPr>
                        <a:t>Admin permissions to the Security &amp; Compliance Center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1084782"/>
                  </a:ext>
                </a:extLst>
              </a:tr>
              <a:tr h="1654379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u="none" strike="noStrike" dirty="0">
                          <a:effectLst/>
                          <a:latin typeface="+mj-lt"/>
                        </a:rPr>
                        <a:t>Step 2: Hash and upload the sensitive data</a:t>
                      </a:r>
                      <a:endParaRPr lang="en-US" sz="1600" dirty="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33363" indent="-233363" algn="l" defTabSz="932742" rtl="0" eaLnBrk="1" latinLnBrk="0" hangingPunct="1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Custom security group and user account</a:t>
                      </a:r>
                    </a:p>
                    <a:p>
                      <a:pPr marL="233363" indent="-233363" algn="l" defTabSz="932742" rtl="0" eaLnBrk="1" latinLnBrk="0" hangingPunct="1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Local admin access to machine with EDM Upload Agent</a:t>
                      </a:r>
                    </a:p>
                    <a:p>
                      <a:pPr marL="233363" indent="-233363" algn="l" defTabSz="932742" rtl="0" eaLnBrk="1" latinLnBrk="0" hangingPunct="1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Read access to the sensitive data</a:t>
                      </a:r>
                    </a:p>
                    <a:p>
                      <a:pPr marL="233363" indent="-233363" algn="l" defTabSz="932742" rtl="0" eaLnBrk="1" latinLnBrk="0" hangingPunct="1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Process and schedule for refreshing</a:t>
                      </a:r>
                      <a:b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data</a:t>
                      </a:r>
                    </a:p>
                  </a:txBody>
                  <a:tcPr marL="45720" marR="4572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940293"/>
                  </a:ext>
                </a:extLst>
              </a:tr>
              <a:tr h="1033987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u="none" strike="noStrike" dirty="0">
                          <a:effectLst/>
                          <a:latin typeface="+mj-lt"/>
                        </a:rPr>
                        <a:t>Step 3: Use EDM-based classification in</a:t>
                      </a:r>
                      <a:r>
                        <a:rPr lang="en-US" sz="1600" dirty="0">
                          <a:effectLst/>
                          <a:latin typeface="+mj-lt"/>
                        </a:rPr>
                        <a:t> policies</a:t>
                      </a:r>
                      <a:endParaRPr lang="en-US" sz="1600" dirty="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33363" indent="-233363" algn="l" defTabSz="932742" rtl="0" eaLnBrk="1" latinLnBrk="0" hangingPunct="1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Microsoft 365 subscription with DLP</a:t>
                      </a:r>
                    </a:p>
                    <a:p>
                      <a:pPr marL="233363" indent="-233363" algn="l" defTabSz="932742" rtl="0" eaLnBrk="1" latinLnBrk="0" hangingPunct="1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EDM-based classification feature enabled</a:t>
                      </a:r>
                    </a:p>
                  </a:txBody>
                  <a:tcPr marL="45720" marR="4572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06111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9747527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B080C12-7256-2448-5B3E-417FD0C18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44938" cy="492443"/>
          </a:xfrm>
        </p:spPr>
        <p:txBody>
          <a:bodyPr/>
          <a:lstStyle/>
          <a:p>
            <a:r>
              <a:rPr lang="en-US" sz="3200" dirty="0"/>
              <a:t>Implement document </a:t>
            </a:r>
            <a:r>
              <a:rPr lang="en-US" dirty="0"/>
              <a:t>f</a:t>
            </a:r>
            <a:r>
              <a:rPr lang="en-US" sz="3200" dirty="0"/>
              <a:t>ingerprinting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96A8E1A-F8EA-A082-F65F-6E820244399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588966" cy="4308872"/>
          </a:xfrm>
        </p:spPr>
        <p:txBody>
          <a:bodyPr/>
          <a:lstStyle/>
          <a:p>
            <a:pPr marL="228600" indent="-2286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Digital fingerprint from empty template document.</a:t>
            </a:r>
          </a:p>
          <a:p>
            <a:pPr marL="228600" indent="-2286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Detection of documents created from a template.</a:t>
            </a:r>
          </a:p>
          <a:p>
            <a:pPr marL="228600" indent="-2286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Requires all fields from</a:t>
            </a:r>
            <a:br>
              <a:rPr lang="en-US" sz="2000" dirty="0">
                <a:solidFill>
                  <a:schemeClr val="tx1"/>
                </a:solidFill>
                <a:latin typeface="+mn-lt"/>
              </a:rPr>
            </a:br>
            <a:r>
              <a:rPr lang="en-US" sz="2000" dirty="0">
                <a:solidFill>
                  <a:schemeClr val="tx1"/>
                </a:solidFill>
                <a:latin typeface="+mn-lt"/>
              </a:rPr>
              <a:t>the original template document.</a:t>
            </a:r>
          </a:p>
          <a:p>
            <a:pPr marL="228600" indent="-2286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Exchange Online only.</a:t>
            </a:r>
          </a:p>
          <a:p>
            <a:pPr marL="228600" indent="-2286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Password protected files are not supported, as </a:t>
            </a:r>
            <a:br>
              <a:rPr lang="en-US" sz="2000" dirty="0">
                <a:solidFill>
                  <a:schemeClr val="tx1"/>
                </a:solidFill>
                <a:latin typeface="+mn-lt"/>
              </a:rPr>
            </a:br>
            <a:r>
              <a:rPr lang="en-US" sz="2000" dirty="0">
                <a:solidFill>
                  <a:schemeClr val="tx1"/>
                </a:solidFill>
                <a:latin typeface="+mn-lt"/>
              </a:rPr>
              <a:t>well as documents containing images.</a:t>
            </a:r>
          </a:p>
        </p:txBody>
      </p:sp>
      <p:pic>
        <p:nvPicPr>
          <p:cNvPr id="11" name="Picture Placeholder 10" descr="illustration of fingerprint matching.">
            <a:extLst>
              <a:ext uri="{FF2B5EF4-FFF2-40B4-BE49-F238E27FC236}">
                <a16:creationId xmlns:a16="http://schemas.microsoft.com/office/drawing/2014/main" id="{F04A9148-8E8C-BD2B-E1F8-38A92C2B34DE}"/>
              </a:ext>
            </a:extLst>
          </p:cNvPr>
          <p:cNvPicPr>
            <a:picLocks noGrp="1"/>
          </p:cNvPicPr>
          <p:nvPr>
            <p:ph type="pic" sz="quarter" idx="20"/>
          </p:nvPr>
        </p:nvPicPr>
        <p:blipFill rotWithShape="1">
          <a:blip r:embed="rId3"/>
          <a:srcRect l="-51358" t="-4548" r="-51358" b="-4548"/>
          <a:stretch/>
        </p:blipFill>
        <p:spPr bwMode="auto">
          <a:xfrm>
            <a:off x="4665866" y="1581150"/>
            <a:ext cx="6967334" cy="4430713"/>
          </a:xfrm>
          <a:prstGeom prst="rect">
            <a:avLst/>
          </a:prstGeom>
          <a:solidFill>
            <a:schemeClr val="bg1"/>
          </a:solidFill>
          <a:ln w="38100">
            <a:solidFill>
              <a:srgbClr val="0078D4"/>
            </a:solidFill>
          </a:ln>
        </p:spPr>
      </p:pic>
    </p:spTree>
    <p:extLst>
      <p:ext uri="{BB962C8B-B14F-4D97-AF65-F5344CB8AC3E}">
        <p14:creationId xmlns:p14="http://schemas.microsoft.com/office/powerpoint/2010/main" val="3441858944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3A4DD40E-3C60-E90A-EC31-44E9A250AF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492443"/>
          </a:xfrm>
        </p:spPr>
        <p:txBody>
          <a:bodyPr/>
          <a:lstStyle/>
          <a:p>
            <a:r>
              <a:rPr lang="en-US" dirty="0"/>
              <a:t>Classify data using trainable classifiers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230E66C-CEBA-FA38-45D4-5C0DED33FED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200" y="1594155"/>
            <a:ext cx="11015662" cy="338554"/>
          </a:xfrm>
        </p:spPr>
        <p:txBody>
          <a:bodyPr/>
          <a:lstStyle/>
          <a:p>
            <a:r>
              <a:rPr lang="en-US" dirty="0">
                <a:latin typeface="+mn-lt"/>
              </a:rPr>
              <a:t>Training includes several steps: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2044C4F-0120-3E37-C82B-5AF3653E54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11013472" cy="1231106"/>
          </a:xfrm>
        </p:spPr>
        <p:txBody>
          <a:bodyPr/>
          <a:lstStyle/>
          <a:p>
            <a:pPr marL="406400" indent="-29210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000" dirty="0"/>
              <a:t>Items of a type added to a SharePoint library.</a:t>
            </a:r>
          </a:p>
          <a:p>
            <a:pPr marL="406400" indent="-29210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000" dirty="0"/>
              <a:t>Train until the classifiers do not request additional training documents.</a:t>
            </a:r>
          </a:p>
          <a:p>
            <a:pPr marL="406400" indent="-29210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000" dirty="0"/>
              <a:t>Review items to improve the classifier accuracy.</a:t>
            </a:r>
          </a:p>
        </p:txBody>
      </p:sp>
      <p:pic>
        <p:nvPicPr>
          <p:cNvPr id="12" name="Picture 11" descr="The next screenshot shows a best practice timeline and planning to create a custom trainable classifier with a highest level of accuracy. ">
            <a:extLst>
              <a:ext uri="{FF2B5EF4-FFF2-40B4-BE49-F238E27FC236}">
                <a16:creationId xmlns:a16="http://schemas.microsoft.com/office/drawing/2014/main" id="{30B386F3-9CD3-4DA9-6E73-1FDBE48E722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24050" t="11476" r="-24050" b="16094"/>
          <a:stretch/>
        </p:blipFill>
        <p:spPr bwMode="auto">
          <a:xfrm>
            <a:off x="584200" y="3541130"/>
            <a:ext cx="11013472" cy="2731653"/>
          </a:xfrm>
          <a:prstGeom prst="rect">
            <a:avLst/>
          </a:prstGeom>
          <a:solidFill>
            <a:schemeClr val="bg1"/>
          </a:solidFill>
          <a:ln w="38100">
            <a:solidFill>
              <a:srgbClr val="0078D4"/>
            </a:solidFill>
          </a:ln>
        </p:spPr>
      </p:pic>
    </p:spTree>
    <p:extLst>
      <p:ext uri="{BB962C8B-B14F-4D97-AF65-F5344CB8AC3E}">
        <p14:creationId xmlns:p14="http://schemas.microsoft.com/office/powerpoint/2010/main" val="2117926147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BE59AF66-BCCA-0916-C305-F0FE483EB0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Classify data using trainable classifiers (continued)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D5A8F35-E2E1-CDDA-2B6F-1063165067B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199" y="1386766"/>
            <a:ext cx="11011601" cy="677108"/>
          </a:xfrm>
        </p:spPr>
        <p:txBody>
          <a:bodyPr/>
          <a:lstStyle/>
          <a:p>
            <a:r>
              <a:rPr lang="en-US" dirty="0"/>
              <a:t>Classifiers separate into default classifiers, custom trainable classifiers, and retrained classifiers.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6FB7AF1-E32F-5FFA-C7B5-F8031CA46F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>
          <a:xfrm>
            <a:off x="559545" y="2233304"/>
            <a:ext cx="506510" cy="506510"/>
            <a:chOff x="631377" y="1503310"/>
            <a:chExt cx="552718" cy="552796"/>
          </a:xfrm>
        </p:grpSpPr>
        <p:sp>
          <p:nvSpPr>
            <p:cNvPr id="3" name="Oval 2" descr="icon of a finger pushing a button">
              <a:extLst>
                <a:ext uri="{FF2B5EF4-FFF2-40B4-BE49-F238E27FC236}">
                  <a16:creationId xmlns:a16="http://schemas.microsoft.com/office/drawing/2014/main" id="{45C1071F-191D-F12E-DC16-595190AD6037}"/>
                </a:ext>
              </a:extLst>
            </p:cNvPr>
            <p:cNvSpPr/>
            <p:nvPr/>
          </p:nvSpPr>
          <p:spPr bwMode="auto">
            <a:xfrm>
              <a:off x="631377" y="1503310"/>
              <a:ext cx="552718" cy="552796"/>
            </a:xfrm>
            <a:prstGeom prst="ellipse">
              <a:avLst/>
            </a:prstGeom>
            <a:solidFill>
              <a:srgbClr val="FF5C39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" name="Lock" title="Icon of a padlock">
              <a:extLst>
                <a:ext uri="{FF2B5EF4-FFF2-40B4-BE49-F238E27FC236}">
                  <a16:creationId xmlns:a16="http://schemas.microsoft.com/office/drawing/2014/main" id="{D2E836B2-9B80-15D9-5C9D-798F2ED2F0B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04418" y="1635327"/>
              <a:ext cx="206636" cy="288762"/>
            </a:xfrm>
            <a:custGeom>
              <a:avLst/>
              <a:gdLst>
                <a:gd name="T0" fmla="*/ 239 w 239"/>
                <a:gd name="T1" fmla="*/ 335 h 335"/>
                <a:gd name="T2" fmla="*/ 0 w 239"/>
                <a:gd name="T3" fmla="*/ 335 h 335"/>
                <a:gd name="T4" fmla="*/ 0 w 239"/>
                <a:gd name="T5" fmla="*/ 157 h 335"/>
                <a:gd name="T6" fmla="*/ 239 w 239"/>
                <a:gd name="T7" fmla="*/ 157 h 335"/>
                <a:gd name="T8" fmla="*/ 239 w 239"/>
                <a:gd name="T9" fmla="*/ 335 h 335"/>
                <a:gd name="T10" fmla="*/ 196 w 239"/>
                <a:gd name="T11" fmla="*/ 157 h 335"/>
                <a:gd name="T12" fmla="*/ 196 w 239"/>
                <a:gd name="T13" fmla="*/ 75 h 335"/>
                <a:gd name="T14" fmla="*/ 121 w 239"/>
                <a:gd name="T15" fmla="*/ 0 h 335"/>
                <a:gd name="T16" fmla="*/ 46 w 239"/>
                <a:gd name="T17" fmla="*/ 75 h 335"/>
                <a:gd name="T18" fmla="*/ 46 w 239"/>
                <a:gd name="T19" fmla="*/ 157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335">
                  <a:moveTo>
                    <a:pt x="239" y="335"/>
                  </a:moveTo>
                  <a:cubicBezTo>
                    <a:pt x="0" y="335"/>
                    <a:pt x="0" y="335"/>
                    <a:pt x="0" y="33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239" y="157"/>
                    <a:pt x="239" y="157"/>
                    <a:pt x="239" y="157"/>
                  </a:cubicBezTo>
                  <a:lnTo>
                    <a:pt x="239" y="335"/>
                  </a:lnTo>
                  <a:close/>
                  <a:moveTo>
                    <a:pt x="196" y="157"/>
                  </a:moveTo>
                  <a:cubicBezTo>
                    <a:pt x="196" y="75"/>
                    <a:pt x="196" y="75"/>
                    <a:pt x="196" y="75"/>
                  </a:cubicBezTo>
                  <a:cubicBezTo>
                    <a:pt x="196" y="34"/>
                    <a:pt x="163" y="0"/>
                    <a:pt x="121" y="0"/>
                  </a:cubicBezTo>
                  <a:cubicBezTo>
                    <a:pt x="79" y="0"/>
                    <a:pt x="46" y="34"/>
                    <a:pt x="46" y="75"/>
                  </a:cubicBezTo>
                  <a:cubicBezTo>
                    <a:pt x="46" y="157"/>
                    <a:pt x="46" y="157"/>
                    <a:pt x="46" y="157"/>
                  </a:cubicBezTo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3DD2932E-1ED7-5A55-8D91-792FD87EBBD4}"/>
              </a:ext>
            </a:extLst>
          </p:cNvPr>
          <p:cNvSpPr txBox="1">
            <a:spLocks/>
          </p:cNvSpPr>
          <p:nvPr/>
        </p:nvSpPr>
        <p:spPr>
          <a:xfrm>
            <a:off x="1193800" y="2334904"/>
            <a:ext cx="10406062" cy="10567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spcAft>
                <a:spcPts val="800"/>
              </a:spcAft>
            </a:pPr>
            <a:r>
              <a:rPr lang="en-US" sz="2200" dirty="0">
                <a:latin typeface="+mj-lt"/>
              </a:rPr>
              <a:t>Built-in or default classifiers</a:t>
            </a:r>
          </a:p>
          <a:p>
            <a:pPr>
              <a:spcAft>
                <a:spcPts val="800"/>
              </a:spcAft>
            </a:pPr>
            <a:r>
              <a:rPr lang="en-US" sz="2000" dirty="0"/>
              <a:t>Classification for basic use or testing: Offensive Language, Resumes, Source Code, Targeted Harassment, Profanity and Threat.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48C8B21-CE1B-0500-5DAC-AAE169EEF9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>
          <a:xfrm>
            <a:off x="559545" y="3567997"/>
            <a:ext cx="506510" cy="506510"/>
            <a:chOff x="631377" y="2358707"/>
            <a:chExt cx="552718" cy="552796"/>
          </a:xfrm>
        </p:grpSpPr>
        <p:sp>
          <p:nvSpPr>
            <p:cNvPr id="6" name="Oval 5" descr="icon of a finger pushing a button">
              <a:extLst>
                <a:ext uri="{FF2B5EF4-FFF2-40B4-BE49-F238E27FC236}">
                  <a16:creationId xmlns:a16="http://schemas.microsoft.com/office/drawing/2014/main" id="{239DC77A-6FA7-1039-C8D7-16F10307C9AB}"/>
                </a:ext>
              </a:extLst>
            </p:cNvPr>
            <p:cNvSpPr/>
            <p:nvPr/>
          </p:nvSpPr>
          <p:spPr bwMode="auto">
            <a:xfrm>
              <a:off x="631377" y="2358707"/>
              <a:ext cx="552718" cy="552796"/>
            </a:xfrm>
            <a:prstGeom prst="ellipse">
              <a:avLst/>
            </a:prstGeom>
            <a:solidFill>
              <a:srgbClr val="C73EC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" name="shield_3" title="Icon of a shield with an exclamation point inside">
              <a:extLst>
                <a:ext uri="{FF2B5EF4-FFF2-40B4-BE49-F238E27FC236}">
                  <a16:creationId xmlns:a16="http://schemas.microsoft.com/office/drawing/2014/main" id="{D31D8FF6-7C78-E775-B889-71DFFAD0221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66057" y="2491534"/>
              <a:ext cx="283358" cy="287142"/>
            </a:xfrm>
            <a:custGeom>
              <a:avLst/>
              <a:gdLst>
                <a:gd name="T0" fmla="*/ 55 w 322"/>
                <a:gd name="T1" fmla="*/ 246 h 329"/>
                <a:gd name="T2" fmla="*/ 4 w 322"/>
                <a:gd name="T3" fmla="*/ 101 h 329"/>
                <a:gd name="T4" fmla="*/ 4 w 322"/>
                <a:gd name="T5" fmla="*/ 44 h 329"/>
                <a:gd name="T6" fmla="*/ 72 w 322"/>
                <a:gd name="T7" fmla="*/ 34 h 329"/>
                <a:gd name="T8" fmla="*/ 161 w 322"/>
                <a:gd name="T9" fmla="*/ 0 h 329"/>
                <a:gd name="T10" fmla="*/ 250 w 322"/>
                <a:gd name="T11" fmla="*/ 34 h 329"/>
                <a:gd name="T12" fmla="*/ 318 w 322"/>
                <a:gd name="T13" fmla="*/ 44 h 329"/>
                <a:gd name="T14" fmla="*/ 318 w 322"/>
                <a:gd name="T15" fmla="*/ 101 h 329"/>
                <a:gd name="T16" fmla="*/ 267 w 322"/>
                <a:gd name="T17" fmla="*/ 246 h 329"/>
                <a:gd name="T18" fmla="*/ 161 w 322"/>
                <a:gd name="T19" fmla="*/ 329 h 329"/>
                <a:gd name="T20" fmla="*/ 55 w 322"/>
                <a:gd name="T21" fmla="*/ 246 h 329"/>
                <a:gd name="T22" fmla="*/ 161 w 322"/>
                <a:gd name="T23" fmla="*/ 53 h 329"/>
                <a:gd name="T24" fmla="*/ 161 w 322"/>
                <a:gd name="T25" fmla="*/ 207 h 329"/>
                <a:gd name="T26" fmla="*/ 161 w 322"/>
                <a:gd name="T27" fmla="*/ 231 h 329"/>
                <a:gd name="T28" fmla="*/ 161 w 322"/>
                <a:gd name="T29" fmla="*/ 25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2" h="329">
                  <a:moveTo>
                    <a:pt x="55" y="246"/>
                  </a:moveTo>
                  <a:cubicBezTo>
                    <a:pt x="0" y="179"/>
                    <a:pt x="4" y="101"/>
                    <a:pt x="4" y="101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38" y="45"/>
                    <a:pt x="72" y="34"/>
                  </a:cubicBezTo>
                  <a:cubicBezTo>
                    <a:pt x="107" y="22"/>
                    <a:pt x="124" y="0"/>
                    <a:pt x="161" y="0"/>
                  </a:cubicBezTo>
                  <a:cubicBezTo>
                    <a:pt x="198" y="0"/>
                    <a:pt x="215" y="22"/>
                    <a:pt x="250" y="34"/>
                  </a:cubicBezTo>
                  <a:cubicBezTo>
                    <a:pt x="284" y="45"/>
                    <a:pt x="318" y="44"/>
                    <a:pt x="318" y="44"/>
                  </a:cubicBezTo>
                  <a:cubicBezTo>
                    <a:pt x="318" y="101"/>
                    <a:pt x="318" y="101"/>
                    <a:pt x="318" y="101"/>
                  </a:cubicBezTo>
                  <a:cubicBezTo>
                    <a:pt x="318" y="101"/>
                    <a:pt x="322" y="179"/>
                    <a:pt x="267" y="246"/>
                  </a:cubicBezTo>
                  <a:cubicBezTo>
                    <a:pt x="234" y="286"/>
                    <a:pt x="161" y="329"/>
                    <a:pt x="161" y="329"/>
                  </a:cubicBezTo>
                  <a:cubicBezTo>
                    <a:pt x="161" y="329"/>
                    <a:pt x="88" y="286"/>
                    <a:pt x="55" y="246"/>
                  </a:cubicBezTo>
                  <a:close/>
                  <a:moveTo>
                    <a:pt x="161" y="53"/>
                  </a:moveTo>
                  <a:cubicBezTo>
                    <a:pt x="161" y="207"/>
                    <a:pt x="161" y="207"/>
                    <a:pt x="161" y="207"/>
                  </a:cubicBezTo>
                  <a:moveTo>
                    <a:pt x="161" y="231"/>
                  </a:moveTo>
                  <a:cubicBezTo>
                    <a:pt x="161" y="251"/>
                    <a:pt x="161" y="251"/>
                    <a:pt x="161" y="251"/>
                  </a:cubicBezTo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81B308A0-2551-BECE-E632-B794FA18A7CB}"/>
              </a:ext>
            </a:extLst>
          </p:cNvPr>
          <p:cNvSpPr txBox="1">
            <a:spLocks/>
          </p:cNvSpPr>
          <p:nvPr/>
        </p:nvSpPr>
        <p:spPr>
          <a:xfrm>
            <a:off x="1193800" y="3669597"/>
            <a:ext cx="10406062" cy="198002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spcAft>
                <a:spcPts val="800"/>
              </a:spcAft>
            </a:pPr>
            <a:r>
              <a:rPr lang="en-US" sz="2200" dirty="0">
                <a:latin typeface="+mj-lt"/>
              </a:rPr>
              <a:t>Custom classifiers</a:t>
            </a:r>
          </a:p>
          <a:p>
            <a:pPr marL="342900" indent="-227013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Must be activated, which requires 7-14 days for basic analytics.</a:t>
            </a:r>
          </a:p>
          <a:p>
            <a:pPr marL="342900" indent="-227013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Training requires 50-500 positive samples of seed data.</a:t>
            </a:r>
          </a:p>
          <a:p>
            <a:pPr marL="342900" indent="-227013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Up to 24 hours of seed data top be processed.</a:t>
            </a:r>
          </a:p>
          <a:p>
            <a:pPr marL="342900" indent="-227013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Up to 10,000 positive and negative samples for testing.</a:t>
            </a:r>
          </a:p>
        </p:txBody>
      </p:sp>
    </p:spTree>
    <p:extLst>
      <p:ext uri="{BB962C8B-B14F-4D97-AF65-F5344CB8AC3E}">
        <p14:creationId xmlns:p14="http://schemas.microsoft.com/office/powerpoint/2010/main" val="2785721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883F3B0-962D-6947-9FA6-A291531AB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963" y="585788"/>
            <a:ext cx="11012487" cy="984885"/>
          </a:xfrm>
        </p:spPr>
        <p:txBody>
          <a:bodyPr/>
          <a:lstStyle/>
          <a:p>
            <a:r>
              <a:rPr lang="en-US"/>
              <a:t>When to use trainable classifiers versus sensitive information types</a:t>
            </a:r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528FBB4F-1482-CCCE-0459-0D2400E32F6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779741"/>
            <a:ext cx="11013474" cy="1231106"/>
          </a:xfrm>
        </p:spPr>
        <p:txBody>
          <a:bodyPr/>
          <a:lstStyle/>
          <a:p>
            <a:pPr marL="231775" indent="-231775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Sensitive information types match specific types of data according to their schemes</a:t>
            </a:r>
          </a:p>
          <a:p>
            <a:pPr marL="231775" indent="-231775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Trainable classifiers look for exact matches they are trained via machine learning algorithms</a:t>
            </a:r>
          </a:p>
          <a:p>
            <a:pPr marL="231775" indent="-231775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Both features require E5 licensing plans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64A1907F-35D0-0735-C5DE-ADF8D953F3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743557"/>
              </p:ext>
            </p:extLst>
          </p:nvPr>
        </p:nvGraphicFramePr>
        <p:xfrm>
          <a:off x="586388" y="3313216"/>
          <a:ext cx="11013475" cy="2958997"/>
        </p:xfrm>
        <a:graphic>
          <a:graphicData uri="http://schemas.openxmlformats.org/drawingml/2006/table">
            <a:tbl>
              <a:tblPr firstRow="1" firstCol="1" bandRow="1"/>
              <a:tblGrid>
                <a:gridCol w="2080612">
                  <a:extLst>
                    <a:ext uri="{9D8B030D-6E8A-4147-A177-3AD203B41FA5}">
                      <a16:colId xmlns:a16="http://schemas.microsoft.com/office/drawing/2014/main" val="764796240"/>
                    </a:ext>
                  </a:extLst>
                </a:gridCol>
                <a:gridCol w="3922486">
                  <a:extLst>
                    <a:ext uri="{9D8B030D-6E8A-4147-A177-3AD203B41FA5}">
                      <a16:colId xmlns:a16="http://schemas.microsoft.com/office/drawing/2014/main" val="499250850"/>
                    </a:ext>
                  </a:extLst>
                </a:gridCol>
                <a:gridCol w="5010377">
                  <a:extLst>
                    <a:ext uri="{9D8B030D-6E8A-4147-A177-3AD203B41FA5}">
                      <a16:colId xmlns:a16="http://schemas.microsoft.com/office/drawing/2014/main" val="645363035"/>
                    </a:ext>
                  </a:extLst>
                </a:gridCol>
              </a:tblGrid>
              <a:tr h="435865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</a:rPr>
                        <a:t>Comparison</a:t>
                      </a:r>
                      <a:endParaRPr lang="en-US" sz="2000" dirty="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38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</a:rPr>
                        <a:t>Sensitive information types</a:t>
                      </a:r>
                      <a:endParaRPr lang="en-US" sz="2000" dirty="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9BC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</a:rPr>
                        <a:t>Trainable classifier</a:t>
                      </a:r>
                      <a:endParaRPr lang="en-US" sz="2000" dirty="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C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6184709"/>
                  </a:ext>
                </a:extLst>
              </a:tr>
              <a:tr h="402337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</a:rPr>
                        <a:t>Detecting</a:t>
                      </a:r>
                      <a:endParaRPr lang="en-US" sz="1800" dirty="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Scheme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Algorithm/machine learning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3350857"/>
                  </a:ext>
                </a:extLst>
              </a:tr>
              <a:tr h="859229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</a:rPr>
                        <a:t>Detecting content</a:t>
                      </a:r>
                      <a:endParaRPr lang="en-US" sz="1800" dirty="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Information in items matching the scheme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Files, emails, information, Teams Chats with similar information to the training documents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1699230"/>
                  </a:ext>
                </a:extLst>
              </a:tr>
              <a:tr h="402337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</a:rPr>
                        <a:t>Custom</a:t>
                      </a:r>
                      <a:endParaRPr lang="en-US" sz="1800" dirty="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Yes, via programming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Yes, via training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9027135"/>
                  </a:ext>
                </a:extLst>
              </a:tr>
              <a:tr h="859229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</a:rPr>
                        <a:t>Examples</a:t>
                      </a:r>
                      <a:endParaRPr lang="en-US" sz="1800" dirty="0">
                        <a:effectLst/>
                        <a:latin typeface="+mj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Credit Card, IP Address, Azure Keys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Invoices, Offensive language, Tread harassment, Employee Agreements, NDA Forms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57595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1934899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4F76BC34-8C11-D4C8-6821-A4E5470C9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Train a custom trainable classifier</a:t>
            </a:r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707F482B-24FB-232D-60A5-5C13F760A0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174143" cy="677108"/>
          </a:xfrm>
        </p:spPr>
        <p:txBody>
          <a:bodyPr/>
          <a:lstStyle/>
          <a:p>
            <a:r>
              <a:rPr lang="en-US" sz="2200" dirty="0">
                <a:latin typeface="+mj-lt"/>
              </a:rPr>
              <a:t>Training the algorithm to detect files.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568E5884-C092-D591-CBB2-E8D3880000B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332507"/>
            <a:ext cx="3172811" cy="3754874"/>
          </a:xfrm>
        </p:spPr>
        <p:txBody>
          <a:bodyPr/>
          <a:lstStyle/>
          <a:p>
            <a:pPr marL="292100" indent="-177800"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Libraries for training the classifier should not include unwanted documents not relevant for the trained classifier.</a:t>
            </a:r>
            <a:endParaRPr lang="en-US" dirty="0"/>
          </a:p>
          <a:p>
            <a:pPr marL="292100" indent="-177800"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Multiple types of information require multiple trainable classifiers.</a:t>
            </a:r>
            <a:endParaRPr lang="en-US" dirty="0"/>
          </a:p>
          <a:p>
            <a:pPr marL="292100" indent="-177800">
              <a:spcBef>
                <a:spcPts val="0"/>
              </a:spcBef>
              <a:spcAft>
                <a:spcPts val="800"/>
              </a:spcAft>
            </a:pPr>
            <a:r>
              <a:rPr lang="en-US" dirty="0"/>
              <a:t>Training requires approximately 1 hour for every 1000 items.</a:t>
            </a:r>
          </a:p>
          <a:p>
            <a:pPr marL="292100" indent="-177800">
              <a:spcBef>
                <a:spcPts val="0"/>
              </a:spcBef>
              <a:spcAft>
                <a:spcPts val="800"/>
              </a:spcAft>
            </a:pPr>
            <a:r>
              <a:rPr lang="en-US" dirty="0"/>
              <a:t>After publishing, the trainable classifier can be used in sensitivity labels or </a:t>
            </a:r>
            <a:br>
              <a:rPr lang="en-US" dirty="0"/>
            </a:br>
            <a:r>
              <a:rPr lang="en-US" dirty="0"/>
              <a:t>retention labels.</a:t>
            </a:r>
          </a:p>
        </p:txBody>
      </p:sp>
      <p:pic>
        <p:nvPicPr>
          <p:cNvPr id="25" name="Picture Placeholder 24" descr="The screenshot highlights the Create trainable classifier button">
            <a:extLst>
              <a:ext uri="{FF2B5EF4-FFF2-40B4-BE49-F238E27FC236}">
                <a16:creationId xmlns:a16="http://schemas.microsoft.com/office/drawing/2014/main" id="{87019883-3B2B-33BD-8F16-3FECDB25C662}"/>
              </a:ext>
            </a:extLst>
          </p:cNvPr>
          <p:cNvPicPr>
            <a:picLocks noGrp="1"/>
          </p:cNvPicPr>
          <p:nvPr>
            <p:ph type="pic" sz="quarter" idx="20"/>
          </p:nvPr>
        </p:nvPicPr>
        <p:blipFill rotWithShape="1">
          <a:blip r:embed="rId3"/>
          <a:srcRect l="-499" t="-42584" r="-499" b="-42584"/>
          <a:stretch/>
        </p:blipFill>
        <p:spPr bwMode="auto">
          <a:xfrm>
            <a:off x="4064000" y="1581150"/>
            <a:ext cx="7535863" cy="4430713"/>
          </a:xfrm>
          <a:prstGeom prst="rect">
            <a:avLst/>
          </a:prstGeom>
          <a:solidFill>
            <a:schemeClr val="bg1"/>
          </a:solidFill>
          <a:ln w="38100">
            <a:solidFill>
              <a:srgbClr val="0078D4"/>
            </a:solidFill>
          </a:ln>
        </p:spPr>
      </p:pic>
    </p:spTree>
    <p:extLst>
      <p:ext uri="{BB962C8B-B14F-4D97-AF65-F5344CB8AC3E}">
        <p14:creationId xmlns:p14="http://schemas.microsoft.com/office/powerpoint/2010/main" val="3088963593"/>
      </p:ext>
    </p:ext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94584E23-BC31-A820-A397-E6510450E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Verify a trainable classifier is performing properly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AC4BDCD-7191-C44D-FFA9-7DD96FE5137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174143" cy="830997"/>
          </a:xfrm>
        </p:spPr>
        <p:txBody>
          <a:bodyPr/>
          <a:lstStyle/>
          <a:p>
            <a:r>
              <a:rPr lang="en-US" sz="1800" dirty="0">
                <a:latin typeface="+mn-lt"/>
              </a:rPr>
              <a:t>Trainable classifiers need to be monitored to determine if they work as expected.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D77CA2A-F3A4-1ED7-4E6B-0B04172253A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714430"/>
            <a:ext cx="3172811" cy="3436838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dirty="0"/>
              <a:t>Some additional indicators for its performance are:</a:t>
            </a:r>
          </a:p>
          <a:p>
            <a:pPr marL="285750" indent="-171450">
              <a:spcBef>
                <a:spcPts val="0"/>
              </a:spcBef>
              <a:spcAft>
                <a:spcPts val="800"/>
              </a:spcAft>
            </a:pPr>
            <a:r>
              <a:rPr lang="en-US" dirty="0"/>
              <a:t>True and false positives</a:t>
            </a:r>
          </a:p>
          <a:p>
            <a:pPr marL="285750" indent="-171450">
              <a:spcBef>
                <a:spcPts val="0"/>
              </a:spcBef>
              <a:spcAft>
                <a:spcPts val="800"/>
              </a:spcAft>
            </a:pPr>
            <a:r>
              <a:rPr lang="en-US" dirty="0"/>
              <a:t>Low number of matches </a:t>
            </a:r>
          </a:p>
          <a:p>
            <a:pPr marL="285750" indent="-171450">
              <a:spcBef>
                <a:spcPts val="0"/>
              </a:spcBef>
              <a:spcAft>
                <a:spcPts val="800"/>
              </a:spcAft>
            </a:pPr>
            <a:r>
              <a:rPr lang="en-US" dirty="0"/>
              <a:t>No matches </a:t>
            </a:r>
          </a:p>
          <a:p>
            <a:pPr marL="285750" indent="-171450">
              <a:spcBef>
                <a:spcPts val="0"/>
              </a:spcBef>
              <a:spcAft>
                <a:spcPts val="800"/>
              </a:spcAft>
            </a:pPr>
            <a:r>
              <a:rPr lang="en-US" dirty="0"/>
              <a:t>A very long time for a match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dirty="0"/>
              <a:t>Any of these can indicate, that a </a:t>
            </a:r>
            <a:r>
              <a:rPr lang="en-US" sz="1800"/>
              <a:t>refinement of the </a:t>
            </a:r>
            <a:r>
              <a:rPr lang="en-US" sz="1800" dirty="0"/>
              <a:t>item base and a retraining of the classifier is required to make it work as expected.</a:t>
            </a:r>
          </a:p>
        </p:txBody>
      </p:sp>
      <p:pic>
        <p:nvPicPr>
          <p:cNvPr id="15" name="Picture Placeholder 14" descr="screenshot of Microsoft Purview trainable classifiers overview portal.">
            <a:extLst>
              <a:ext uri="{FF2B5EF4-FFF2-40B4-BE49-F238E27FC236}">
                <a16:creationId xmlns:a16="http://schemas.microsoft.com/office/drawing/2014/main" id="{CAE249BD-024C-B880-3C57-BC53B7A8FAF4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/>
          <a:srcRect l="-625" t="-23523" r="-625" b="-23523"/>
          <a:stretch/>
        </p:blipFill>
        <p:spPr>
          <a:xfrm>
            <a:off x="4064000" y="1581150"/>
            <a:ext cx="7535863" cy="4430713"/>
          </a:xfrm>
          <a:prstGeom prst="rect">
            <a:avLst/>
          </a:prstGeom>
          <a:solidFill>
            <a:schemeClr val="bg1"/>
          </a:solidFill>
          <a:ln w="38100">
            <a:solidFill>
              <a:srgbClr val="0078D4"/>
            </a:solidFill>
          </a:ln>
        </p:spPr>
      </p:pic>
    </p:spTree>
    <p:extLst>
      <p:ext uri="{BB962C8B-B14F-4D97-AF65-F5344CB8AC3E}">
        <p14:creationId xmlns:p14="http://schemas.microsoft.com/office/powerpoint/2010/main" val="328984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26">
            <a:extLst>
              <a:ext uri="{FF2B5EF4-FFF2-40B4-BE49-F238E27FC236}">
                <a16:creationId xmlns:a16="http://schemas.microsoft.com/office/drawing/2014/main" id="{C95BAA95-12A6-3630-2946-9082EE374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963" y="585788"/>
            <a:ext cx="11010015" cy="492125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0A09E788-6EB5-3DF0-8DBA-F620D12C55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818177"/>
            <a:ext cx="11013474" cy="3754874"/>
          </a:xfrm>
        </p:spPr>
        <p:txBody>
          <a:bodyPr/>
          <a:lstStyle/>
          <a:p>
            <a:pPr marL="292100" indent="-292100">
              <a:spcAft>
                <a:spcPts val="1800"/>
              </a:spcAft>
            </a:pPr>
            <a:r>
              <a:rPr lang="en-US" dirty="0"/>
              <a:t>Introduction to information protection in Microsoft Purview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Classify data for protection and governance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Create and manage sensitive information types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Describe Microsoft 365 encryption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Deploy message encryption in Microsoft Purview</a:t>
            </a:r>
          </a:p>
          <a:p>
            <a:pPr marL="280988" indent="-280988">
              <a:spcAft>
                <a:spcPts val="1800"/>
              </a:spcAft>
            </a:pPr>
            <a:r>
              <a:rPr lang="en-US" dirty="0"/>
              <a:t>Protect information in Microsoft Purview</a:t>
            </a:r>
          </a:p>
          <a:p>
            <a:pPr marL="280988" indent="-280988">
              <a:spcAft>
                <a:spcPts val="1800"/>
              </a:spcAft>
            </a:pPr>
            <a:r>
              <a:rPr lang="en-US" dirty="0"/>
              <a:t>Apply and manage sensitivity labels</a:t>
            </a:r>
          </a:p>
        </p:txBody>
      </p:sp>
    </p:spTree>
    <p:extLst>
      <p:ext uri="{BB962C8B-B14F-4D97-AF65-F5344CB8AC3E}">
        <p14:creationId xmlns:p14="http://schemas.microsoft.com/office/powerpoint/2010/main" val="1815709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F63826B6-1FAB-63E3-A2FE-FAA0C97F9B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Guided demonstration – protect sensitive data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EA602BD-B518-E3F9-F70A-DB09837621A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174143" cy="338554"/>
          </a:xfrm>
        </p:spPr>
        <p:txBody>
          <a:bodyPr/>
          <a:lstStyle/>
          <a:p>
            <a:r>
              <a:rPr lang="en-US" sz="2200" dirty="0">
                <a:latin typeface="Segoe UI Semibold"/>
              </a:rPr>
              <a:t>Scenario: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80752C1-F888-A724-01D6-465052A4F7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085764"/>
            <a:ext cx="3171954" cy="1538883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You are the compliance administrator tasked with apply sensitive data controls and investigating suspicious activity.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B3E9A33-D148-FCFE-066C-C8FA19298E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4747098" y="1581150"/>
            <a:ext cx="6852764" cy="4430720"/>
          </a:xfrm>
          <a:prstGeom prst="rect">
            <a:avLst/>
          </a:prstGeom>
          <a:noFill/>
          <a:ln w="38100">
            <a:solidFill>
              <a:srgbClr val="0078D4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91B5C324-59DD-E7A0-455F-F5823B96969D}"/>
              </a:ext>
            </a:extLst>
          </p:cNvPr>
          <p:cNvSpPr/>
          <p:nvPr/>
        </p:nvSpPr>
        <p:spPr bwMode="auto">
          <a:xfrm>
            <a:off x="5299356" y="1983905"/>
            <a:ext cx="1021924" cy="1021924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defTabSz="412667"/>
            <a:r>
              <a:rPr lang="en-US" sz="1600" b="1" kern="0">
                <a:solidFill>
                  <a:srgbClr val="2F2F2F"/>
                </a:solidFill>
                <a:cs typeface="Segoe UI" panose="020B0502040204020203" pitchFamily="34" charset="0"/>
              </a:rPr>
              <a:t>Task 1</a:t>
            </a:r>
            <a:endParaRPr lang="en-IN" sz="1600" b="1" kern="0" dirty="0">
              <a:solidFill>
                <a:srgbClr val="2F2F2F"/>
              </a:solidFill>
              <a:cs typeface="Segoe UI" panose="020B0502040204020203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58773C6-44CB-F341-F5F6-A3DC8572C307}"/>
              </a:ext>
            </a:extLst>
          </p:cNvPr>
          <p:cNvSpPr txBox="1"/>
          <p:nvPr/>
        </p:nvSpPr>
        <p:spPr>
          <a:xfrm>
            <a:off x="6507808" y="2313831"/>
            <a:ext cx="3486917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200" b="0" i="0" dirty="0">
                <a:effectLst/>
              </a:rPr>
              <a:t>Detect sensitive information</a:t>
            </a:r>
            <a:endParaRPr lang="en-US" sz="2200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CFD395E-DE51-131D-574A-2E74EB4EE9B7}"/>
              </a:ext>
            </a:extLst>
          </p:cNvPr>
          <p:cNvSpPr/>
          <p:nvPr/>
        </p:nvSpPr>
        <p:spPr bwMode="auto">
          <a:xfrm>
            <a:off x="5299356" y="3285548"/>
            <a:ext cx="1021924" cy="1021924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defTabSz="412667"/>
            <a:r>
              <a:rPr lang="en-US" sz="1600" b="1" kern="0">
                <a:solidFill>
                  <a:srgbClr val="2F2F2F"/>
                </a:solidFill>
                <a:cs typeface="Segoe UI" panose="020B0502040204020203" pitchFamily="34" charset="0"/>
              </a:rPr>
              <a:t>Task 2</a:t>
            </a:r>
            <a:endParaRPr lang="en-IN" sz="1600" b="1" kern="0" dirty="0">
              <a:solidFill>
                <a:srgbClr val="2F2F2F"/>
              </a:solidFill>
              <a:cs typeface="Segoe UI" panose="020B0502040204020203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5705CBC-E168-8B2F-0D27-68C6950CB62F}"/>
              </a:ext>
            </a:extLst>
          </p:cNvPr>
          <p:cNvSpPr txBox="1"/>
          <p:nvPr/>
        </p:nvSpPr>
        <p:spPr>
          <a:xfrm>
            <a:off x="6526626" y="3627233"/>
            <a:ext cx="179485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200" dirty="0"/>
              <a:t>Apply controls</a:t>
            </a:r>
            <a:endParaRPr lang="en-IN" sz="2200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F275F01-7A0C-BC56-2F0B-DC444D53C074}"/>
              </a:ext>
            </a:extLst>
          </p:cNvPr>
          <p:cNvSpPr/>
          <p:nvPr/>
        </p:nvSpPr>
        <p:spPr bwMode="auto">
          <a:xfrm>
            <a:off x="5302671" y="4587190"/>
            <a:ext cx="1021924" cy="1021924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defTabSz="412667"/>
            <a:r>
              <a:rPr lang="en-US" sz="1600" b="1" kern="0">
                <a:solidFill>
                  <a:srgbClr val="2F2F2F"/>
                </a:solidFill>
                <a:cs typeface="Segoe UI" panose="020B0502040204020203" pitchFamily="34" charset="0"/>
              </a:rPr>
              <a:t>Task 3</a:t>
            </a:r>
            <a:endParaRPr lang="en-IN" sz="1600" b="1" kern="0" dirty="0">
              <a:solidFill>
                <a:srgbClr val="2F2F2F"/>
              </a:solidFill>
              <a:cs typeface="Segoe UI" panose="020B0502040204020203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934280B-5D82-C3C4-11BE-1BD586EDCF3B}"/>
              </a:ext>
            </a:extLst>
          </p:cNvPr>
          <p:cNvSpPr txBox="1"/>
          <p:nvPr/>
        </p:nvSpPr>
        <p:spPr>
          <a:xfrm>
            <a:off x="6501911" y="4928875"/>
            <a:ext cx="3862596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200" b="0" i="0" dirty="0">
                <a:effectLst/>
              </a:rPr>
              <a:t>Investigate suspicious activities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183267162"/>
      </p:ext>
    </p:extLst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B7F6A34-2369-2DA5-719B-15A2D32CB0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911" y="2769057"/>
            <a:ext cx="6345239" cy="1231106"/>
          </a:xfrm>
        </p:spPr>
        <p:txBody>
          <a:bodyPr/>
          <a:lstStyle/>
          <a:p>
            <a:r>
              <a:rPr lang="en-US" dirty="0"/>
              <a:t>Describe Microsoft 365 encryption</a:t>
            </a:r>
          </a:p>
        </p:txBody>
      </p:sp>
    </p:spTree>
    <p:extLst>
      <p:ext uri="{BB962C8B-B14F-4D97-AF65-F5344CB8AC3E}">
        <p14:creationId xmlns:p14="http://schemas.microsoft.com/office/powerpoint/2010/main" val="4081611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26">
            <a:extLst>
              <a:ext uri="{FF2B5EF4-FFF2-40B4-BE49-F238E27FC236}">
                <a16:creationId xmlns:a16="http://schemas.microsoft.com/office/drawing/2014/main" id="{3CFF0792-EEC2-E33D-9FB2-226E6CFB5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0957" cy="492443"/>
          </a:xfrm>
        </p:spPr>
        <p:txBody>
          <a:bodyPr/>
          <a:lstStyle/>
          <a:p>
            <a:r>
              <a:rPr lang="en-US" dirty="0"/>
              <a:t>Agenda: Describe Microsoft 365 encryption 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3C040AD6-C72E-FA19-895D-EB1C3B96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818177"/>
            <a:ext cx="11013474" cy="2723823"/>
          </a:xfrm>
        </p:spPr>
        <p:txBody>
          <a:bodyPr/>
          <a:lstStyle/>
          <a:p>
            <a:pPr marL="292100" indent="-292100">
              <a:spcAft>
                <a:spcPts val="1800"/>
              </a:spcAft>
            </a:pPr>
            <a:r>
              <a:rPr lang="en-US" dirty="0"/>
              <a:t>Explain how encryption mitigates the risk of unauthorized data disclosure.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Describe Microsoft data-at-rest and data-in-transit encryption solutions.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Explain how Microsoft 365 implements service encryption to protect customer data at the application layer.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Describe the differences between Microsoft managed keys and customer managed keys for use with service encryption.</a:t>
            </a:r>
          </a:p>
        </p:txBody>
      </p:sp>
    </p:spTree>
    <p:extLst>
      <p:ext uri="{BB962C8B-B14F-4D97-AF65-F5344CB8AC3E}">
        <p14:creationId xmlns:p14="http://schemas.microsoft.com/office/powerpoint/2010/main" val="208574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8B58F2B3-7BB2-95DD-1C40-6DDD79CFF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492443"/>
          </a:xfrm>
        </p:spPr>
        <p:txBody>
          <a:bodyPr/>
          <a:lstStyle/>
          <a:p>
            <a:r>
              <a:rPr lang="en-US" sz="3200" dirty="0"/>
              <a:t>Introduction to Microsoft 365 Encryption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CD19D7D-CFBD-C2D5-EB24-7F0CD22804F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200" y="1594155"/>
            <a:ext cx="11015662" cy="338554"/>
          </a:xfrm>
        </p:spPr>
        <p:txBody>
          <a:bodyPr/>
          <a:lstStyle/>
          <a:p>
            <a:r>
              <a:rPr lang="en-US" dirty="0"/>
              <a:t>What is encryption in Microsoft 365?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A580827-F073-988B-E150-AC69D18244A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11013472" cy="1461939"/>
          </a:xfrm>
        </p:spPr>
        <p:txBody>
          <a:bodyPr/>
          <a:lstStyle/>
          <a:p>
            <a:pPr marL="342900" indent="-228600">
              <a:spcBef>
                <a:spcPts val="600"/>
              </a:spcBef>
            </a:pPr>
            <a:r>
              <a:rPr lang="en-US" sz="2000" dirty="0"/>
              <a:t>Encoding plain text into cipher text</a:t>
            </a:r>
          </a:p>
          <a:p>
            <a:pPr marL="342900" indent="-228600">
              <a:spcBef>
                <a:spcPts val="600"/>
              </a:spcBef>
            </a:pPr>
            <a:r>
              <a:rPr lang="en-US" sz="2000" dirty="0"/>
              <a:t>Decryption requires encryption keys</a:t>
            </a:r>
          </a:p>
          <a:p>
            <a:pPr marL="342900" indent="-228600">
              <a:spcBef>
                <a:spcPts val="600"/>
              </a:spcBef>
            </a:pPr>
            <a:r>
              <a:rPr lang="en-US" sz="2000" dirty="0"/>
              <a:t>Control access to authorized users or machines only</a:t>
            </a:r>
          </a:p>
          <a:p>
            <a:pPr marL="342900" indent="-228600">
              <a:spcBef>
                <a:spcPts val="600"/>
              </a:spcBef>
            </a:pPr>
            <a:r>
              <a:rPr lang="en-US" sz="2000" dirty="0"/>
              <a:t>Differentiation between ‘data at rest’ and ‘data in transit’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11103CA-4352-4F43-7995-C8F6B55B0788}"/>
              </a:ext>
            </a:extLst>
          </p:cNvPr>
          <p:cNvSpPr>
            <a:spLocks/>
          </p:cNvSpPr>
          <p:nvPr/>
        </p:nvSpPr>
        <p:spPr bwMode="auto">
          <a:xfrm>
            <a:off x="586389" y="3937000"/>
            <a:ext cx="5443236" cy="2184400"/>
          </a:xfrm>
          <a:prstGeom prst="rect">
            <a:avLst/>
          </a:prstGeom>
          <a:solidFill>
            <a:schemeClr val="bg1"/>
          </a:solidFill>
          <a:ln w="38100">
            <a:solidFill>
              <a:srgbClr val="0078D4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Data at rest</a:t>
            </a:r>
          </a:p>
          <a:p>
            <a:pPr marL="342900" lvl="1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Files saved on computers and mobile devices</a:t>
            </a:r>
          </a:p>
          <a:p>
            <a:pPr marL="342900" lvl="1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Documents and files saved in SharePoint Online and OneDrive</a:t>
            </a:r>
          </a:p>
          <a:p>
            <a:pPr marL="342900" lvl="1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Mails saved in Mailboxes in Exchange Online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0175343-73E2-5399-3C5D-2AEAED917425}"/>
              </a:ext>
            </a:extLst>
          </p:cNvPr>
          <p:cNvSpPr>
            <a:spLocks/>
          </p:cNvSpPr>
          <p:nvPr/>
        </p:nvSpPr>
        <p:spPr bwMode="auto">
          <a:xfrm>
            <a:off x="6156625" y="3937000"/>
            <a:ext cx="5443236" cy="2184400"/>
          </a:xfrm>
          <a:prstGeom prst="rect">
            <a:avLst/>
          </a:prstGeom>
          <a:solidFill>
            <a:schemeClr val="bg1"/>
          </a:solidFill>
          <a:ln w="38100">
            <a:solidFill>
              <a:srgbClr val="0078D4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Data in transit</a:t>
            </a:r>
          </a:p>
          <a:p>
            <a:pPr marL="342900" lvl="1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Documents and files accessed in SharePoint Online and OneDrive</a:t>
            </a:r>
          </a:p>
          <a:p>
            <a:pPr marL="342900" lvl="1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Mails transported between servers</a:t>
            </a:r>
          </a:p>
          <a:p>
            <a:pPr marL="342900" lvl="1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Shared files and conversations in Teams meetings</a:t>
            </a:r>
          </a:p>
        </p:txBody>
      </p:sp>
    </p:spTree>
    <p:extLst>
      <p:ext uri="{BB962C8B-B14F-4D97-AF65-F5344CB8AC3E}">
        <p14:creationId xmlns:p14="http://schemas.microsoft.com/office/powerpoint/2010/main" val="3859983840"/>
      </p:ext>
    </p:extLst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7490C8AB-D8A2-13F0-3BAC-9BF737B0A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492443"/>
          </a:xfrm>
        </p:spPr>
        <p:txBody>
          <a:bodyPr/>
          <a:lstStyle/>
          <a:p>
            <a:r>
              <a:rPr lang="en-US" dirty="0"/>
              <a:t>Learn how </a:t>
            </a:r>
            <a:r>
              <a:rPr lang="en-US" dirty="0" err="1"/>
              <a:t>Bitlocker</a:t>
            </a:r>
            <a:r>
              <a:rPr lang="en-US" dirty="0"/>
              <a:t> Encrypts Data-at-rest</a:t>
            </a:r>
          </a:p>
        </p:txBody>
      </p:sp>
      <p:pic>
        <p:nvPicPr>
          <p:cNvPr id="15" name="Picture Placeholder 4" descr="A flow diagram depicting the chain of trust for BitLocker encryption.&#10;">
            <a:extLst>
              <a:ext uri="{FF2B5EF4-FFF2-40B4-BE49-F238E27FC236}">
                <a16:creationId xmlns:a16="http://schemas.microsoft.com/office/drawing/2014/main" id="{628DBC29-8D3E-4FA6-08F3-0BCFB76B210C}"/>
              </a:ext>
            </a:extLst>
          </p:cNvPr>
          <p:cNvPicPr>
            <a:picLocks/>
          </p:cNvPicPr>
          <p:nvPr/>
        </p:nvPicPr>
        <p:blipFill rotWithShape="1">
          <a:blip r:embed="rId3"/>
          <a:srcRect t="462" b="462"/>
          <a:stretch/>
        </p:blipFill>
        <p:spPr>
          <a:xfrm>
            <a:off x="579437" y="2137783"/>
            <a:ext cx="11010900" cy="2580847"/>
          </a:xfrm>
          <a:prstGeom prst="rect">
            <a:avLst/>
          </a:prstGeom>
          <a:ln w="38100">
            <a:solidFill>
              <a:srgbClr val="0078D4"/>
            </a:solidFill>
          </a:ln>
        </p:spPr>
      </p:pic>
    </p:spTree>
    <p:extLst>
      <p:ext uri="{BB962C8B-B14F-4D97-AF65-F5344CB8AC3E}">
        <p14:creationId xmlns:p14="http://schemas.microsoft.com/office/powerpoint/2010/main" val="3250639098"/>
      </p:ext>
    </p:extLst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23A6DD8B-DCD0-6EA9-2E88-3AEC2CAB8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492443"/>
          </a:xfrm>
        </p:spPr>
        <p:txBody>
          <a:bodyPr/>
          <a:lstStyle/>
          <a:p>
            <a:r>
              <a:rPr lang="en-US" dirty="0"/>
              <a:t>Service encryption in Microsoft Purview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1154DDF7-6833-F4CF-1B0B-27FAA34D973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200" y="1594155"/>
            <a:ext cx="11015662" cy="338554"/>
          </a:xfrm>
        </p:spPr>
        <p:txBody>
          <a:bodyPr/>
          <a:lstStyle/>
          <a:p>
            <a:r>
              <a:rPr lang="en-US" dirty="0"/>
              <a:t>Available encryption options: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7AF86739-3486-6C06-9D90-A4612CA4B6D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11013472" cy="307777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Service Encryption, Azure RMS, and S/MIME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93B0139-6A37-78AA-48A9-04FD499ADAB5}"/>
              </a:ext>
            </a:extLst>
          </p:cNvPr>
          <p:cNvSpPr>
            <a:spLocks/>
          </p:cNvSpPr>
          <p:nvPr/>
        </p:nvSpPr>
        <p:spPr bwMode="auto">
          <a:xfrm>
            <a:off x="586389" y="2627086"/>
            <a:ext cx="3586491" cy="2133599"/>
          </a:xfrm>
          <a:prstGeom prst="rect">
            <a:avLst/>
          </a:prstGeom>
          <a:solidFill>
            <a:schemeClr val="bg1"/>
          </a:solidFill>
          <a:ln w="38100">
            <a:solidFill>
              <a:srgbClr val="0078D4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800" b="1" dirty="0">
                <a:solidFill>
                  <a:schemeClr val="tx1"/>
                </a:solidFill>
                <a:cs typeface="Arial" panose="020B0604020202020204" pitchFamily="34" charset="0"/>
              </a:rPr>
              <a:t>Service Encryption, optionally with Customer Key</a:t>
            </a:r>
          </a:p>
          <a:p>
            <a:pPr marL="0" lvl="1">
              <a:spcAft>
                <a:spcPts val="600"/>
              </a:spcAft>
            </a:pPr>
            <a:r>
              <a:rPr lang="en-US" sz="1800" dirty="0">
                <a:solidFill>
                  <a:schemeClr val="tx1"/>
                </a:solidFill>
              </a:rPr>
              <a:t>Encryption of all data saved in a Microsoft 365 tenant.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DFE9AC2-8F21-00E0-131F-2562F953BB15}"/>
              </a:ext>
            </a:extLst>
          </p:cNvPr>
          <p:cNvSpPr>
            <a:spLocks/>
          </p:cNvSpPr>
          <p:nvPr/>
        </p:nvSpPr>
        <p:spPr bwMode="auto">
          <a:xfrm>
            <a:off x="4299880" y="2627086"/>
            <a:ext cx="3586491" cy="2133599"/>
          </a:xfrm>
          <a:prstGeom prst="rect">
            <a:avLst/>
          </a:prstGeom>
          <a:solidFill>
            <a:schemeClr val="bg1"/>
          </a:solidFill>
          <a:ln w="38100">
            <a:solidFill>
              <a:srgbClr val="0078D4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800" b="1" dirty="0">
                <a:solidFill>
                  <a:schemeClr val="tx1"/>
                </a:solidFill>
                <a:cs typeface="Arial" panose="020B0604020202020204" pitchFamily="34" charset="0"/>
              </a:rPr>
              <a:t>Information Rights Management (IRM) with Rights Management Service (Azure RMS)</a:t>
            </a:r>
          </a:p>
          <a:p>
            <a:pPr marL="0" lvl="1">
              <a:spcAft>
                <a:spcPts val="600"/>
              </a:spcAft>
            </a:pPr>
            <a:r>
              <a:rPr lang="en-US" sz="1800" dirty="0">
                <a:solidFill>
                  <a:schemeClr val="tx1"/>
                </a:solidFill>
              </a:rPr>
              <a:t>Protection of individual</a:t>
            </a:r>
            <a:br>
              <a:rPr lang="en-US" sz="1800" dirty="0">
                <a:solidFill>
                  <a:schemeClr val="tx1"/>
                </a:solidFill>
              </a:rPr>
            </a:br>
            <a:r>
              <a:rPr lang="en-US" sz="1800" dirty="0">
                <a:solidFill>
                  <a:schemeClr val="tx1"/>
                </a:solidFill>
              </a:rPr>
              <a:t>documents, files and emails.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69D76A5-ABCA-58D1-DDBD-DBA5BEAF41EF}"/>
              </a:ext>
            </a:extLst>
          </p:cNvPr>
          <p:cNvSpPr>
            <a:spLocks/>
          </p:cNvSpPr>
          <p:nvPr/>
        </p:nvSpPr>
        <p:spPr bwMode="auto">
          <a:xfrm>
            <a:off x="8013371" y="2627086"/>
            <a:ext cx="3586491" cy="2133599"/>
          </a:xfrm>
          <a:prstGeom prst="rect">
            <a:avLst/>
          </a:prstGeom>
          <a:solidFill>
            <a:schemeClr val="bg1"/>
          </a:solidFill>
          <a:ln w="38100">
            <a:solidFill>
              <a:srgbClr val="0078D4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sz="1800" b="1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Secure/Multipurpose Internet Mail Extensions (S/MIME):</a:t>
            </a:r>
            <a:endParaRPr lang="en-US" sz="1800" b="1" dirty="0">
              <a:solidFill>
                <a:schemeClr val="tx1"/>
              </a:solidFill>
            </a:endParaRPr>
          </a:p>
          <a:p>
            <a:pPr marL="0" lvl="1">
              <a:spcAft>
                <a:spcPts val="600"/>
              </a:spcAft>
            </a:pPr>
            <a:r>
              <a:rPr lang="en-US" sz="1800" dirty="0">
                <a:solidFill>
                  <a:schemeClr val="tx1"/>
                </a:solidFill>
              </a:rPr>
              <a:t>Encryption and digital signing of email messages and attachments only.</a:t>
            </a:r>
          </a:p>
        </p:txBody>
      </p:sp>
      <p:sp>
        <p:nvSpPr>
          <p:cNvPr id="28" name="Text Placeholder 21">
            <a:extLst>
              <a:ext uri="{FF2B5EF4-FFF2-40B4-BE49-F238E27FC236}">
                <a16:creationId xmlns:a16="http://schemas.microsoft.com/office/drawing/2014/main" id="{563131F6-4CEF-FB65-6805-59E9D229DB17}"/>
              </a:ext>
            </a:extLst>
          </p:cNvPr>
          <p:cNvSpPr txBox="1">
            <a:spLocks/>
          </p:cNvSpPr>
          <p:nvPr/>
        </p:nvSpPr>
        <p:spPr>
          <a:xfrm>
            <a:off x="586389" y="4956068"/>
            <a:ext cx="11013472" cy="10772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137160" marR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265176" marR="0" indent="-128016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9144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2200" dirty="0">
                <a:latin typeface="+mj-lt"/>
              </a:rPr>
              <a:t>Encryption Key Management:</a:t>
            </a:r>
          </a:p>
          <a:p>
            <a:pPr marL="342900" indent="-228600"/>
            <a:r>
              <a:rPr lang="en-US" sz="2000" dirty="0"/>
              <a:t>Service Encryption – Microsoft managed Keys or Customer Keys</a:t>
            </a:r>
          </a:p>
          <a:p>
            <a:pPr marL="342900" indent="-228600"/>
            <a:r>
              <a:rPr lang="en-US" sz="2000" dirty="0"/>
              <a:t>Azure RMS – Microsoft managed Keys, BYOK, DKE, or HYOK</a:t>
            </a:r>
          </a:p>
        </p:txBody>
      </p:sp>
    </p:spTree>
    <p:extLst>
      <p:ext uri="{BB962C8B-B14F-4D97-AF65-F5344CB8AC3E}">
        <p14:creationId xmlns:p14="http://schemas.microsoft.com/office/powerpoint/2010/main" val="290739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6B8FE40F-E9A0-2C8B-BFBE-D36EABC56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492443"/>
          </a:xfrm>
        </p:spPr>
        <p:txBody>
          <a:bodyPr/>
          <a:lstStyle/>
          <a:p>
            <a:r>
              <a:rPr lang="en-US" dirty="0"/>
              <a:t>Implement Keys for Service Encryption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E5DF26E-7E9C-4833-E6DE-1C10D917AFC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200" y="1594155"/>
            <a:ext cx="11015662" cy="338554"/>
          </a:xfrm>
        </p:spPr>
        <p:txBody>
          <a:bodyPr/>
          <a:lstStyle/>
          <a:p>
            <a:r>
              <a:rPr lang="en-US" dirty="0"/>
              <a:t>Service Encryption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00AB7AB-C89D-F575-7DE0-4C3EAC4683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11013472" cy="1631216"/>
          </a:xfrm>
        </p:spPr>
        <p:txBody>
          <a:bodyPr/>
          <a:lstStyle/>
          <a:p>
            <a:pPr marL="398463" indent="-284163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Configured via Azure Key Vault (AKV) and Data Encryption Policies (DEP)</a:t>
            </a:r>
          </a:p>
          <a:p>
            <a:pPr marL="398463" indent="-284163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DEPs associate customer keys from AKVs with mailboxes or services</a:t>
            </a:r>
          </a:p>
          <a:p>
            <a:pPr marL="685800" indent="-228600">
              <a:spcBef>
                <a:spcPts val="0"/>
              </a:spcBef>
              <a:spcAft>
                <a:spcPts val="1200"/>
              </a:spcAft>
              <a:buFont typeface="Engravers MT" panose="02090707080505020304" pitchFamily="18" charset="0"/>
              <a:buChar char="–"/>
            </a:pPr>
            <a:r>
              <a:rPr lang="en-US" sz="1800" dirty="0"/>
              <a:t>Exchange Online: 50 DEPs per tenant</a:t>
            </a:r>
          </a:p>
          <a:p>
            <a:pPr marL="685800" indent="-228600">
              <a:spcBef>
                <a:spcPts val="0"/>
              </a:spcBef>
              <a:spcAft>
                <a:spcPts val="1200"/>
              </a:spcAft>
              <a:buFont typeface="Engravers MT" panose="02090707080505020304" pitchFamily="18" charset="0"/>
              <a:buChar char="–"/>
            </a:pPr>
            <a:r>
              <a:rPr lang="en-US" sz="1800" dirty="0"/>
              <a:t>SharePoint Online: One DEP per geo location or tenant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955EFC31-B688-836A-5D97-FE83B8D39137}"/>
              </a:ext>
            </a:extLst>
          </p:cNvPr>
          <p:cNvSpPr txBox="1">
            <a:spLocks/>
          </p:cNvSpPr>
          <p:nvPr/>
        </p:nvSpPr>
        <p:spPr>
          <a:xfrm>
            <a:off x="586389" y="4364507"/>
            <a:ext cx="11013472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137160" marR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265176" marR="0" indent="-128016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9144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-11430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000" dirty="0"/>
              <a:t>Note: Activation of Service Encryption requires intervention of the Microsoft support.</a:t>
            </a:r>
          </a:p>
        </p:txBody>
      </p:sp>
    </p:spTree>
    <p:extLst>
      <p:ext uri="{BB962C8B-B14F-4D97-AF65-F5344CB8AC3E}">
        <p14:creationId xmlns:p14="http://schemas.microsoft.com/office/powerpoint/2010/main" val="2249683059"/>
      </p:ext>
    </p:extLst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C82DF5-1FC2-2936-CCF8-A65AE7003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Key management using Customer</a:t>
            </a:r>
            <a:r>
              <a:rPr lang="en-US" baseline="0" dirty="0"/>
              <a:t> Key</a:t>
            </a:r>
            <a:endParaRPr lang="en-US" dirty="0"/>
          </a:p>
        </p:txBody>
      </p:sp>
      <p:pic>
        <p:nvPicPr>
          <p:cNvPr id="6" name="Picture 5" descr="display of hierarchy of customer key in different products.">
            <a:extLst>
              <a:ext uri="{FF2B5EF4-FFF2-40B4-BE49-F238E27FC236}">
                <a16:creationId xmlns:a16="http://schemas.microsoft.com/office/drawing/2014/main" id="{49E9BD90-5987-8C84-7FC5-CCA610C4AFB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7726" t="-2169" r="-7726" b="-3788"/>
          <a:stretch/>
        </p:blipFill>
        <p:spPr>
          <a:xfrm>
            <a:off x="588261" y="1289050"/>
            <a:ext cx="11108439" cy="4986338"/>
          </a:xfrm>
          <a:prstGeom prst="rect">
            <a:avLst/>
          </a:prstGeom>
          <a:solidFill>
            <a:schemeClr val="bg1"/>
          </a:solidFill>
          <a:ln w="38100">
            <a:solidFill>
              <a:srgbClr val="0078D4"/>
            </a:solidFill>
          </a:ln>
        </p:spPr>
      </p:pic>
    </p:spTree>
    <p:extLst>
      <p:ext uri="{BB962C8B-B14F-4D97-AF65-F5344CB8AC3E}">
        <p14:creationId xmlns:p14="http://schemas.microsoft.com/office/powerpoint/2010/main" val="1084218797"/>
      </p:ext>
    </p:extLst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9440141A-D082-304A-8D0E-8C6C50B56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Encrypted data in transit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C91BB79-48BB-FFE7-B521-F398B66F453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199" y="1386766"/>
            <a:ext cx="11011601" cy="338554"/>
          </a:xfrm>
        </p:spPr>
        <p:txBody>
          <a:bodyPr/>
          <a:lstStyle/>
          <a:p>
            <a:r>
              <a:rPr lang="en-US" dirty="0"/>
              <a:t>Data-in-transit scenarios include: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85B0EAE-3417-4ECA-C8B0-A3DBFF22F4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>
          <a:xfrm>
            <a:off x="559545" y="2189886"/>
            <a:ext cx="506510" cy="506510"/>
            <a:chOff x="631377" y="1503310"/>
            <a:chExt cx="552718" cy="552796"/>
          </a:xfrm>
        </p:grpSpPr>
        <p:sp>
          <p:nvSpPr>
            <p:cNvPr id="3" name="Oval 2" descr="icon of a finger pushing a button">
              <a:extLst>
                <a:ext uri="{FF2B5EF4-FFF2-40B4-BE49-F238E27FC236}">
                  <a16:creationId xmlns:a16="http://schemas.microsoft.com/office/drawing/2014/main" id="{63F0F720-8D97-0DA2-A92C-70833D610565}"/>
                </a:ext>
              </a:extLst>
            </p:cNvPr>
            <p:cNvSpPr/>
            <p:nvPr/>
          </p:nvSpPr>
          <p:spPr bwMode="auto">
            <a:xfrm>
              <a:off x="631377" y="1503310"/>
              <a:ext cx="552718" cy="552796"/>
            </a:xfrm>
            <a:prstGeom prst="ellipse">
              <a:avLst/>
            </a:prstGeom>
            <a:solidFill>
              <a:srgbClr val="FF5C39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" name="Lock" title="Icon of a padlock">
              <a:extLst>
                <a:ext uri="{FF2B5EF4-FFF2-40B4-BE49-F238E27FC236}">
                  <a16:creationId xmlns:a16="http://schemas.microsoft.com/office/drawing/2014/main" id="{63E809E4-C95B-B8BA-C4D4-18CBDD0F49E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04418" y="1635327"/>
              <a:ext cx="206636" cy="288762"/>
            </a:xfrm>
            <a:custGeom>
              <a:avLst/>
              <a:gdLst>
                <a:gd name="T0" fmla="*/ 239 w 239"/>
                <a:gd name="T1" fmla="*/ 335 h 335"/>
                <a:gd name="T2" fmla="*/ 0 w 239"/>
                <a:gd name="T3" fmla="*/ 335 h 335"/>
                <a:gd name="T4" fmla="*/ 0 w 239"/>
                <a:gd name="T5" fmla="*/ 157 h 335"/>
                <a:gd name="T6" fmla="*/ 239 w 239"/>
                <a:gd name="T7" fmla="*/ 157 h 335"/>
                <a:gd name="T8" fmla="*/ 239 w 239"/>
                <a:gd name="T9" fmla="*/ 335 h 335"/>
                <a:gd name="T10" fmla="*/ 196 w 239"/>
                <a:gd name="T11" fmla="*/ 157 h 335"/>
                <a:gd name="T12" fmla="*/ 196 w 239"/>
                <a:gd name="T13" fmla="*/ 75 h 335"/>
                <a:gd name="T14" fmla="*/ 121 w 239"/>
                <a:gd name="T15" fmla="*/ 0 h 335"/>
                <a:gd name="T16" fmla="*/ 46 w 239"/>
                <a:gd name="T17" fmla="*/ 75 h 335"/>
                <a:gd name="T18" fmla="*/ 46 w 239"/>
                <a:gd name="T19" fmla="*/ 157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335">
                  <a:moveTo>
                    <a:pt x="239" y="335"/>
                  </a:moveTo>
                  <a:cubicBezTo>
                    <a:pt x="0" y="335"/>
                    <a:pt x="0" y="335"/>
                    <a:pt x="0" y="33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239" y="157"/>
                    <a:pt x="239" y="157"/>
                    <a:pt x="239" y="157"/>
                  </a:cubicBezTo>
                  <a:lnTo>
                    <a:pt x="239" y="335"/>
                  </a:lnTo>
                  <a:close/>
                  <a:moveTo>
                    <a:pt x="196" y="157"/>
                  </a:moveTo>
                  <a:cubicBezTo>
                    <a:pt x="196" y="75"/>
                    <a:pt x="196" y="75"/>
                    <a:pt x="196" y="75"/>
                  </a:cubicBezTo>
                  <a:cubicBezTo>
                    <a:pt x="196" y="34"/>
                    <a:pt x="163" y="0"/>
                    <a:pt x="121" y="0"/>
                  </a:cubicBezTo>
                  <a:cubicBezTo>
                    <a:pt x="79" y="0"/>
                    <a:pt x="46" y="34"/>
                    <a:pt x="46" y="75"/>
                  </a:cubicBezTo>
                  <a:cubicBezTo>
                    <a:pt x="46" y="157"/>
                    <a:pt x="46" y="157"/>
                    <a:pt x="46" y="157"/>
                  </a:cubicBezTo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D3B99476-54D5-7645-84F1-4860A3DD5E43}"/>
              </a:ext>
            </a:extLst>
          </p:cNvPr>
          <p:cNvSpPr txBox="1">
            <a:spLocks/>
          </p:cNvSpPr>
          <p:nvPr/>
        </p:nvSpPr>
        <p:spPr>
          <a:xfrm>
            <a:off x="1193800" y="2289253"/>
            <a:ext cx="10406062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en-US" sz="2000" dirty="0"/>
              <a:t>When a client machine communicates with a Microsoft server.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AB247A3-6EEA-BB4C-A224-95C390CCC1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>
          <a:xfrm>
            <a:off x="559545" y="3217764"/>
            <a:ext cx="506510" cy="506510"/>
            <a:chOff x="631377" y="2358707"/>
            <a:chExt cx="552718" cy="552796"/>
          </a:xfrm>
        </p:grpSpPr>
        <p:sp>
          <p:nvSpPr>
            <p:cNvPr id="6" name="Oval 5" descr="icon of a finger pushing a button">
              <a:extLst>
                <a:ext uri="{FF2B5EF4-FFF2-40B4-BE49-F238E27FC236}">
                  <a16:creationId xmlns:a16="http://schemas.microsoft.com/office/drawing/2014/main" id="{84B7CB96-A253-C94E-4D06-A83778583757}"/>
                </a:ext>
              </a:extLst>
            </p:cNvPr>
            <p:cNvSpPr/>
            <p:nvPr/>
          </p:nvSpPr>
          <p:spPr bwMode="auto">
            <a:xfrm>
              <a:off x="631377" y="2358707"/>
              <a:ext cx="552718" cy="552796"/>
            </a:xfrm>
            <a:prstGeom prst="ellipse">
              <a:avLst/>
            </a:prstGeom>
            <a:solidFill>
              <a:srgbClr val="C73EC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" name="shield_3" title="Icon of a shield with an exclamation point inside">
              <a:extLst>
                <a:ext uri="{FF2B5EF4-FFF2-40B4-BE49-F238E27FC236}">
                  <a16:creationId xmlns:a16="http://schemas.microsoft.com/office/drawing/2014/main" id="{744976E6-A3C5-8B3F-9703-4A518EADFA0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66057" y="2491534"/>
              <a:ext cx="283358" cy="287142"/>
            </a:xfrm>
            <a:custGeom>
              <a:avLst/>
              <a:gdLst>
                <a:gd name="T0" fmla="*/ 55 w 322"/>
                <a:gd name="T1" fmla="*/ 246 h 329"/>
                <a:gd name="T2" fmla="*/ 4 w 322"/>
                <a:gd name="T3" fmla="*/ 101 h 329"/>
                <a:gd name="T4" fmla="*/ 4 w 322"/>
                <a:gd name="T5" fmla="*/ 44 h 329"/>
                <a:gd name="T6" fmla="*/ 72 w 322"/>
                <a:gd name="T7" fmla="*/ 34 h 329"/>
                <a:gd name="T8" fmla="*/ 161 w 322"/>
                <a:gd name="T9" fmla="*/ 0 h 329"/>
                <a:gd name="T10" fmla="*/ 250 w 322"/>
                <a:gd name="T11" fmla="*/ 34 h 329"/>
                <a:gd name="T12" fmla="*/ 318 w 322"/>
                <a:gd name="T13" fmla="*/ 44 h 329"/>
                <a:gd name="T14" fmla="*/ 318 w 322"/>
                <a:gd name="T15" fmla="*/ 101 h 329"/>
                <a:gd name="T16" fmla="*/ 267 w 322"/>
                <a:gd name="T17" fmla="*/ 246 h 329"/>
                <a:gd name="T18" fmla="*/ 161 w 322"/>
                <a:gd name="T19" fmla="*/ 329 h 329"/>
                <a:gd name="T20" fmla="*/ 55 w 322"/>
                <a:gd name="T21" fmla="*/ 246 h 329"/>
                <a:gd name="T22" fmla="*/ 161 w 322"/>
                <a:gd name="T23" fmla="*/ 53 h 329"/>
                <a:gd name="T24" fmla="*/ 161 w 322"/>
                <a:gd name="T25" fmla="*/ 207 h 329"/>
                <a:gd name="T26" fmla="*/ 161 w 322"/>
                <a:gd name="T27" fmla="*/ 231 h 329"/>
                <a:gd name="T28" fmla="*/ 161 w 322"/>
                <a:gd name="T29" fmla="*/ 25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2" h="329">
                  <a:moveTo>
                    <a:pt x="55" y="246"/>
                  </a:moveTo>
                  <a:cubicBezTo>
                    <a:pt x="0" y="179"/>
                    <a:pt x="4" y="101"/>
                    <a:pt x="4" y="101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38" y="45"/>
                    <a:pt x="72" y="34"/>
                  </a:cubicBezTo>
                  <a:cubicBezTo>
                    <a:pt x="107" y="22"/>
                    <a:pt x="124" y="0"/>
                    <a:pt x="161" y="0"/>
                  </a:cubicBezTo>
                  <a:cubicBezTo>
                    <a:pt x="198" y="0"/>
                    <a:pt x="215" y="22"/>
                    <a:pt x="250" y="34"/>
                  </a:cubicBezTo>
                  <a:cubicBezTo>
                    <a:pt x="284" y="45"/>
                    <a:pt x="318" y="44"/>
                    <a:pt x="318" y="44"/>
                  </a:cubicBezTo>
                  <a:cubicBezTo>
                    <a:pt x="318" y="101"/>
                    <a:pt x="318" y="101"/>
                    <a:pt x="318" y="101"/>
                  </a:cubicBezTo>
                  <a:cubicBezTo>
                    <a:pt x="318" y="101"/>
                    <a:pt x="322" y="179"/>
                    <a:pt x="267" y="246"/>
                  </a:cubicBezTo>
                  <a:cubicBezTo>
                    <a:pt x="234" y="286"/>
                    <a:pt x="161" y="329"/>
                    <a:pt x="161" y="329"/>
                  </a:cubicBezTo>
                  <a:cubicBezTo>
                    <a:pt x="161" y="329"/>
                    <a:pt x="88" y="286"/>
                    <a:pt x="55" y="246"/>
                  </a:cubicBezTo>
                  <a:close/>
                  <a:moveTo>
                    <a:pt x="161" y="53"/>
                  </a:moveTo>
                  <a:cubicBezTo>
                    <a:pt x="161" y="207"/>
                    <a:pt x="161" y="207"/>
                    <a:pt x="161" y="207"/>
                  </a:cubicBezTo>
                  <a:moveTo>
                    <a:pt x="161" y="231"/>
                  </a:moveTo>
                  <a:cubicBezTo>
                    <a:pt x="161" y="251"/>
                    <a:pt x="161" y="251"/>
                    <a:pt x="161" y="251"/>
                  </a:cubicBezTo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C687FD5B-4048-5923-3828-B54EBDA05F59}"/>
              </a:ext>
            </a:extLst>
          </p:cNvPr>
          <p:cNvSpPr txBox="1">
            <a:spLocks/>
          </p:cNvSpPr>
          <p:nvPr/>
        </p:nvSpPr>
        <p:spPr>
          <a:xfrm>
            <a:off x="1193800" y="3317131"/>
            <a:ext cx="10406062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en-US" sz="2000" dirty="0"/>
              <a:t>When a Microsoft server communicates with another Microsoft server.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078C035-9FA4-B344-414A-F1D06F55F5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>
          <a:xfrm>
            <a:off x="559545" y="4245642"/>
            <a:ext cx="506510" cy="506510"/>
            <a:chOff x="631377" y="3214104"/>
            <a:chExt cx="552718" cy="552796"/>
          </a:xfrm>
        </p:grpSpPr>
        <p:sp>
          <p:nvSpPr>
            <p:cNvPr id="9" name="Oval 8" descr="icon of a finger pushing a button">
              <a:extLst>
                <a:ext uri="{FF2B5EF4-FFF2-40B4-BE49-F238E27FC236}">
                  <a16:creationId xmlns:a16="http://schemas.microsoft.com/office/drawing/2014/main" id="{0643F97D-B23C-86BA-3635-2CCF341E94A2}"/>
                </a:ext>
              </a:extLst>
            </p:cNvPr>
            <p:cNvSpPr/>
            <p:nvPr/>
          </p:nvSpPr>
          <p:spPr bwMode="auto">
            <a:xfrm>
              <a:off x="631377" y="3214104"/>
              <a:ext cx="552718" cy="552796"/>
            </a:xfrm>
            <a:prstGeom prst="ellipse">
              <a:avLst/>
            </a:prstGeom>
            <a:solidFill>
              <a:srgbClr val="0078D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" name="safe" title="Icon of a locked safe">
              <a:extLst>
                <a:ext uri="{FF2B5EF4-FFF2-40B4-BE49-F238E27FC236}">
                  <a16:creationId xmlns:a16="http://schemas.microsoft.com/office/drawing/2014/main" id="{325B1705-4AFE-BE76-C69A-ED2EC41128C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83597" y="3358947"/>
              <a:ext cx="248278" cy="263110"/>
            </a:xfrm>
            <a:custGeom>
              <a:avLst/>
              <a:gdLst>
                <a:gd name="T0" fmla="*/ 311 w 311"/>
                <a:gd name="T1" fmla="*/ 0 h 329"/>
                <a:gd name="T2" fmla="*/ 311 w 311"/>
                <a:gd name="T3" fmla="*/ 329 h 329"/>
                <a:gd name="T4" fmla="*/ 18 w 311"/>
                <a:gd name="T5" fmla="*/ 329 h 329"/>
                <a:gd name="T6" fmla="*/ 0 w 311"/>
                <a:gd name="T7" fmla="*/ 310 h 329"/>
                <a:gd name="T8" fmla="*/ 0 w 311"/>
                <a:gd name="T9" fmla="*/ 247 h 329"/>
                <a:gd name="T10" fmla="*/ 18 w 311"/>
                <a:gd name="T11" fmla="*/ 229 h 329"/>
                <a:gd name="T12" fmla="*/ 18 w 311"/>
                <a:gd name="T13" fmla="*/ 99 h 329"/>
                <a:gd name="T14" fmla="*/ 0 w 311"/>
                <a:gd name="T15" fmla="*/ 81 h 329"/>
                <a:gd name="T16" fmla="*/ 0 w 311"/>
                <a:gd name="T17" fmla="*/ 18 h 329"/>
                <a:gd name="T18" fmla="*/ 18 w 311"/>
                <a:gd name="T19" fmla="*/ 0 h 329"/>
                <a:gd name="T20" fmla="*/ 311 w 311"/>
                <a:gd name="T21" fmla="*/ 0 h 329"/>
                <a:gd name="T22" fmla="*/ 257 w 311"/>
                <a:gd name="T23" fmla="*/ 59 h 329"/>
                <a:gd name="T24" fmla="*/ 80 w 311"/>
                <a:gd name="T25" fmla="*/ 59 h 329"/>
                <a:gd name="T26" fmla="*/ 80 w 311"/>
                <a:gd name="T27" fmla="*/ 266 h 329"/>
                <a:gd name="T28" fmla="*/ 257 w 311"/>
                <a:gd name="T29" fmla="*/ 266 h 329"/>
                <a:gd name="T30" fmla="*/ 257 w 311"/>
                <a:gd name="T31" fmla="*/ 59 h 329"/>
                <a:gd name="T32" fmla="*/ 171 w 311"/>
                <a:gd name="T33" fmla="*/ 167 h 329"/>
                <a:gd name="T34" fmla="*/ 197 w 311"/>
                <a:gd name="T35" fmla="*/ 141 h 329"/>
                <a:gd name="T36" fmla="*/ 171 w 311"/>
                <a:gd name="T37" fmla="*/ 115 h 329"/>
                <a:gd name="T38" fmla="*/ 145 w 311"/>
                <a:gd name="T39" fmla="*/ 141 h 329"/>
                <a:gd name="T40" fmla="*/ 171 w 311"/>
                <a:gd name="T41" fmla="*/ 167 h 329"/>
                <a:gd name="T42" fmla="*/ 205 w 311"/>
                <a:gd name="T43" fmla="*/ 224 h 329"/>
                <a:gd name="T44" fmla="*/ 214 w 311"/>
                <a:gd name="T45" fmla="*/ 215 h 329"/>
                <a:gd name="T46" fmla="*/ 205 w 311"/>
                <a:gd name="T47" fmla="*/ 206 h 329"/>
                <a:gd name="T48" fmla="*/ 196 w 311"/>
                <a:gd name="T49" fmla="*/ 215 h 329"/>
                <a:gd name="T50" fmla="*/ 205 w 311"/>
                <a:gd name="T51" fmla="*/ 224 h 329"/>
                <a:gd name="T52" fmla="*/ 192 w 311"/>
                <a:gd name="T53" fmla="*/ 125 h 329"/>
                <a:gd name="T54" fmla="*/ 257 w 311"/>
                <a:gd name="T55" fmla="*/ 125 h 329"/>
                <a:gd name="T56" fmla="*/ 193 w 311"/>
                <a:gd name="T57" fmla="*/ 156 h 329"/>
                <a:gd name="T58" fmla="*/ 257 w 311"/>
                <a:gd name="T59" fmla="*/ 156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1" h="329">
                  <a:moveTo>
                    <a:pt x="311" y="0"/>
                  </a:moveTo>
                  <a:cubicBezTo>
                    <a:pt x="311" y="329"/>
                    <a:pt x="311" y="329"/>
                    <a:pt x="311" y="329"/>
                  </a:cubicBezTo>
                  <a:cubicBezTo>
                    <a:pt x="18" y="329"/>
                    <a:pt x="18" y="329"/>
                    <a:pt x="18" y="329"/>
                  </a:cubicBezTo>
                  <a:cubicBezTo>
                    <a:pt x="18" y="319"/>
                    <a:pt x="10" y="310"/>
                    <a:pt x="0" y="310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10" y="247"/>
                    <a:pt x="18" y="239"/>
                    <a:pt x="18" y="22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89"/>
                    <a:pt x="10" y="81"/>
                    <a:pt x="0" y="8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0" y="18"/>
                    <a:pt x="18" y="10"/>
                    <a:pt x="18" y="0"/>
                  </a:cubicBezTo>
                  <a:lnTo>
                    <a:pt x="311" y="0"/>
                  </a:lnTo>
                  <a:close/>
                  <a:moveTo>
                    <a:pt x="257" y="59"/>
                  </a:moveTo>
                  <a:cubicBezTo>
                    <a:pt x="80" y="59"/>
                    <a:pt x="80" y="59"/>
                    <a:pt x="80" y="59"/>
                  </a:cubicBezTo>
                  <a:cubicBezTo>
                    <a:pt x="80" y="266"/>
                    <a:pt x="80" y="266"/>
                    <a:pt x="80" y="266"/>
                  </a:cubicBezTo>
                  <a:cubicBezTo>
                    <a:pt x="257" y="266"/>
                    <a:pt x="257" y="266"/>
                    <a:pt x="257" y="266"/>
                  </a:cubicBezTo>
                  <a:lnTo>
                    <a:pt x="257" y="59"/>
                  </a:lnTo>
                  <a:close/>
                  <a:moveTo>
                    <a:pt x="171" y="167"/>
                  </a:moveTo>
                  <a:cubicBezTo>
                    <a:pt x="186" y="167"/>
                    <a:pt x="197" y="156"/>
                    <a:pt x="197" y="141"/>
                  </a:cubicBezTo>
                  <a:cubicBezTo>
                    <a:pt x="197" y="126"/>
                    <a:pt x="186" y="115"/>
                    <a:pt x="171" y="115"/>
                  </a:cubicBezTo>
                  <a:cubicBezTo>
                    <a:pt x="156" y="115"/>
                    <a:pt x="145" y="126"/>
                    <a:pt x="145" y="141"/>
                  </a:cubicBezTo>
                  <a:cubicBezTo>
                    <a:pt x="145" y="156"/>
                    <a:pt x="156" y="167"/>
                    <a:pt x="171" y="167"/>
                  </a:cubicBezTo>
                  <a:close/>
                  <a:moveTo>
                    <a:pt x="205" y="224"/>
                  </a:moveTo>
                  <a:cubicBezTo>
                    <a:pt x="209" y="224"/>
                    <a:pt x="214" y="220"/>
                    <a:pt x="214" y="215"/>
                  </a:cubicBezTo>
                  <a:cubicBezTo>
                    <a:pt x="214" y="210"/>
                    <a:pt x="209" y="206"/>
                    <a:pt x="205" y="206"/>
                  </a:cubicBezTo>
                  <a:cubicBezTo>
                    <a:pt x="200" y="206"/>
                    <a:pt x="196" y="210"/>
                    <a:pt x="196" y="215"/>
                  </a:cubicBezTo>
                  <a:cubicBezTo>
                    <a:pt x="196" y="220"/>
                    <a:pt x="200" y="224"/>
                    <a:pt x="205" y="224"/>
                  </a:cubicBezTo>
                  <a:close/>
                  <a:moveTo>
                    <a:pt x="192" y="125"/>
                  </a:moveTo>
                  <a:cubicBezTo>
                    <a:pt x="257" y="125"/>
                    <a:pt x="257" y="125"/>
                    <a:pt x="257" y="125"/>
                  </a:cubicBezTo>
                  <a:moveTo>
                    <a:pt x="193" y="156"/>
                  </a:moveTo>
                  <a:cubicBezTo>
                    <a:pt x="257" y="156"/>
                    <a:pt x="257" y="156"/>
                    <a:pt x="257" y="156"/>
                  </a:cubicBezTo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F77A6C32-937C-B6E9-ECAA-3BE9B1EA61ED}"/>
              </a:ext>
            </a:extLst>
          </p:cNvPr>
          <p:cNvSpPr txBox="1">
            <a:spLocks/>
          </p:cNvSpPr>
          <p:nvPr/>
        </p:nvSpPr>
        <p:spPr>
          <a:xfrm>
            <a:off x="1193800" y="4191121"/>
            <a:ext cx="10406062" cy="615553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en-US" sz="2000" dirty="0"/>
              <a:t>When a Microsoft server communicates with a non-Microsoft server (for example, Exchange Online delivering email to a third-party email server).</a:t>
            </a:r>
          </a:p>
        </p:txBody>
      </p:sp>
    </p:spTree>
    <p:extLst>
      <p:ext uri="{BB962C8B-B14F-4D97-AF65-F5344CB8AC3E}">
        <p14:creationId xmlns:p14="http://schemas.microsoft.com/office/powerpoint/2010/main" val="3812883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559EBC0-9B29-1F8C-1528-A06B6D7E8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911" y="2769057"/>
            <a:ext cx="6345239" cy="1231106"/>
          </a:xfrm>
        </p:spPr>
        <p:txBody>
          <a:bodyPr/>
          <a:lstStyle/>
          <a:p>
            <a:r>
              <a:rPr lang="en-US" dirty="0"/>
              <a:t>Deploy message encryption in Microsoft Purview</a:t>
            </a:r>
          </a:p>
        </p:txBody>
      </p:sp>
    </p:spTree>
    <p:extLst>
      <p:ext uri="{BB962C8B-B14F-4D97-AF65-F5344CB8AC3E}">
        <p14:creationId xmlns:p14="http://schemas.microsoft.com/office/powerpoint/2010/main" val="847632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6320035-771F-83A9-C0A0-C3970E3DB1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911" y="2153504"/>
            <a:ext cx="6345239" cy="1846659"/>
          </a:xfrm>
        </p:spPr>
        <p:txBody>
          <a:bodyPr/>
          <a:lstStyle/>
          <a:p>
            <a:r>
              <a:rPr lang="en-US" dirty="0"/>
              <a:t>Introduction to information protection in Microsoft Purview</a:t>
            </a:r>
          </a:p>
        </p:txBody>
      </p:sp>
    </p:spTree>
    <p:extLst>
      <p:ext uri="{BB962C8B-B14F-4D97-AF65-F5344CB8AC3E}">
        <p14:creationId xmlns:p14="http://schemas.microsoft.com/office/powerpoint/2010/main" val="204461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E45543F1-B56E-92E7-64D0-0B9FC97DB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0957" cy="492443"/>
          </a:xfrm>
        </p:spPr>
        <p:txBody>
          <a:bodyPr/>
          <a:lstStyle/>
          <a:p>
            <a:r>
              <a:rPr lang="en-US" dirty="0"/>
              <a:t>Agenda: Deploy message encryption in Microsoft Purview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54D96F7-0584-12DC-71D2-45AF7B8F661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818177"/>
            <a:ext cx="11013474" cy="907941"/>
          </a:xfrm>
        </p:spPr>
        <p:txBody>
          <a:bodyPr>
            <a:spAutoFit/>
          </a:bodyPr>
          <a:lstStyle/>
          <a:p>
            <a:pPr marL="292100" indent="-292100">
              <a:spcAft>
                <a:spcPts val="1800"/>
              </a:spcAft>
            </a:pPr>
            <a:r>
              <a:rPr lang="en-US" dirty="0"/>
              <a:t>Configure Microsoft Purview Message Encryption for end users.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Implement Microsoft Purview Advanced Message Encryption.</a:t>
            </a:r>
          </a:p>
        </p:txBody>
      </p:sp>
    </p:spTree>
    <p:extLst>
      <p:ext uri="{BB962C8B-B14F-4D97-AF65-F5344CB8AC3E}">
        <p14:creationId xmlns:p14="http://schemas.microsoft.com/office/powerpoint/2010/main" val="321710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>
            <a:extLst>
              <a:ext uri="{FF2B5EF4-FFF2-40B4-BE49-F238E27FC236}">
                <a16:creationId xmlns:a16="http://schemas.microsoft.com/office/drawing/2014/main" id="{F3741A13-CF6D-7AF3-C6A1-E3369862F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Implement Microsoft Purview Message Encryption</a:t>
            </a:r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7C3A604-FC8F-13EF-DE68-26F3334ADBA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199" y="1386766"/>
            <a:ext cx="11011601" cy="338554"/>
          </a:xfrm>
        </p:spPr>
        <p:txBody>
          <a:bodyPr/>
          <a:lstStyle/>
          <a:p>
            <a:r>
              <a:rPr lang="en-US" dirty="0"/>
              <a:t>Microsoft Purview Message Encryption uses IRM and RMS templates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5581795F-3FC5-C06D-8A82-E55D8CFFBDC6}"/>
              </a:ext>
            </a:extLst>
          </p:cNvPr>
          <p:cNvSpPr txBox="1">
            <a:spLocks/>
          </p:cNvSpPr>
          <p:nvPr/>
        </p:nvSpPr>
        <p:spPr>
          <a:xfrm>
            <a:off x="584200" y="2324713"/>
            <a:ext cx="5219700" cy="338554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2200" kern="1200" spc="0" baseline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  <a:lvl2pPr marL="265176" marR="0" indent="-109728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Default configuration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0A5F4B46-D1B5-010C-4DCD-BB44F40DA87E}"/>
              </a:ext>
            </a:extLst>
          </p:cNvPr>
          <p:cNvSpPr txBox="1">
            <a:spLocks/>
          </p:cNvSpPr>
          <p:nvPr/>
        </p:nvSpPr>
        <p:spPr>
          <a:xfrm>
            <a:off x="586390" y="2816322"/>
            <a:ext cx="5217510" cy="18466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37160" marR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265176" marR="0" indent="-128016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9144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7663" indent="-231775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Default configuration named “OME Configuration” is available</a:t>
            </a:r>
          </a:p>
          <a:p>
            <a:pPr marL="347663" indent="-231775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Modifications apply to all users</a:t>
            </a:r>
          </a:p>
          <a:p>
            <a:pPr marL="347663" indent="-231775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Customization of the Outlook, </a:t>
            </a:r>
            <a:r>
              <a:rPr lang="en-US" sz="2000" i="1" dirty="0"/>
              <a:t>OME portal</a:t>
            </a:r>
            <a:r>
              <a:rPr lang="en-US" sz="2000" dirty="0"/>
              <a:t>, and functionality is possible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9C79CC88-4F76-F7CA-E6BA-D58C0916E1BD}"/>
              </a:ext>
            </a:extLst>
          </p:cNvPr>
          <p:cNvSpPr txBox="1">
            <a:spLocks/>
          </p:cNvSpPr>
          <p:nvPr/>
        </p:nvSpPr>
        <p:spPr>
          <a:xfrm>
            <a:off x="6244220" y="2324713"/>
            <a:ext cx="5355642" cy="338554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2200" kern="1200" spc="0" baseline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  <a:lvl2pPr marL="265176" marR="0" indent="-109728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Branding templates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A62828DA-FDB9-E365-A118-F82635D2684C}"/>
              </a:ext>
            </a:extLst>
          </p:cNvPr>
          <p:cNvSpPr txBox="1">
            <a:spLocks/>
          </p:cNvSpPr>
          <p:nvPr/>
        </p:nvSpPr>
        <p:spPr>
          <a:xfrm>
            <a:off x="6253664" y="2816322"/>
            <a:ext cx="534619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37160" marR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265176" marR="0" indent="-128016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9144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7663" indent="-231775"/>
            <a:r>
              <a:rPr lang="en-US" sz="2000" dirty="0"/>
              <a:t>Only one branding template is available for all with basic OME</a:t>
            </a:r>
          </a:p>
        </p:txBody>
      </p:sp>
    </p:spTree>
    <p:extLst>
      <p:ext uri="{BB962C8B-B14F-4D97-AF65-F5344CB8AC3E}">
        <p14:creationId xmlns:p14="http://schemas.microsoft.com/office/powerpoint/2010/main" val="1227583297"/>
      </p:ext>
    </p:extLst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6CB1497A-A523-4483-1655-F1668C388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44938" cy="984885"/>
          </a:xfrm>
        </p:spPr>
        <p:txBody>
          <a:bodyPr/>
          <a:lstStyle/>
          <a:p>
            <a:r>
              <a:rPr lang="en-US" sz="3200" dirty="0"/>
              <a:t>Implement Microsoft Purview Advanced Message Encryption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B152E53-2A5C-3971-D144-19C11D1E91F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753813"/>
            <a:ext cx="3174143" cy="338554"/>
          </a:xfrm>
        </p:spPr>
        <p:txBody>
          <a:bodyPr/>
          <a:lstStyle/>
          <a:p>
            <a:r>
              <a:rPr lang="en-US" sz="2200" dirty="0"/>
              <a:t>Additional Features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DEBF882-8970-BB52-E066-F132CEEE105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245422"/>
            <a:ext cx="3172811" cy="2462213"/>
          </a:xfrm>
        </p:spPr>
        <p:txBody>
          <a:bodyPr/>
          <a:lstStyle/>
          <a:p>
            <a:pPr marL="342900" indent="-228600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Multiple branding templates</a:t>
            </a:r>
          </a:p>
          <a:p>
            <a:pPr marL="342900" indent="-228600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Message Expiration added (1 – 730 days)</a:t>
            </a:r>
          </a:p>
          <a:p>
            <a:pPr marL="342900" indent="-228600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Customized templates for different groups </a:t>
            </a:r>
            <a:br>
              <a:rPr lang="en-US" sz="2000" dirty="0"/>
            </a:br>
            <a:r>
              <a:rPr lang="en-US" sz="2000" dirty="0"/>
              <a:t>of users</a:t>
            </a:r>
          </a:p>
        </p:txBody>
      </p:sp>
      <p:pic>
        <p:nvPicPr>
          <p:cNvPr id="16" name="Picture Placeholder 15" descr="Picture that shows which areas of the Office 365 OME portal can be edited.">
            <a:extLst>
              <a:ext uri="{FF2B5EF4-FFF2-40B4-BE49-F238E27FC236}">
                <a16:creationId xmlns:a16="http://schemas.microsoft.com/office/drawing/2014/main" id="{F3071670-1032-8035-0328-B59688318293}"/>
              </a:ext>
            </a:extLst>
          </p:cNvPr>
          <p:cNvPicPr>
            <a:picLocks noGrp="1"/>
          </p:cNvPicPr>
          <p:nvPr>
            <p:ph type="pic" sz="quarter" idx="20"/>
          </p:nvPr>
        </p:nvPicPr>
        <p:blipFill rotWithShape="1">
          <a:blip r:embed="rId3"/>
          <a:srcRect l="153" t="-11421" r="153" b="-11421"/>
          <a:stretch/>
        </p:blipFill>
        <p:spPr bwMode="auto">
          <a:xfrm>
            <a:off x="4064000" y="1581150"/>
            <a:ext cx="7535863" cy="4430713"/>
          </a:xfrm>
          <a:prstGeom prst="rect">
            <a:avLst/>
          </a:prstGeom>
          <a:solidFill>
            <a:schemeClr val="bg1"/>
          </a:solidFill>
          <a:ln w="38100">
            <a:solidFill>
              <a:srgbClr val="0078D4"/>
            </a:solidFill>
          </a:ln>
        </p:spPr>
      </p:pic>
    </p:spTree>
    <p:extLst>
      <p:ext uri="{BB962C8B-B14F-4D97-AF65-F5344CB8AC3E}">
        <p14:creationId xmlns:p14="http://schemas.microsoft.com/office/powerpoint/2010/main" val="2403714977"/>
      </p:ext>
    </p:extLst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41575072-42D9-B3F8-FF95-EEE774450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492443"/>
          </a:xfrm>
        </p:spPr>
        <p:txBody>
          <a:bodyPr/>
          <a:lstStyle/>
          <a:p>
            <a:r>
              <a:rPr lang="fr-FR" sz="3200" dirty="0"/>
              <a:t>Use Message </a:t>
            </a:r>
            <a:r>
              <a:rPr lang="fr-FR" sz="3200" dirty="0" err="1"/>
              <a:t>Encryption</a:t>
            </a:r>
            <a:r>
              <a:rPr lang="fr-FR" sz="3200" dirty="0"/>
              <a:t> </a:t>
            </a:r>
            <a:r>
              <a:rPr lang="fr-FR" sz="3200" dirty="0" err="1"/>
              <a:t>Templates</a:t>
            </a:r>
            <a:r>
              <a:rPr lang="fr-FR" sz="3200" dirty="0"/>
              <a:t> in Mail Flow Rules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FE2FDE3-215B-39D9-D8E5-4D68C2930E2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200" y="1594155"/>
            <a:ext cx="11015662" cy="338554"/>
          </a:xfrm>
        </p:spPr>
        <p:txBody>
          <a:bodyPr/>
          <a:lstStyle/>
          <a:p>
            <a:r>
              <a:rPr lang="en-US" dirty="0"/>
              <a:t>Configuration via Mail Flow Rules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3BE5609-00C9-627C-91CA-8F75EE6AB37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11013472" cy="2923877"/>
          </a:xfrm>
        </p:spPr>
        <p:txBody>
          <a:bodyPr/>
          <a:lstStyle/>
          <a:p>
            <a:pPr marL="347663" indent="-231775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Different OME configurations are assigned via mail flow rules</a:t>
            </a:r>
          </a:p>
          <a:p>
            <a:pPr marL="347663" indent="-231775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Possible use cases:</a:t>
            </a:r>
          </a:p>
          <a:p>
            <a:pPr marL="682625" indent="-217488">
              <a:spcBef>
                <a:spcPts val="0"/>
              </a:spcBef>
              <a:spcAft>
                <a:spcPts val="1200"/>
              </a:spcAft>
              <a:buFont typeface="Engravers MT" panose="02090707080505020304" pitchFamily="18" charset="0"/>
              <a:buChar char="–"/>
            </a:pPr>
            <a:r>
              <a:rPr lang="en-US" sz="1800" dirty="0"/>
              <a:t>Individual departments.</a:t>
            </a:r>
          </a:p>
          <a:p>
            <a:pPr marL="682625" indent="-217488">
              <a:spcBef>
                <a:spcPts val="0"/>
              </a:spcBef>
              <a:spcAft>
                <a:spcPts val="1200"/>
              </a:spcAft>
              <a:buFont typeface="Engravers MT" panose="02090707080505020304" pitchFamily="18" charset="0"/>
              <a:buChar char="–"/>
            </a:pPr>
            <a:r>
              <a:rPr lang="en-US" sz="1800" dirty="0"/>
              <a:t>Different products.</a:t>
            </a:r>
          </a:p>
          <a:p>
            <a:pPr marL="682625" indent="-217488">
              <a:spcBef>
                <a:spcPts val="0"/>
              </a:spcBef>
              <a:spcAft>
                <a:spcPts val="1200"/>
              </a:spcAft>
              <a:buFont typeface="Engravers MT" panose="02090707080505020304" pitchFamily="18" charset="0"/>
              <a:buChar char="–"/>
            </a:pPr>
            <a:r>
              <a:rPr lang="en-US" sz="1800" dirty="0"/>
              <a:t>Different geographical regions.</a:t>
            </a:r>
          </a:p>
          <a:p>
            <a:pPr marL="682625" indent="-217488">
              <a:spcBef>
                <a:spcPts val="0"/>
              </a:spcBef>
              <a:spcAft>
                <a:spcPts val="1200"/>
              </a:spcAft>
              <a:buFont typeface="Engravers MT" panose="02090707080505020304" pitchFamily="18" charset="0"/>
              <a:buChar char="–"/>
            </a:pPr>
            <a:r>
              <a:rPr lang="en-US" sz="1800" dirty="0"/>
              <a:t>Determine whether emails can be revoked.</a:t>
            </a:r>
          </a:p>
          <a:p>
            <a:pPr marL="682625" indent="-217488">
              <a:spcBef>
                <a:spcPts val="0"/>
              </a:spcBef>
              <a:spcAft>
                <a:spcPts val="1200"/>
              </a:spcAft>
              <a:buFont typeface="Engravers MT" panose="02090707080505020304" pitchFamily="18" charset="0"/>
              <a:buChar char="–"/>
            </a:pPr>
            <a:r>
              <a:rPr lang="en-US" sz="1800" dirty="0"/>
              <a:t>Determine whether emails sent to externals expire after several days.</a:t>
            </a:r>
          </a:p>
        </p:txBody>
      </p:sp>
    </p:spTree>
    <p:extLst>
      <p:ext uri="{BB962C8B-B14F-4D97-AF65-F5344CB8AC3E}">
        <p14:creationId xmlns:p14="http://schemas.microsoft.com/office/powerpoint/2010/main" val="852820590"/>
      </p:ext>
    </p:extLst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80CFD99-1550-2D8D-91A6-A8B9F258A3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911" y="2769057"/>
            <a:ext cx="6345239" cy="1231106"/>
          </a:xfrm>
        </p:spPr>
        <p:txBody>
          <a:bodyPr/>
          <a:lstStyle/>
          <a:p>
            <a:r>
              <a:rPr lang="en-US" dirty="0"/>
              <a:t>Protect information in Microsoft Purview</a:t>
            </a:r>
          </a:p>
        </p:txBody>
      </p:sp>
    </p:spTree>
    <p:extLst>
      <p:ext uri="{BB962C8B-B14F-4D97-AF65-F5344CB8AC3E}">
        <p14:creationId xmlns:p14="http://schemas.microsoft.com/office/powerpoint/2010/main" val="3716140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>
            <a:extLst>
              <a:ext uri="{FF2B5EF4-FFF2-40B4-BE49-F238E27FC236}">
                <a16:creationId xmlns:a16="http://schemas.microsoft.com/office/drawing/2014/main" id="{585F0CA9-DFFF-7366-E631-AB4D9AD87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2" cy="492443"/>
          </a:xfrm>
        </p:spPr>
        <p:txBody>
          <a:bodyPr/>
          <a:lstStyle/>
          <a:p>
            <a:r>
              <a:rPr lang="en-US" dirty="0"/>
              <a:t>Agenda: Protect information in Microsoft Purview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7EFF7F03-EC29-9B65-B43A-62466FBE13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8" y="1818177"/>
            <a:ext cx="11013474" cy="2616101"/>
          </a:xfrm>
        </p:spPr>
        <p:txBody>
          <a:bodyPr/>
          <a:lstStyle/>
          <a:p>
            <a:pPr marL="292100" indent="-292100">
              <a:spcAft>
                <a:spcPts val="1800"/>
              </a:spcAft>
            </a:pPr>
            <a:r>
              <a:rPr lang="en-US" dirty="0"/>
              <a:t>Discuss the information protection solution and its benefits.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List the customer scenarios the information protection solution addresses.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Describe the information protection configuration process.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Explain what users will experience when the solution is implemented.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Articulate deployment and adoption best practices.</a:t>
            </a:r>
          </a:p>
        </p:txBody>
      </p:sp>
    </p:spTree>
    <p:extLst>
      <p:ext uri="{BB962C8B-B14F-4D97-AF65-F5344CB8AC3E}">
        <p14:creationId xmlns:p14="http://schemas.microsoft.com/office/powerpoint/2010/main" val="160790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D9057-1DCD-1016-723F-4A456B1EB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Basics of sensitivity labels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EA2A26-E2D6-2B74-3ADD-9217D398B4B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174143" cy="1846659"/>
          </a:xfrm>
        </p:spPr>
        <p:txBody>
          <a:bodyPr/>
          <a:lstStyle/>
          <a:p>
            <a:r>
              <a:rPr lang="en-US" sz="2000" dirty="0"/>
              <a:t>Sensitivity Labels are a solution to handle the lifecycle of company data with classify, encryption, and access management in Microsoft 365.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2CD840-04E4-02A8-8E08-D3982BC9E43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3656179"/>
            <a:ext cx="3172811" cy="2215991"/>
          </a:xfrm>
        </p:spPr>
        <p:txBody>
          <a:bodyPr/>
          <a:lstStyle/>
          <a:p>
            <a:pPr marL="292100" indent="-228600"/>
            <a:r>
              <a:rPr lang="en-US" sz="1800" dirty="0"/>
              <a:t>Sensitivity Labels move with a labeled document and </a:t>
            </a:r>
            <a:br>
              <a:rPr lang="en-US" sz="1800" dirty="0"/>
            </a:br>
            <a:r>
              <a:rPr lang="en-US" sz="1800" dirty="0"/>
              <a:t>can be applied to locations such as SharePoint sites, </a:t>
            </a:r>
            <a:br>
              <a:rPr lang="en-US" sz="1800" dirty="0"/>
            </a:br>
            <a:r>
              <a:rPr lang="en-US" sz="1800" dirty="0"/>
              <a:t>Microsoft 365 groups, documents, and e-mails or </a:t>
            </a:r>
            <a:br>
              <a:rPr lang="en-US" sz="1800" dirty="0"/>
            </a:br>
            <a:r>
              <a:rPr lang="en-US" sz="1800" dirty="0"/>
              <a:t>may be applied to Azure Purview assets.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B83F74F-DCFC-3EDB-678E-1C21AA7A6B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0115" y="1296652"/>
            <a:ext cx="5451614" cy="4719054"/>
          </a:xfrm>
          <a:prstGeom prst="rect">
            <a:avLst/>
          </a:prstGeom>
          <a:ln w="38100">
            <a:solidFill>
              <a:srgbClr val="0078D4"/>
            </a:solidFill>
          </a:ln>
        </p:spPr>
      </p:pic>
    </p:spTree>
    <p:extLst>
      <p:ext uri="{BB962C8B-B14F-4D97-AF65-F5344CB8AC3E}">
        <p14:creationId xmlns:p14="http://schemas.microsoft.com/office/powerpoint/2010/main" val="4046490230"/>
      </p:ext>
    </p:extLst>
  </p:cSld>
  <p:clrMapOvr>
    <a:masterClrMapping/>
  </p:clrMapOvr>
  <p:transition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7E2926-5700-02B8-AF93-7A26DF43F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Administer the sensitivity labeling lifecycle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C86960-FB30-7642-EF09-531D2A4459F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1591056"/>
            <a:ext cx="5376671" cy="677108"/>
          </a:xfrm>
        </p:spPr>
        <p:txBody>
          <a:bodyPr/>
          <a:lstStyle/>
          <a:p>
            <a:pPr marL="0" indent="0">
              <a:buNone/>
            </a:pPr>
            <a:r>
              <a:rPr lang="en-US" sz="2200" dirty="0">
                <a:latin typeface="+mj-lt"/>
              </a:rPr>
              <a:t>The lifecycle of the sensitivity labeling </a:t>
            </a:r>
            <a:br>
              <a:rPr lang="en-US" sz="2200" dirty="0">
                <a:latin typeface="+mj-lt"/>
              </a:rPr>
            </a:br>
            <a:r>
              <a:rPr lang="en-US" sz="2200" dirty="0">
                <a:latin typeface="+mj-lt"/>
              </a:rPr>
              <a:t>for the administrator:</a:t>
            </a:r>
          </a:p>
        </p:txBody>
      </p:sp>
      <p:pic>
        <p:nvPicPr>
          <p:cNvPr id="9" name="Picture 1" descr="Lifecycle diagram of administering sensitivity labels.">
            <a:extLst>
              <a:ext uri="{FF2B5EF4-FFF2-40B4-BE49-F238E27FC236}">
                <a16:creationId xmlns:a16="http://schemas.microsoft.com/office/drawing/2014/main" id="{7A107BBF-7223-0481-BFD7-8CB3CDFE5A33}"/>
              </a:ext>
            </a:extLst>
          </p:cNvPr>
          <p:cNvPicPr>
            <a:picLocks/>
          </p:cNvPicPr>
          <p:nvPr/>
        </p:nvPicPr>
        <p:blipFill rotWithShape="1">
          <a:blip r:embed="rId3"/>
          <a:srcRect l="8122" t="-1162" r="8122" b="7364"/>
          <a:stretch/>
        </p:blipFill>
        <p:spPr bwMode="auto">
          <a:xfrm>
            <a:off x="586388" y="2554514"/>
            <a:ext cx="5376672" cy="3512456"/>
          </a:xfrm>
          <a:prstGeom prst="rect">
            <a:avLst/>
          </a:prstGeom>
          <a:solidFill>
            <a:schemeClr val="bg1"/>
          </a:solidFill>
          <a:ln w="38100">
            <a:solidFill>
              <a:srgbClr val="0078D4"/>
            </a:solidFill>
          </a:ln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78FEA5-B0B7-C264-3D64-DB35B1B22BD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23190" y="1591056"/>
            <a:ext cx="5376672" cy="338554"/>
          </a:xfrm>
        </p:spPr>
        <p:txBody>
          <a:bodyPr/>
          <a:lstStyle/>
          <a:p>
            <a:pPr marL="0" indent="0">
              <a:buNone/>
            </a:pPr>
            <a:r>
              <a:rPr lang="en-US" sz="2200" dirty="0">
                <a:latin typeface="+mj-lt"/>
              </a:rPr>
              <a:t>The lifecycle of the sensitivity label:</a:t>
            </a:r>
          </a:p>
        </p:txBody>
      </p:sp>
      <p:pic>
        <p:nvPicPr>
          <p:cNvPr id="10" name="Picture 2" descr="Lifecycle diagram of a sensitivity label.">
            <a:extLst>
              <a:ext uri="{FF2B5EF4-FFF2-40B4-BE49-F238E27FC236}">
                <a16:creationId xmlns:a16="http://schemas.microsoft.com/office/drawing/2014/main" id="{180C8732-58F9-79D1-45E4-1C5C9744B8EF}"/>
              </a:ext>
            </a:extLst>
          </p:cNvPr>
          <p:cNvPicPr>
            <a:picLocks/>
          </p:cNvPicPr>
          <p:nvPr/>
        </p:nvPicPr>
        <p:blipFill rotWithShape="1">
          <a:blip r:embed="rId4"/>
          <a:srcRect t="360" b="360"/>
          <a:stretch/>
        </p:blipFill>
        <p:spPr bwMode="auto">
          <a:xfrm>
            <a:off x="6223189" y="2554515"/>
            <a:ext cx="5376672" cy="3512456"/>
          </a:xfrm>
          <a:prstGeom prst="rect">
            <a:avLst/>
          </a:prstGeom>
          <a:solidFill>
            <a:schemeClr val="bg1"/>
          </a:solidFill>
          <a:ln w="38100">
            <a:solidFill>
              <a:srgbClr val="0078D4"/>
            </a:solidFill>
          </a:ln>
        </p:spPr>
      </p:pic>
    </p:spTree>
    <p:extLst>
      <p:ext uri="{BB962C8B-B14F-4D97-AF65-F5344CB8AC3E}">
        <p14:creationId xmlns:p14="http://schemas.microsoft.com/office/powerpoint/2010/main" val="2316477217"/>
      </p:ext>
    </p:extLst>
  </p:cSld>
  <p:clrMapOvr>
    <a:masterClrMapping/>
  </p:clrMapOvr>
  <p:transition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1D220E-5AA9-F159-9703-20FB5751E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44938" cy="492443"/>
          </a:xfrm>
        </p:spPr>
        <p:txBody>
          <a:bodyPr/>
          <a:lstStyle/>
          <a:p>
            <a:r>
              <a:rPr lang="en-US" dirty="0"/>
              <a:t>Configure sensitivity labels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DF02D0E-D134-57CD-3389-F5871729B4E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174143" cy="1231106"/>
          </a:xfrm>
        </p:spPr>
        <p:txBody>
          <a:bodyPr/>
          <a:lstStyle/>
          <a:p>
            <a:r>
              <a:rPr lang="en-US" sz="2000" dirty="0"/>
              <a:t>Sensitivity labels can be created by an admin through either the Purview portal UI or PowerShell.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4E18C80-EBD3-C610-FD28-9F4DD048FFE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930457"/>
            <a:ext cx="3261711" cy="2923877"/>
          </a:xfrm>
        </p:spPr>
        <p:txBody>
          <a:bodyPr/>
          <a:lstStyle/>
          <a:p>
            <a:pPr marL="342900" indent="-228600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Select a scope of either Files &amp; emails, Group &amp; sites or Azure Purview assets.</a:t>
            </a:r>
          </a:p>
          <a:p>
            <a:pPr marL="342900" indent="-228600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Items can be auto-labeled on either Sensitive </a:t>
            </a:r>
            <a:br>
              <a:rPr lang="en-US" sz="1800" dirty="0"/>
            </a:br>
            <a:r>
              <a:rPr lang="en-US" sz="1800" dirty="0"/>
              <a:t>info types or trainable classifiers.</a:t>
            </a:r>
          </a:p>
          <a:p>
            <a:pPr marL="342900" indent="-228600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PowerShell provides additional options for </a:t>
            </a:r>
            <a:br>
              <a:rPr lang="en-US" sz="1800" dirty="0"/>
            </a:br>
            <a:r>
              <a:rPr lang="en-US" sz="1800" dirty="0"/>
              <a:t>multilanguage support.</a:t>
            </a:r>
          </a:p>
        </p:txBody>
      </p:sp>
      <p:pic>
        <p:nvPicPr>
          <p:cNvPr id="12" name="Picture 5" descr="Sensitivity label flow diagram from creation to deployment">
            <a:extLst>
              <a:ext uri="{FF2B5EF4-FFF2-40B4-BE49-F238E27FC236}">
                <a16:creationId xmlns:a16="http://schemas.microsoft.com/office/drawing/2014/main" id="{3DE726B0-0880-146F-DC76-03F74045CB2C}"/>
              </a:ext>
            </a:extLst>
          </p:cNvPr>
          <p:cNvPicPr>
            <a:picLocks noGrp="1"/>
          </p:cNvPicPr>
          <p:nvPr>
            <p:ph type="pic" sz="quarter" idx="20"/>
          </p:nvPr>
        </p:nvPicPr>
        <p:blipFill rotWithShape="1">
          <a:blip r:embed="rId2"/>
          <a:srcRect l="-16727" t="-19626" r="-16727" b="-19626"/>
          <a:stretch/>
        </p:blipFill>
        <p:spPr bwMode="auto">
          <a:xfrm>
            <a:off x="4064000" y="1581150"/>
            <a:ext cx="7535863" cy="4430713"/>
          </a:xfrm>
          <a:prstGeom prst="rect">
            <a:avLst/>
          </a:prstGeom>
          <a:solidFill>
            <a:schemeClr val="bg1"/>
          </a:solidFill>
          <a:ln w="38100">
            <a:solidFill>
              <a:srgbClr val="0078D4"/>
            </a:solidFill>
          </a:ln>
        </p:spPr>
      </p:pic>
    </p:spTree>
    <p:extLst>
      <p:ext uri="{BB962C8B-B14F-4D97-AF65-F5344CB8AC3E}">
        <p14:creationId xmlns:p14="http://schemas.microsoft.com/office/powerpoint/2010/main" val="15778600"/>
      </p:ext>
    </p:extLst>
  </p:cSld>
  <p:clrMapOvr>
    <a:masterClrMapping/>
  </p:clrMapOvr>
  <p:transition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A686892-5665-5803-C920-2E943D8B7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Configure sensitivity label polices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10EC1B2-7726-8113-7899-AA056720A7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1056"/>
            <a:ext cx="11013474" cy="2385268"/>
          </a:xfrm>
        </p:spPr>
        <p:txBody>
          <a:bodyPr/>
          <a:lstStyle/>
          <a:p>
            <a:pPr marL="282575" indent="-282575">
              <a:spcBef>
                <a:spcPts val="0"/>
              </a:spcBef>
              <a:spcAft>
                <a:spcPts val="1800"/>
              </a:spcAft>
            </a:pPr>
            <a:r>
              <a:rPr lang="en-US" sz="2200"/>
              <a:t>Sensitivity labels must be published before they can be applied to items.</a:t>
            </a:r>
          </a:p>
          <a:p>
            <a:pPr marL="282575" indent="-282575">
              <a:spcBef>
                <a:spcPts val="0"/>
              </a:spcBef>
              <a:spcAft>
                <a:spcPts val="1800"/>
              </a:spcAft>
            </a:pPr>
            <a:r>
              <a:rPr lang="en-US" sz="2200"/>
              <a:t>Groups must be email enabled like security groups or distribution lists.</a:t>
            </a:r>
          </a:p>
          <a:p>
            <a:pPr marL="282575" indent="-282575">
              <a:spcBef>
                <a:spcPts val="0"/>
              </a:spcBef>
              <a:spcAft>
                <a:spcPts val="1800"/>
              </a:spcAft>
            </a:pPr>
            <a:r>
              <a:rPr lang="en-US" sz="2200"/>
              <a:t>Microsoft Teams is a use case.</a:t>
            </a:r>
          </a:p>
          <a:p>
            <a:pPr marL="282575" indent="-282575">
              <a:spcBef>
                <a:spcPts val="0"/>
              </a:spcBef>
              <a:spcAft>
                <a:spcPts val="1800"/>
              </a:spcAft>
            </a:pPr>
            <a:r>
              <a:rPr lang="en-US" sz="2200"/>
              <a:t>It is a best practice to name the sensitivity label using a naming guideline</a:t>
            </a:r>
            <a:br>
              <a:rPr lang="en-US" sz="2200"/>
            </a:br>
            <a:r>
              <a:rPr lang="en-US" sz="2200"/>
              <a:t>(like “2021-Jan-HR-HRLabels-RK”).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971741096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>
            <a:extLst>
              <a:ext uri="{FF2B5EF4-FFF2-40B4-BE49-F238E27FC236}">
                <a16:creationId xmlns:a16="http://schemas.microsoft.com/office/drawing/2014/main" id="{B3BE14CB-E70B-714E-D84B-FB4C57B55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262486"/>
            <a:ext cx="11011601" cy="984885"/>
          </a:xfrm>
        </p:spPr>
        <p:txBody>
          <a:bodyPr/>
          <a:lstStyle/>
          <a:p>
            <a:r>
              <a:rPr lang="en-US" dirty="0"/>
              <a:t>Agenda: Introduction to information protection in Microsoft Purview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333A1ED4-C3A6-F448-F89A-ED15E0B4F45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818177"/>
            <a:ext cx="11014118" cy="3062377"/>
          </a:xfrm>
        </p:spPr>
        <p:txBody>
          <a:bodyPr/>
          <a:lstStyle/>
          <a:p>
            <a:pPr marL="292100" indent="-292100">
              <a:spcAft>
                <a:spcPts val="1800"/>
              </a:spcAft>
            </a:pPr>
            <a:r>
              <a:rPr lang="en-US" dirty="0"/>
              <a:t>Discuss information protection and data lifecycle management and why it’s important.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Describe Microsoft’s approach to information protection and data lifecycle management.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Define key terms associated with Microsoft’s information protection and data lifecycle management solutions.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Identify the solutions that comprise information and data lifecycle management in Microsoft 365.</a:t>
            </a:r>
          </a:p>
        </p:txBody>
      </p:sp>
    </p:spTree>
    <p:extLst>
      <p:ext uri="{BB962C8B-B14F-4D97-AF65-F5344CB8AC3E}">
        <p14:creationId xmlns:p14="http://schemas.microsoft.com/office/powerpoint/2010/main" val="224937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F9CD0B1-BDE4-0699-0A8D-D39CB25D63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44938" cy="492443"/>
          </a:xfrm>
        </p:spPr>
        <p:txBody>
          <a:bodyPr/>
          <a:lstStyle/>
          <a:p>
            <a:r>
              <a:rPr lang="en-US" dirty="0"/>
              <a:t>Configure auto-labeling policies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B1A1782-1EA5-F018-EB4E-5DFF1D6053B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3850"/>
            <a:ext cx="3173413" cy="1231106"/>
          </a:xfrm>
        </p:spPr>
        <p:txBody>
          <a:bodyPr/>
          <a:lstStyle/>
          <a:p>
            <a:r>
              <a:rPr lang="en-US" sz="2000" dirty="0"/>
              <a:t>The Microsoft Purview portal includes options to configure and publish auto-labeling policies.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271B48-31D8-64D3-1BA4-3637414CDB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5788" y="3066256"/>
            <a:ext cx="3173412" cy="2548390"/>
          </a:xfrm>
        </p:spPr>
        <p:txBody>
          <a:bodyPr/>
          <a:lstStyle/>
          <a:p>
            <a:pPr marL="233363" indent="-233363"/>
            <a:r>
              <a:rPr lang="en-US" sz="1800" dirty="0"/>
              <a:t>The option is provided through the </a:t>
            </a:r>
            <a:r>
              <a:rPr lang="en-US" sz="1800" i="1" dirty="0"/>
              <a:t>create a label </a:t>
            </a:r>
            <a:r>
              <a:rPr lang="en-US" sz="1800" dirty="0"/>
              <a:t>wizard and allows the label to be automatically assigned based conditions set by the administrator.</a:t>
            </a:r>
          </a:p>
          <a:p>
            <a:pPr marL="233363" indent="-233363"/>
            <a:r>
              <a:rPr lang="en-US" sz="1800" dirty="0"/>
              <a:t>You can select up to 20 sensitive information types from a list.</a:t>
            </a:r>
          </a:p>
        </p:txBody>
      </p:sp>
      <p:pic>
        <p:nvPicPr>
          <p:cNvPr id="2" name="Picture Placeholder 1" descr="Screenshot of the create sensitivity label wizard with the option Auto-labelling for files and emails selected">
            <a:extLst>
              <a:ext uri="{FF2B5EF4-FFF2-40B4-BE49-F238E27FC236}">
                <a16:creationId xmlns:a16="http://schemas.microsoft.com/office/drawing/2014/main" id="{C687A5CF-9872-7BD3-880E-D79926D0035B}"/>
              </a:ext>
            </a:extLst>
          </p:cNvPr>
          <p:cNvPicPr>
            <a:picLocks noGrp="1"/>
          </p:cNvPicPr>
          <p:nvPr>
            <p:ph type="pic" sz="quarter" idx="20"/>
          </p:nvPr>
        </p:nvPicPr>
        <p:blipFill rotWithShape="1">
          <a:blip r:embed="rId2"/>
          <a:srcRect t="5187" b="5187"/>
          <a:stretch/>
        </p:blipFill>
        <p:spPr bwMode="auto">
          <a:xfrm>
            <a:off x="4064000" y="1581150"/>
            <a:ext cx="7535862" cy="4430720"/>
          </a:xfrm>
          <a:noFill/>
          <a:ln w="38100">
            <a:solidFill>
              <a:srgbClr val="0078D4"/>
            </a:solidFill>
          </a:ln>
        </p:spPr>
      </p:pic>
    </p:spTree>
    <p:extLst>
      <p:ext uri="{BB962C8B-B14F-4D97-AF65-F5344CB8AC3E}">
        <p14:creationId xmlns:p14="http://schemas.microsoft.com/office/powerpoint/2010/main" val="1592834133"/>
      </p:ext>
    </p:extLst>
  </p:cSld>
  <p:clrMapOvr>
    <a:masterClrMapping/>
  </p:clrMapOvr>
  <p:transition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8AE0B3E-D326-393A-1E01-B04A9012FC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911" y="2769057"/>
            <a:ext cx="6345239" cy="1231106"/>
          </a:xfrm>
        </p:spPr>
        <p:txBody>
          <a:bodyPr/>
          <a:lstStyle/>
          <a:p>
            <a:r>
              <a:rPr lang="en-US" dirty="0"/>
              <a:t>Apply and manage sensitivity labels</a:t>
            </a:r>
          </a:p>
        </p:txBody>
      </p:sp>
    </p:spTree>
    <p:extLst>
      <p:ext uri="{BB962C8B-B14F-4D97-AF65-F5344CB8AC3E}">
        <p14:creationId xmlns:p14="http://schemas.microsoft.com/office/powerpoint/2010/main" val="348790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>
            <a:extLst>
              <a:ext uri="{FF2B5EF4-FFF2-40B4-BE49-F238E27FC236}">
                <a16:creationId xmlns:a16="http://schemas.microsoft.com/office/drawing/2014/main" id="{3723262F-8E14-7436-21CE-C7ED1B186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/>
          <a:p>
            <a:r>
              <a:rPr lang="en-US" dirty="0"/>
              <a:t>Agenda: Apply and manage sensitivity labels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A0979EB1-A457-CD13-9D3D-2CA16E401FF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818177"/>
            <a:ext cx="11013473" cy="2616101"/>
          </a:xfrm>
        </p:spPr>
        <p:txBody>
          <a:bodyPr/>
          <a:lstStyle/>
          <a:p>
            <a:pPr marL="292100" indent="-292100">
              <a:spcAft>
                <a:spcPts val="1800"/>
              </a:spcAft>
            </a:pPr>
            <a:r>
              <a:rPr lang="en-US" dirty="0"/>
              <a:t>Apply sensitivity labels to Microsoft Teams, Microsoft 365 groups, and SharePoint sites.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Monitor label usage using label analytics.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Configure on-premises labeling.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Manage protection settings and marking for applied sensitivity labels.</a:t>
            </a:r>
          </a:p>
          <a:p>
            <a:pPr marL="292100" indent="-292100">
              <a:spcAft>
                <a:spcPts val="1800"/>
              </a:spcAft>
            </a:pPr>
            <a:r>
              <a:rPr lang="en-US" dirty="0"/>
              <a:t>Apply protections and restrictions to email and files.</a:t>
            </a:r>
          </a:p>
        </p:txBody>
      </p:sp>
    </p:spTree>
    <p:extLst>
      <p:ext uri="{BB962C8B-B14F-4D97-AF65-F5344CB8AC3E}">
        <p14:creationId xmlns:p14="http://schemas.microsoft.com/office/powerpoint/2010/main" val="273629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084922-5413-5BFE-C472-302235163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3474" cy="984885"/>
          </a:xfrm>
        </p:spPr>
        <p:txBody>
          <a:bodyPr/>
          <a:lstStyle/>
          <a:p>
            <a:r>
              <a:rPr lang="en-US" dirty="0"/>
              <a:t>Apply sensitivity labels to Microsoft Teams, Microsoft 365 Groups, and SharePoint sites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6435C9-00E7-AFB3-10DC-C9B0FA9D2A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845056"/>
            <a:ext cx="11013474" cy="4001095"/>
          </a:xfrm>
        </p:spPr>
        <p:txBody>
          <a:bodyPr/>
          <a:lstStyle/>
          <a:p>
            <a:pPr marL="282575" indent="-282575">
              <a:spcBef>
                <a:spcPts val="0"/>
              </a:spcBef>
              <a:spcAft>
                <a:spcPts val="1200"/>
              </a:spcAft>
            </a:pPr>
            <a:r>
              <a:rPr lang="en-US" sz="2200" dirty="0"/>
              <a:t>Labels may be published for use in Microsoft 365 Groups, Microsoft Teams, Yammer communities and SharePoint sites.</a:t>
            </a:r>
          </a:p>
          <a:p>
            <a:pPr marL="282575" indent="-282575">
              <a:spcBef>
                <a:spcPts val="0"/>
              </a:spcBef>
              <a:spcAft>
                <a:spcPts val="1200"/>
              </a:spcAft>
            </a:pPr>
            <a:r>
              <a:rPr lang="en-US" sz="2200" dirty="0"/>
              <a:t>You must activate labels in the tenant level via the Azure AD PowerShell module before they can be used.</a:t>
            </a:r>
          </a:p>
          <a:p>
            <a:pPr marL="282575" indent="-282575">
              <a:spcBef>
                <a:spcPts val="0"/>
              </a:spcBef>
              <a:spcAft>
                <a:spcPts val="1200"/>
              </a:spcAft>
            </a:pPr>
            <a:r>
              <a:rPr lang="en-US" sz="2200" dirty="0"/>
              <a:t>Sensitivity labels can be manually assigned to SharePoint Sites and Teams sites through the creation settings.</a:t>
            </a:r>
          </a:p>
          <a:p>
            <a:pPr marL="282575" indent="-282575">
              <a:spcBef>
                <a:spcPts val="0"/>
              </a:spcBef>
              <a:spcAft>
                <a:spcPts val="1200"/>
              </a:spcAft>
            </a:pPr>
            <a:r>
              <a:rPr lang="en-US" sz="2200" dirty="0"/>
              <a:t>Labels can be changed through the properties of existing SharePoint sites or </a:t>
            </a:r>
            <a:br>
              <a:rPr lang="en-US" sz="2200" dirty="0"/>
            </a:br>
            <a:r>
              <a:rPr lang="en-US" sz="2200" dirty="0"/>
              <a:t>Microsoft Teams.</a:t>
            </a:r>
          </a:p>
          <a:p>
            <a:pPr marL="282575" indent="-282575">
              <a:spcBef>
                <a:spcPts val="0"/>
              </a:spcBef>
              <a:spcAft>
                <a:spcPts val="1200"/>
              </a:spcAft>
            </a:pPr>
            <a:r>
              <a:rPr lang="en-US" sz="2200" dirty="0"/>
              <a:t>A sensitivity label is applied to a Group in the Azure portal through Azure services &gt; Groups &gt; properties.</a:t>
            </a:r>
          </a:p>
        </p:txBody>
      </p:sp>
    </p:spTree>
    <p:extLst>
      <p:ext uri="{BB962C8B-B14F-4D97-AF65-F5344CB8AC3E}">
        <p14:creationId xmlns:p14="http://schemas.microsoft.com/office/powerpoint/2010/main" val="3923636450"/>
      </p:ext>
    </p:extLst>
  </p:cSld>
  <p:clrMapOvr>
    <a:masterClrMapping/>
  </p:clrMapOvr>
  <p:transition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084922-5413-5BFE-C472-302235163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3474" cy="984885"/>
          </a:xfrm>
        </p:spPr>
        <p:txBody>
          <a:bodyPr/>
          <a:lstStyle/>
          <a:p>
            <a:r>
              <a:rPr lang="en-US" dirty="0"/>
              <a:t>Create or extend existing sensitivity labels to Microsoft Purview Data Map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6435C9-00E7-AFB3-10DC-C9B0FA9D2A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1845056"/>
            <a:ext cx="5368934" cy="4288353"/>
          </a:xfrm>
        </p:spPr>
        <p:txBody>
          <a:bodyPr/>
          <a:lstStyle/>
          <a:p>
            <a:pPr marL="228600" indent="-228600">
              <a:spcBef>
                <a:spcPts val="0"/>
              </a:spcBef>
              <a:spcAft>
                <a:spcPts val="800"/>
              </a:spcAft>
            </a:pPr>
            <a:r>
              <a:rPr lang="en-US" sz="1800" dirty="0"/>
              <a:t>Sensitivity labels created before Purview release, don’t include Purview Data Map locations by default.</a:t>
            </a:r>
          </a:p>
          <a:p>
            <a:pPr marL="228600" indent="-228600">
              <a:spcBef>
                <a:spcPts val="0"/>
              </a:spcBef>
              <a:spcAft>
                <a:spcPts val="800"/>
              </a:spcAft>
            </a:pPr>
            <a:r>
              <a:rPr lang="en-US" sz="1800" dirty="0"/>
              <a:t>Extending of labels is required to integrate new Azure Purview source locations.</a:t>
            </a:r>
          </a:p>
          <a:p>
            <a:pPr marL="228600" indent="-228600">
              <a:spcBef>
                <a:spcPts val="0"/>
              </a:spcBef>
              <a:spcAft>
                <a:spcPts val="800"/>
              </a:spcAft>
            </a:pPr>
            <a:r>
              <a:rPr lang="en-US" sz="1800" dirty="0"/>
              <a:t>Afterwards use the Get-</a:t>
            </a:r>
            <a:r>
              <a:rPr lang="en-US" sz="1800" dirty="0" err="1"/>
              <a:t>PolicyConfig</a:t>
            </a:r>
            <a:r>
              <a:rPr lang="en-US" sz="1800" dirty="0"/>
              <a:t> cmdlet to check if “</a:t>
            </a:r>
            <a:r>
              <a:rPr lang="en-US" sz="1800" dirty="0" err="1"/>
              <a:t>PurviewLabelConsent</a:t>
            </a:r>
            <a:r>
              <a:rPr lang="en-US" sz="1800" dirty="0"/>
              <a:t>” is “True”</a:t>
            </a:r>
          </a:p>
          <a:p>
            <a:pPr marL="228600" indent="-228600">
              <a:spcBef>
                <a:spcPts val="0"/>
              </a:spcBef>
              <a:spcAft>
                <a:spcPts val="800"/>
              </a:spcAft>
            </a:pPr>
            <a:r>
              <a:rPr lang="en-US" sz="1800" dirty="0"/>
              <a:t>Labeling for SQL database columns in SQL Server Management Studio (SSMS) has limitations, because Microsoft Purview and labeling in SSMS are separate processes that don't interact with each other.</a:t>
            </a:r>
          </a:p>
          <a:p>
            <a:pPr marL="228600" indent="-228600">
              <a:spcBef>
                <a:spcPts val="0"/>
              </a:spcBef>
              <a:spcAft>
                <a:spcPts val="800"/>
              </a:spcAft>
            </a:pPr>
            <a:r>
              <a:rPr lang="en-US" sz="1800" dirty="0"/>
              <a:t>Use labeling through schematized data assets in </a:t>
            </a:r>
            <a:br>
              <a:rPr lang="en-US" sz="1800" dirty="0"/>
            </a:br>
            <a:r>
              <a:rPr lang="en-US" sz="1800" dirty="0"/>
              <a:t>Microsoft Purview and not local labeling in SSMS.</a:t>
            </a:r>
          </a:p>
        </p:txBody>
      </p:sp>
      <p:graphicFrame>
        <p:nvGraphicFramePr>
          <p:cNvPr id="3" name="Table 4" descr="Table with new locations for Azure Purview.">
            <a:extLst>
              <a:ext uri="{FF2B5EF4-FFF2-40B4-BE49-F238E27FC236}">
                <a16:creationId xmlns:a16="http://schemas.microsoft.com/office/drawing/2014/main" id="{B3023162-DFC1-66AC-EBED-AE6ED82CB3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681618"/>
              </p:ext>
            </p:extLst>
          </p:nvPr>
        </p:nvGraphicFramePr>
        <p:xfrm>
          <a:off x="6096000" y="1845057"/>
          <a:ext cx="5505737" cy="4294882"/>
        </p:xfrm>
        <a:graphic>
          <a:graphicData uri="http://schemas.openxmlformats.org/drawingml/2006/table">
            <a:tbl>
              <a:tblPr firstRow="1" bandRow="1"/>
              <a:tblGrid>
                <a:gridCol w="2237744">
                  <a:extLst>
                    <a:ext uri="{9D8B030D-6E8A-4147-A177-3AD203B41FA5}">
                      <a16:colId xmlns:a16="http://schemas.microsoft.com/office/drawing/2014/main" val="2616068806"/>
                    </a:ext>
                  </a:extLst>
                </a:gridCol>
                <a:gridCol w="3267993">
                  <a:extLst>
                    <a:ext uri="{9D8B030D-6E8A-4147-A177-3AD203B41FA5}">
                      <a16:colId xmlns:a16="http://schemas.microsoft.com/office/drawing/2014/main" val="2789433424"/>
                    </a:ext>
                  </a:extLst>
                </a:gridCol>
              </a:tblGrid>
              <a:tr h="454402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effectLst/>
                          <a:latin typeface="+mj-lt"/>
                        </a:rPr>
                        <a:t>Data type</a:t>
                      </a:r>
                      <a:endParaRPr lang="en-US" sz="1800" dirty="0">
                        <a:latin typeface="+mj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3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effectLst/>
                          <a:latin typeface="+mj-lt"/>
                        </a:rPr>
                        <a:t>Sources</a:t>
                      </a:r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9B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531993"/>
                  </a:ext>
                </a:extLst>
              </a:tr>
              <a:tr h="1139119"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effectLst/>
                        </a:rPr>
                        <a:t>Automatic labeling </a:t>
                      </a:r>
                      <a:br>
                        <a:rPr lang="en-US" sz="1600" kern="1200" dirty="0">
                          <a:effectLst/>
                        </a:rPr>
                      </a:br>
                      <a:r>
                        <a:rPr lang="en-US" sz="1600" kern="1200" dirty="0">
                          <a:effectLst/>
                        </a:rPr>
                        <a:t>for files</a:t>
                      </a:r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20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Azure Blob Storage</a:t>
                      </a:r>
                      <a:br>
                        <a:rPr lang="en-US" sz="1600" dirty="0"/>
                      </a:br>
                      <a:r>
                        <a:rPr lang="en-US" sz="1600" kern="1200" dirty="0">
                          <a:effectLst/>
                        </a:rPr>
                        <a:t>Azure Files</a:t>
                      </a:r>
                      <a:br>
                        <a:rPr lang="en-US" sz="1600" dirty="0"/>
                      </a:br>
                      <a:r>
                        <a:rPr lang="en-US" sz="1600" kern="1200" dirty="0">
                          <a:effectLst/>
                        </a:rPr>
                        <a:t>Azure Data Lake Storage Gen 1 and Gen 2</a:t>
                      </a:r>
                      <a:br>
                        <a:rPr lang="en-US" sz="1600" dirty="0"/>
                      </a:br>
                      <a:r>
                        <a:rPr lang="en-US" sz="1600" kern="1200" dirty="0">
                          <a:effectLst/>
                        </a:rPr>
                        <a:t>Amazon S3</a:t>
                      </a:r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8693175"/>
                  </a:ext>
                </a:extLst>
              </a:tr>
              <a:tr h="2149249"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effectLst/>
                        </a:rPr>
                        <a:t>Automatic labeling </a:t>
                      </a:r>
                    </a:p>
                    <a:p>
                      <a:pPr marL="0" marR="0" lvl="0" indent="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effectLst/>
                        </a:rPr>
                        <a:t>for schematized </a:t>
                      </a:r>
                      <a:br>
                        <a:rPr lang="en-US" sz="1600" kern="1200" dirty="0">
                          <a:effectLst/>
                        </a:rPr>
                      </a:br>
                      <a:r>
                        <a:rPr lang="en-US" sz="1600" kern="1200" dirty="0">
                          <a:effectLst/>
                        </a:rPr>
                        <a:t>data assets</a:t>
                      </a:r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20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SQL server</a:t>
                      </a:r>
                      <a:br>
                        <a:rPr lang="en-US" sz="1600" dirty="0"/>
                      </a:br>
                      <a:r>
                        <a:rPr lang="en-US" sz="1600" kern="1200" dirty="0">
                          <a:effectLst/>
                        </a:rPr>
                        <a:t>Azure SQL database</a:t>
                      </a:r>
                      <a:br>
                        <a:rPr lang="en-US" sz="1600" dirty="0"/>
                      </a:br>
                      <a:r>
                        <a:rPr lang="en-US" sz="1600" kern="1200" dirty="0">
                          <a:effectLst/>
                        </a:rPr>
                        <a:t>Azure SQL Database Managed Instance</a:t>
                      </a:r>
                      <a:br>
                        <a:rPr lang="en-US" sz="1600" dirty="0"/>
                      </a:br>
                      <a:r>
                        <a:rPr lang="en-US" sz="1600" kern="1200" dirty="0">
                          <a:effectLst/>
                        </a:rPr>
                        <a:t>Azure Synapse Analytics workspaces</a:t>
                      </a:r>
                      <a:br>
                        <a:rPr lang="en-US" sz="1600" dirty="0"/>
                      </a:br>
                      <a:r>
                        <a:rPr lang="en-US" sz="1600" kern="1200" dirty="0">
                          <a:effectLst/>
                        </a:rPr>
                        <a:t>Azure Cosmos Database (SQL API)</a:t>
                      </a:r>
                      <a:br>
                        <a:rPr lang="en-US" sz="1600" dirty="0"/>
                      </a:br>
                      <a:r>
                        <a:rPr lang="en-US" sz="1600" kern="1200" dirty="0">
                          <a:effectLst/>
                        </a:rPr>
                        <a:t>Azure database for MySQL</a:t>
                      </a:r>
                      <a:br>
                        <a:rPr lang="en-US" sz="1600" dirty="0"/>
                      </a:br>
                      <a:r>
                        <a:rPr lang="en-US" sz="1600" kern="1200" dirty="0">
                          <a:effectLst/>
                        </a:rPr>
                        <a:t>Azure database for PostgreSQL</a:t>
                      </a:r>
                      <a:br>
                        <a:rPr lang="en-US" sz="1600" dirty="0"/>
                      </a:br>
                      <a:r>
                        <a:rPr lang="en-US" sz="1600" kern="1200" dirty="0">
                          <a:effectLst/>
                        </a:rPr>
                        <a:t>Azure Data Explorer</a:t>
                      </a:r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0428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7886722"/>
      </p:ext>
    </p:extLst>
  </p:cSld>
  <p:clrMapOvr>
    <a:masterClrMapping/>
  </p:clrMapOvr>
  <p:transition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F22E6E-7EE2-8178-CB69-926C91C7D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 on-premises labeling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E2910A-06DB-582C-9179-A1EDB998AE3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174143" cy="1384995"/>
          </a:xfrm>
        </p:spPr>
        <p:txBody>
          <a:bodyPr/>
          <a:lstStyle/>
          <a:p>
            <a:r>
              <a:rPr lang="en-US" sz="1800" dirty="0"/>
              <a:t>The sensitivity labels functionality is natively only available in the user context or in the Microsoft 365 services for auto-labeling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6B97CF6-E066-F973-CCC2-EE4425CD6CC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3050408"/>
            <a:ext cx="3172811" cy="3339376"/>
          </a:xfrm>
        </p:spPr>
        <p:txBody>
          <a:bodyPr/>
          <a:lstStyle/>
          <a:p>
            <a:pPr marL="342900" indent="-228600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This can be expanded to</a:t>
            </a:r>
            <a:br>
              <a:rPr lang="en-US" dirty="0"/>
            </a:br>
            <a:r>
              <a:rPr lang="en-US" dirty="0"/>
              <a:t>on-premise through hybrid configuration of the Unified Labeling Scanner.</a:t>
            </a:r>
          </a:p>
          <a:p>
            <a:pPr marL="342900" indent="-228600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The Unified Labeling Scanner has the following requirements for setup:</a:t>
            </a:r>
          </a:p>
          <a:p>
            <a:pPr marL="342900" indent="-228600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Windows server 2016/2019 with UI</a:t>
            </a:r>
          </a:p>
          <a:p>
            <a:pPr marL="685800" indent="-228600">
              <a:spcBef>
                <a:spcPts val="0"/>
              </a:spcBef>
              <a:spcAft>
                <a:spcPts val="600"/>
              </a:spcAft>
              <a:buFont typeface="Engravers MT" panose="02090707080505020304" pitchFamily="18" charset="0"/>
              <a:buChar char="–"/>
            </a:pPr>
            <a:r>
              <a:rPr lang="en-US" sz="1400" dirty="0"/>
              <a:t>SQL Server 2016 or greater</a:t>
            </a:r>
          </a:p>
          <a:p>
            <a:pPr marL="685800" indent="-228600">
              <a:spcBef>
                <a:spcPts val="0"/>
              </a:spcBef>
              <a:spcAft>
                <a:spcPts val="600"/>
              </a:spcAft>
              <a:buFont typeface="Engravers MT" panose="02090707080505020304" pitchFamily="18" charset="0"/>
              <a:buChar char="–"/>
            </a:pPr>
            <a:r>
              <a:rPr lang="en-US" sz="1400" dirty="0"/>
              <a:t>An Azure AD token</a:t>
            </a:r>
          </a:p>
          <a:p>
            <a:pPr marL="685800" indent="-228600">
              <a:spcBef>
                <a:spcPts val="0"/>
              </a:spcBef>
              <a:spcAft>
                <a:spcPts val="600"/>
              </a:spcAft>
              <a:buFont typeface="Engravers MT" panose="02090707080505020304" pitchFamily="18" charset="0"/>
              <a:buChar char="–"/>
            </a:pPr>
            <a:r>
              <a:rPr lang="en-US" sz="1400" dirty="0"/>
              <a:t>AD Service accounts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702FD8C6-4C12-960F-47FD-0B3C105622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/>
          </p:cNvPicPr>
          <p:nvPr>
            <p:ph type="pic" sz="quarter" idx="20"/>
          </p:nvPr>
        </p:nvPicPr>
        <p:blipFill rotWithShape="1">
          <a:blip r:embed="rId3"/>
          <a:srcRect l="-7896" t="-14650" r="-7896" b="-14650"/>
          <a:stretch/>
        </p:blipFill>
        <p:spPr bwMode="auto">
          <a:xfrm>
            <a:off x="4064000" y="1581150"/>
            <a:ext cx="7535863" cy="4430713"/>
          </a:xfrm>
          <a:prstGeom prst="rect">
            <a:avLst/>
          </a:prstGeom>
          <a:solidFill>
            <a:schemeClr val="bg1"/>
          </a:solidFill>
          <a:ln w="38100">
            <a:solidFill>
              <a:srgbClr val="0078D4"/>
            </a:solidFill>
          </a:ln>
        </p:spPr>
      </p:pic>
    </p:spTree>
    <p:extLst>
      <p:ext uri="{BB962C8B-B14F-4D97-AF65-F5344CB8AC3E}">
        <p14:creationId xmlns:p14="http://schemas.microsoft.com/office/powerpoint/2010/main" val="2947047965"/>
      </p:ext>
    </p:extLst>
  </p:cSld>
  <p:clrMapOvr>
    <a:masterClrMapping/>
  </p:clrMapOvr>
  <p:transition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2C72897C-4E29-4234-BF0C-05907458A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984885"/>
          </a:xfrm>
        </p:spPr>
        <p:txBody>
          <a:bodyPr/>
          <a:lstStyle/>
          <a:p>
            <a:r>
              <a:rPr lang="en-US" dirty="0"/>
              <a:t>Configure On-premises Labeling for the Unified Labeling Scanner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997B06C-4FB2-5553-92F5-7043FB8434A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199" y="1750181"/>
            <a:ext cx="11011601" cy="615553"/>
          </a:xfrm>
        </p:spPr>
        <p:txBody>
          <a:bodyPr/>
          <a:lstStyle/>
          <a:p>
            <a:r>
              <a:rPr lang="en-US" sz="2000" dirty="0">
                <a:latin typeface="+mn-lt"/>
              </a:rPr>
              <a:t>The Unified labeling scanner can be used for different operational scenarios, some of </a:t>
            </a:r>
            <a:br>
              <a:rPr lang="en-US" sz="2000" dirty="0">
                <a:latin typeface="+mn-lt"/>
              </a:rPr>
            </a:br>
            <a:r>
              <a:rPr lang="en-US" sz="2000" dirty="0">
                <a:latin typeface="+mn-lt"/>
              </a:rPr>
              <a:t>them include: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BDDEBF9-C559-FB07-E6AD-5E8097FAD3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>
          <a:xfrm>
            <a:off x="559545" y="2711641"/>
            <a:ext cx="506510" cy="506510"/>
            <a:chOff x="631377" y="1503310"/>
            <a:chExt cx="552718" cy="552796"/>
          </a:xfrm>
        </p:grpSpPr>
        <p:sp>
          <p:nvSpPr>
            <p:cNvPr id="3" name="Oval 2" descr="icon of a finger pushing a button">
              <a:extLst>
                <a:ext uri="{FF2B5EF4-FFF2-40B4-BE49-F238E27FC236}">
                  <a16:creationId xmlns:a16="http://schemas.microsoft.com/office/drawing/2014/main" id="{81CC8DB0-D50A-76AA-4E49-8BCBE8E78D20}"/>
                </a:ext>
              </a:extLst>
            </p:cNvPr>
            <p:cNvSpPr/>
            <p:nvPr/>
          </p:nvSpPr>
          <p:spPr bwMode="auto">
            <a:xfrm>
              <a:off x="631377" y="1503310"/>
              <a:ext cx="552718" cy="552796"/>
            </a:xfrm>
            <a:prstGeom prst="ellipse">
              <a:avLst/>
            </a:prstGeom>
            <a:solidFill>
              <a:srgbClr val="FF5C39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" name="Lock" title="Icon of a padlock">
              <a:extLst>
                <a:ext uri="{FF2B5EF4-FFF2-40B4-BE49-F238E27FC236}">
                  <a16:creationId xmlns:a16="http://schemas.microsoft.com/office/drawing/2014/main" id="{0F3C76C3-954F-1FF3-7C07-CD7EF5CBE5F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04418" y="1635327"/>
              <a:ext cx="206636" cy="288762"/>
            </a:xfrm>
            <a:custGeom>
              <a:avLst/>
              <a:gdLst>
                <a:gd name="T0" fmla="*/ 239 w 239"/>
                <a:gd name="T1" fmla="*/ 335 h 335"/>
                <a:gd name="T2" fmla="*/ 0 w 239"/>
                <a:gd name="T3" fmla="*/ 335 h 335"/>
                <a:gd name="T4" fmla="*/ 0 w 239"/>
                <a:gd name="T5" fmla="*/ 157 h 335"/>
                <a:gd name="T6" fmla="*/ 239 w 239"/>
                <a:gd name="T7" fmla="*/ 157 h 335"/>
                <a:gd name="T8" fmla="*/ 239 w 239"/>
                <a:gd name="T9" fmla="*/ 335 h 335"/>
                <a:gd name="T10" fmla="*/ 196 w 239"/>
                <a:gd name="T11" fmla="*/ 157 h 335"/>
                <a:gd name="T12" fmla="*/ 196 w 239"/>
                <a:gd name="T13" fmla="*/ 75 h 335"/>
                <a:gd name="T14" fmla="*/ 121 w 239"/>
                <a:gd name="T15" fmla="*/ 0 h 335"/>
                <a:gd name="T16" fmla="*/ 46 w 239"/>
                <a:gd name="T17" fmla="*/ 75 h 335"/>
                <a:gd name="T18" fmla="*/ 46 w 239"/>
                <a:gd name="T19" fmla="*/ 157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335">
                  <a:moveTo>
                    <a:pt x="239" y="335"/>
                  </a:moveTo>
                  <a:cubicBezTo>
                    <a:pt x="0" y="335"/>
                    <a:pt x="0" y="335"/>
                    <a:pt x="0" y="33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239" y="157"/>
                    <a:pt x="239" y="157"/>
                    <a:pt x="239" y="157"/>
                  </a:cubicBezTo>
                  <a:lnTo>
                    <a:pt x="239" y="335"/>
                  </a:lnTo>
                  <a:close/>
                  <a:moveTo>
                    <a:pt x="196" y="157"/>
                  </a:moveTo>
                  <a:cubicBezTo>
                    <a:pt x="196" y="75"/>
                    <a:pt x="196" y="75"/>
                    <a:pt x="196" y="75"/>
                  </a:cubicBezTo>
                  <a:cubicBezTo>
                    <a:pt x="196" y="34"/>
                    <a:pt x="163" y="0"/>
                    <a:pt x="121" y="0"/>
                  </a:cubicBezTo>
                  <a:cubicBezTo>
                    <a:pt x="79" y="0"/>
                    <a:pt x="46" y="34"/>
                    <a:pt x="46" y="75"/>
                  </a:cubicBezTo>
                  <a:cubicBezTo>
                    <a:pt x="46" y="157"/>
                    <a:pt x="46" y="157"/>
                    <a:pt x="46" y="157"/>
                  </a:cubicBezTo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7A792A09-4928-284A-4E15-A5A64E864A4D}"/>
              </a:ext>
            </a:extLst>
          </p:cNvPr>
          <p:cNvSpPr txBox="1">
            <a:spLocks/>
          </p:cNvSpPr>
          <p:nvPr/>
        </p:nvSpPr>
        <p:spPr>
          <a:xfrm>
            <a:off x="1193800" y="2726015"/>
            <a:ext cx="10406062" cy="55399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en-US" sz="1800" b="1" dirty="0"/>
              <a:t>Scan for a report only to know your data: </a:t>
            </a:r>
            <a:r>
              <a:rPr lang="en-US" sz="1800" dirty="0"/>
              <a:t>Run the scanner in discovery mode only to create reports that check to see what happens when your files are labeled.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77EFA0A-A59E-1B4B-F8F1-65D7C24573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>
          <a:xfrm>
            <a:off x="559545" y="3697856"/>
            <a:ext cx="506510" cy="506510"/>
            <a:chOff x="631377" y="2358707"/>
            <a:chExt cx="552718" cy="552796"/>
          </a:xfrm>
        </p:grpSpPr>
        <p:sp>
          <p:nvSpPr>
            <p:cNvPr id="6" name="Oval 5" descr="icon of a finger pushing a button">
              <a:extLst>
                <a:ext uri="{FF2B5EF4-FFF2-40B4-BE49-F238E27FC236}">
                  <a16:creationId xmlns:a16="http://schemas.microsoft.com/office/drawing/2014/main" id="{AC691FF5-116C-76FC-B8EA-248C14C506D8}"/>
                </a:ext>
              </a:extLst>
            </p:cNvPr>
            <p:cNvSpPr/>
            <p:nvPr/>
          </p:nvSpPr>
          <p:spPr bwMode="auto">
            <a:xfrm>
              <a:off x="631377" y="2358707"/>
              <a:ext cx="552718" cy="552796"/>
            </a:xfrm>
            <a:prstGeom prst="ellipse">
              <a:avLst/>
            </a:prstGeom>
            <a:solidFill>
              <a:srgbClr val="C73EC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" name="shield_3" title="Icon of a shield with an exclamation point inside">
              <a:extLst>
                <a:ext uri="{FF2B5EF4-FFF2-40B4-BE49-F238E27FC236}">
                  <a16:creationId xmlns:a16="http://schemas.microsoft.com/office/drawing/2014/main" id="{E971B201-2D3D-2EFA-39D1-387FC3CF914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66057" y="2491534"/>
              <a:ext cx="283358" cy="287142"/>
            </a:xfrm>
            <a:custGeom>
              <a:avLst/>
              <a:gdLst>
                <a:gd name="T0" fmla="*/ 55 w 322"/>
                <a:gd name="T1" fmla="*/ 246 h 329"/>
                <a:gd name="T2" fmla="*/ 4 w 322"/>
                <a:gd name="T3" fmla="*/ 101 h 329"/>
                <a:gd name="T4" fmla="*/ 4 w 322"/>
                <a:gd name="T5" fmla="*/ 44 h 329"/>
                <a:gd name="T6" fmla="*/ 72 w 322"/>
                <a:gd name="T7" fmla="*/ 34 h 329"/>
                <a:gd name="T8" fmla="*/ 161 w 322"/>
                <a:gd name="T9" fmla="*/ 0 h 329"/>
                <a:gd name="T10" fmla="*/ 250 w 322"/>
                <a:gd name="T11" fmla="*/ 34 h 329"/>
                <a:gd name="T12" fmla="*/ 318 w 322"/>
                <a:gd name="T13" fmla="*/ 44 h 329"/>
                <a:gd name="T14" fmla="*/ 318 w 322"/>
                <a:gd name="T15" fmla="*/ 101 h 329"/>
                <a:gd name="T16" fmla="*/ 267 w 322"/>
                <a:gd name="T17" fmla="*/ 246 h 329"/>
                <a:gd name="T18" fmla="*/ 161 w 322"/>
                <a:gd name="T19" fmla="*/ 329 h 329"/>
                <a:gd name="T20" fmla="*/ 55 w 322"/>
                <a:gd name="T21" fmla="*/ 246 h 329"/>
                <a:gd name="T22" fmla="*/ 161 w 322"/>
                <a:gd name="T23" fmla="*/ 53 h 329"/>
                <a:gd name="T24" fmla="*/ 161 w 322"/>
                <a:gd name="T25" fmla="*/ 207 h 329"/>
                <a:gd name="T26" fmla="*/ 161 w 322"/>
                <a:gd name="T27" fmla="*/ 231 h 329"/>
                <a:gd name="T28" fmla="*/ 161 w 322"/>
                <a:gd name="T29" fmla="*/ 25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2" h="329">
                  <a:moveTo>
                    <a:pt x="55" y="246"/>
                  </a:moveTo>
                  <a:cubicBezTo>
                    <a:pt x="0" y="179"/>
                    <a:pt x="4" y="101"/>
                    <a:pt x="4" y="101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38" y="45"/>
                    <a:pt x="72" y="34"/>
                  </a:cubicBezTo>
                  <a:cubicBezTo>
                    <a:pt x="107" y="22"/>
                    <a:pt x="124" y="0"/>
                    <a:pt x="161" y="0"/>
                  </a:cubicBezTo>
                  <a:cubicBezTo>
                    <a:pt x="198" y="0"/>
                    <a:pt x="215" y="22"/>
                    <a:pt x="250" y="34"/>
                  </a:cubicBezTo>
                  <a:cubicBezTo>
                    <a:pt x="284" y="45"/>
                    <a:pt x="318" y="44"/>
                    <a:pt x="318" y="44"/>
                  </a:cubicBezTo>
                  <a:cubicBezTo>
                    <a:pt x="318" y="101"/>
                    <a:pt x="318" y="101"/>
                    <a:pt x="318" y="101"/>
                  </a:cubicBezTo>
                  <a:cubicBezTo>
                    <a:pt x="318" y="101"/>
                    <a:pt x="322" y="179"/>
                    <a:pt x="267" y="246"/>
                  </a:cubicBezTo>
                  <a:cubicBezTo>
                    <a:pt x="234" y="286"/>
                    <a:pt x="161" y="329"/>
                    <a:pt x="161" y="329"/>
                  </a:cubicBezTo>
                  <a:cubicBezTo>
                    <a:pt x="161" y="329"/>
                    <a:pt x="88" y="286"/>
                    <a:pt x="55" y="246"/>
                  </a:cubicBezTo>
                  <a:close/>
                  <a:moveTo>
                    <a:pt x="161" y="53"/>
                  </a:moveTo>
                  <a:cubicBezTo>
                    <a:pt x="161" y="207"/>
                    <a:pt x="161" y="207"/>
                    <a:pt x="161" y="207"/>
                  </a:cubicBezTo>
                  <a:moveTo>
                    <a:pt x="161" y="231"/>
                  </a:moveTo>
                  <a:cubicBezTo>
                    <a:pt x="161" y="251"/>
                    <a:pt x="161" y="251"/>
                    <a:pt x="161" y="251"/>
                  </a:cubicBezTo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5B4CE0BF-6DC3-D707-DE11-102CF87844C7}"/>
              </a:ext>
            </a:extLst>
          </p:cNvPr>
          <p:cNvSpPr txBox="1">
            <a:spLocks/>
          </p:cNvSpPr>
          <p:nvPr/>
        </p:nvSpPr>
        <p:spPr>
          <a:xfrm>
            <a:off x="1193800" y="3677693"/>
            <a:ext cx="10406062" cy="55399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en-US" sz="1800" b="1" dirty="0"/>
              <a:t>Run the scanner to find and discover files with sensitive information: </a:t>
            </a:r>
            <a:r>
              <a:rPr lang="en-US" sz="1800" dirty="0"/>
              <a:t>Run the scanner to discover files with sensitive information, without configuring labels that apply automatic classification.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F9848A6-B4A2-966E-0EB1-8F7F13FD70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>
          <a:xfrm>
            <a:off x="559545" y="4674267"/>
            <a:ext cx="506510" cy="506510"/>
            <a:chOff x="631377" y="3214104"/>
            <a:chExt cx="552718" cy="552796"/>
          </a:xfrm>
        </p:grpSpPr>
        <p:sp>
          <p:nvSpPr>
            <p:cNvPr id="9" name="Oval 8" descr="icon of a finger pushing a button">
              <a:extLst>
                <a:ext uri="{FF2B5EF4-FFF2-40B4-BE49-F238E27FC236}">
                  <a16:creationId xmlns:a16="http://schemas.microsoft.com/office/drawing/2014/main" id="{9E2C2735-33C7-6405-2898-D39C47AA6811}"/>
                </a:ext>
              </a:extLst>
            </p:cNvPr>
            <p:cNvSpPr/>
            <p:nvPr/>
          </p:nvSpPr>
          <p:spPr bwMode="auto">
            <a:xfrm>
              <a:off x="631377" y="3214104"/>
              <a:ext cx="552718" cy="552796"/>
            </a:xfrm>
            <a:prstGeom prst="ellipse">
              <a:avLst/>
            </a:prstGeom>
            <a:solidFill>
              <a:srgbClr val="0078D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" name="safe" title="Icon of a locked safe">
              <a:extLst>
                <a:ext uri="{FF2B5EF4-FFF2-40B4-BE49-F238E27FC236}">
                  <a16:creationId xmlns:a16="http://schemas.microsoft.com/office/drawing/2014/main" id="{D107C775-47B4-F7EC-84EC-28B156237C2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83597" y="3358947"/>
              <a:ext cx="248278" cy="263110"/>
            </a:xfrm>
            <a:custGeom>
              <a:avLst/>
              <a:gdLst>
                <a:gd name="T0" fmla="*/ 311 w 311"/>
                <a:gd name="T1" fmla="*/ 0 h 329"/>
                <a:gd name="T2" fmla="*/ 311 w 311"/>
                <a:gd name="T3" fmla="*/ 329 h 329"/>
                <a:gd name="T4" fmla="*/ 18 w 311"/>
                <a:gd name="T5" fmla="*/ 329 h 329"/>
                <a:gd name="T6" fmla="*/ 0 w 311"/>
                <a:gd name="T7" fmla="*/ 310 h 329"/>
                <a:gd name="T8" fmla="*/ 0 w 311"/>
                <a:gd name="T9" fmla="*/ 247 h 329"/>
                <a:gd name="T10" fmla="*/ 18 w 311"/>
                <a:gd name="T11" fmla="*/ 229 h 329"/>
                <a:gd name="T12" fmla="*/ 18 w 311"/>
                <a:gd name="T13" fmla="*/ 99 h 329"/>
                <a:gd name="T14" fmla="*/ 0 w 311"/>
                <a:gd name="T15" fmla="*/ 81 h 329"/>
                <a:gd name="T16" fmla="*/ 0 w 311"/>
                <a:gd name="T17" fmla="*/ 18 h 329"/>
                <a:gd name="T18" fmla="*/ 18 w 311"/>
                <a:gd name="T19" fmla="*/ 0 h 329"/>
                <a:gd name="T20" fmla="*/ 311 w 311"/>
                <a:gd name="T21" fmla="*/ 0 h 329"/>
                <a:gd name="T22" fmla="*/ 257 w 311"/>
                <a:gd name="T23" fmla="*/ 59 h 329"/>
                <a:gd name="T24" fmla="*/ 80 w 311"/>
                <a:gd name="T25" fmla="*/ 59 h 329"/>
                <a:gd name="T26" fmla="*/ 80 w 311"/>
                <a:gd name="T27" fmla="*/ 266 h 329"/>
                <a:gd name="T28" fmla="*/ 257 w 311"/>
                <a:gd name="T29" fmla="*/ 266 h 329"/>
                <a:gd name="T30" fmla="*/ 257 w 311"/>
                <a:gd name="T31" fmla="*/ 59 h 329"/>
                <a:gd name="T32" fmla="*/ 171 w 311"/>
                <a:gd name="T33" fmla="*/ 167 h 329"/>
                <a:gd name="T34" fmla="*/ 197 w 311"/>
                <a:gd name="T35" fmla="*/ 141 h 329"/>
                <a:gd name="T36" fmla="*/ 171 w 311"/>
                <a:gd name="T37" fmla="*/ 115 h 329"/>
                <a:gd name="T38" fmla="*/ 145 w 311"/>
                <a:gd name="T39" fmla="*/ 141 h 329"/>
                <a:gd name="T40" fmla="*/ 171 w 311"/>
                <a:gd name="T41" fmla="*/ 167 h 329"/>
                <a:gd name="T42" fmla="*/ 205 w 311"/>
                <a:gd name="T43" fmla="*/ 224 h 329"/>
                <a:gd name="T44" fmla="*/ 214 w 311"/>
                <a:gd name="T45" fmla="*/ 215 h 329"/>
                <a:gd name="T46" fmla="*/ 205 w 311"/>
                <a:gd name="T47" fmla="*/ 206 h 329"/>
                <a:gd name="T48" fmla="*/ 196 w 311"/>
                <a:gd name="T49" fmla="*/ 215 h 329"/>
                <a:gd name="T50" fmla="*/ 205 w 311"/>
                <a:gd name="T51" fmla="*/ 224 h 329"/>
                <a:gd name="T52" fmla="*/ 192 w 311"/>
                <a:gd name="T53" fmla="*/ 125 h 329"/>
                <a:gd name="T54" fmla="*/ 257 w 311"/>
                <a:gd name="T55" fmla="*/ 125 h 329"/>
                <a:gd name="T56" fmla="*/ 193 w 311"/>
                <a:gd name="T57" fmla="*/ 156 h 329"/>
                <a:gd name="T58" fmla="*/ 257 w 311"/>
                <a:gd name="T59" fmla="*/ 156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1" h="329">
                  <a:moveTo>
                    <a:pt x="311" y="0"/>
                  </a:moveTo>
                  <a:cubicBezTo>
                    <a:pt x="311" y="329"/>
                    <a:pt x="311" y="329"/>
                    <a:pt x="311" y="329"/>
                  </a:cubicBezTo>
                  <a:cubicBezTo>
                    <a:pt x="18" y="329"/>
                    <a:pt x="18" y="329"/>
                    <a:pt x="18" y="329"/>
                  </a:cubicBezTo>
                  <a:cubicBezTo>
                    <a:pt x="18" y="319"/>
                    <a:pt x="10" y="310"/>
                    <a:pt x="0" y="310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10" y="247"/>
                    <a:pt x="18" y="239"/>
                    <a:pt x="18" y="22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89"/>
                    <a:pt x="10" y="81"/>
                    <a:pt x="0" y="8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0" y="18"/>
                    <a:pt x="18" y="10"/>
                    <a:pt x="18" y="0"/>
                  </a:cubicBezTo>
                  <a:lnTo>
                    <a:pt x="311" y="0"/>
                  </a:lnTo>
                  <a:close/>
                  <a:moveTo>
                    <a:pt x="257" y="59"/>
                  </a:moveTo>
                  <a:cubicBezTo>
                    <a:pt x="80" y="59"/>
                    <a:pt x="80" y="59"/>
                    <a:pt x="80" y="59"/>
                  </a:cubicBezTo>
                  <a:cubicBezTo>
                    <a:pt x="80" y="266"/>
                    <a:pt x="80" y="266"/>
                    <a:pt x="80" y="266"/>
                  </a:cubicBezTo>
                  <a:cubicBezTo>
                    <a:pt x="257" y="266"/>
                    <a:pt x="257" y="266"/>
                    <a:pt x="257" y="266"/>
                  </a:cubicBezTo>
                  <a:lnTo>
                    <a:pt x="257" y="59"/>
                  </a:lnTo>
                  <a:close/>
                  <a:moveTo>
                    <a:pt x="171" y="167"/>
                  </a:moveTo>
                  <a:cubicBezTo>
                    <a:pt x="186" y="167"/>
                    <a:pt x="197" y="156"/>
                    <a:pt x="197" y="141"/>
                  </a:cubicBezTo>
                  <a:cubicBezTo>
                    <a:pt x="197" y="126"/>
                    <a:pt x="186" y="115"/>
                    <a:pt x="171" y="115"/>
                  </a:cubicBezTo>
                  <a:cubicBezTo>
                    <a:pt x="156" y="115"/>
                    <a:pt x="145" y="126"/>
                    <a:pt x="145" y="141"/>
                  </a:cubicBezTo>
                  <a:cubicBezTo>
                    <a:pt x="145" y="156"/>
                    <a:pt x="156" y="167"/>
                    <a:pt x="171" y="167"/>
                  </a:cubicBezTo>
                  <a:close/>
                  <a:moveTo>
                    <a:pt x="205" y="224"/>
                  </a:moveTo>
                  <a:cubicBezTo>
                    <a:pt x="209" y="224"/>
                    <a:pt x="214" y="220"/>
                    <a:pt x="214" y="215"/>
                  </a:cubicBezTo>
                  <a:cubicBezTo>
                    <a:pt x="214" y="210"/>
                    <a:pt x="209" y="206"/>
                    <a:pt x="205" y="206"/>
                  </a:cubicBezTo>
                  <a:cubicBezTo>
                    <a:pt x="200" y="206"/>
                    <a:pt x="196" y="210"/>
                    <a:pt x="196" y="215"/>
                  </a:cubicBezTo>
                  <a:cubicBezTo>
                    <a:pt x="196" y="220"/>
                    <a:pt x="200" y="224"/>
                    <a:pt x="205" y="224"/>
                  </a:cubicBezTo>
                  <a:close/>
                  <a:moveTo>
                    <a:pt x="192" y="125"/>
                  </a:moveTo>
                  <a:cubicBezTo>
                    <a:pt x="257" y="125"/>
                    <a:pt x="257" y="125"/>
                    <a:pt x="257" y="125"/>
                  </a:cubicBezTo>
                  <a:moveTo>
                    <a:pt x="193" y="156"/>
                  </a:moveTo>
                  <a:cubicBezTo>
                    <a:pt x="257" y="156"/>
                    <a:pt x="257" y="156"/>
                    <a:pt x="257" y="156"/>
                  </a:cubicBezTo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260AFDB6-BACE-1C0C-FB77-838B64B7E726}"/>
              </a:ext>
            </a:extLst>
          </p:cNvPr>
          <p:cNvSpPr txBox="1">
            <a:spLocks/>
          </p:cNvSpPr>
          <p:nvPr/>
        </p:nvSpPr>
        <p:spPr>
          <a:xfrm>
            <a:off x="1193800" y="4767870"/>
            <a:ext cx="10406062" cy="276999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en-US" sz="1800" b="1" dirty="0"/>
              <a:t>Run and apply labels: </a:t>
            </a:r>
            <a:r>
              <a:rPr lang="en-US" sz="1800" dirty="0"/>
              <a:t>Run the scanner automatically to apply labels as configured.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49EECE4-2F8C-818A-28C8-41002947A0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>
          <a:xfrm>
            <a:off x="559545" y="5653175"/>
            <a:ext cx="506510" cy="506510"/>
            <a:chOff x="631377" y="4069501"/>
            <a:chExt cx="552718" cy="552796"/>
          </a:xfrm>
        </p:grpSpPr>
        <p:sp>
          <p:nvSpPr>
            <p:cNvPr id="12" name="Oval 11" descr="icon of a finger pushing a button">
              <a:extLst>
                <a:ext uri="{FF2B5EF4-FFF2-40B4-BE49-F238E27FC236}">
                  <a16:creationId xmlns:a16="http://schemas.microsoft.com/office/drawing/2014/main" id="{C042E404-6CA6-5026-5D0C-61F9AF1DCDF6}"/>
                </a:ext>
              </a:extLst>
            </p:cNvPr>
            <p:cNvSpPr/>
            <p:nvPr/>
          </p:nvSpPr>
          <p:spPr bwMode="auto">
            <a:xfrm>
              <a:off x="631377" y="4069501"/>
              <a:ext cx="552718" cy="552796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7" name="key" title="Icon of a key">
              <a:extLst>
                <a:ext uri="{FF2B5EF4-FFF2-40B4-BE49-F238E27FC236}">
                  <a16:creationId xmlns:a16="http://schemas.microsoft.com/office/drawing/2014/main" id="{D188C98E-4F97-8C53-527A-B06C91CC56A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73210" y="4212081"/>
              <a:ext cx="269052" cy="267636"/>
            </a:xfrm>
            <a:custGeom>
              <a:avLst/>
              <a:gdLst>
                <a:gd name="T0" fmla="*/ 175 w 330"/>
                <a:gd name="T1" fmla="*/ 198 h 328"/>
                <a:gd name="T2" fmla="*/ 109 w 330"/>
                <a:gd name="T3" fmla="*/ 220 h 328"/>
                <a:gd name="T4" fmla="*/ 0 w 330"/>
                <a:gd name="T5" fmla="*/ 110 h 328"/>
                <a:gd name="T6" fmla="*/ 109 w 330"/>
                <a:gd name="T7" fmla="*/ 0 h 328"/>
                <a:gd name="T8" fmla="*/ 219 w 330"/>
                <a:gd name="T9" fmla="*/ 110 h 328"/>
                <a:gd name="T10" fmla="*/ 214 w 330"/>
                <a:gd name="T11" fmla="*/ 143 h 328"/>
                <a:gd name="T12" fmla="*/ 330 w 330"/>
                <a:gd name="T13" fmla="*/ 258 h 328"/>
                <a:gd name="T14" fmla="*/ 330 w 330"/>
                <a:gd name="T15" fmla="*/ 328 h 328"/>
                <a:gd name="T16" fmla="*/ 264 w 330"/>
                <a:gd name="T17" fmla="*/ 328 h 328"/>
                <a:gd name="T18" fmla="*/ 264 w 330"/>
                <a:gd name="T19" fmla="*/ 283 h 328"/>
                <a:gd name="T20" fmla="*/ 221 w 330"/>
                <a:gd name="T21" fmla="*/ 283 h 328"/>
                <a:gd name="T22" fmla="*/ 221 w 330"/>
                <a:gd name="T23" fmla="*/ 239 h 328"/>
                <a:gd name="T24" fmla="*/ 175 w 330"/>
                <a:gd name="T25" fmla="*/ 239 h 328"/>
                <a:gd name="T26" fmla="*/ 175 w 330"/>
                <a:gd name="T27" fmla="*/ 198 h 328"/>
                <a:gd name="T28" fmla="*/ 76 w 330"/>
                <a:gd name="T29" fmla="*/ 91 h 328"/>
                <a:gd name="T30" fmla="*/ 91 w 330"/>
                <a:gd name="T31" fmla="*/ 76 h 328"/>
                <a:gd name="T32" fmla="*/ 76 w 330"/>
                <a:gd name="T33" fmla="*/ 60 h 328"/>
                <a:gd name="T34" fmla="*/ 60 w 330"/>
                <a:gd name="T35" fmla="*/ 76 h 328"/>
                <a:gd name="T36" fmla="*/ 76 w 330"/>
                <a:gd name="T37" fmla="*/ 91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0" h="328">
                  <a:moveTo>
                    <a:pt x="175" y="198"/>
                  </a:moveTo>
                  <a:cubicBezTo>
                    <a:pt x="157" y="212"/>
                    <a:pt x="134" y="220"/>
                    <a:pt x="109" y="220"/>
                  </a:cubicBezTo>
                  <a:cubicBezTo>
                    <a:pt x="49" y="220"/>
                    <a:pt x="0" y="171"/>
                    <a:pt x="0" y="110"/>
                  </a:cubicBezTo>
                  <a:cubicBezTo>
                    <a:pt x="0" y="49"/>
                    <a:pt x="49" y="0"/>
                    <a:pt x="109" y="0"/>
                  </a:cubicBezTo>
                  <a:cubicBezTo>
                    <a:pt x="170" y="0"/>
                    <a:pt x="219" y="49"/>
                    <a:pt x="219" y="110"/>
                  </a:cubicBezTo>
                  <a:cubicBezTo>
                    <a:pt x="219" y="122"/>
                    <a:pt x="217" y="133"/>
                    <a:pt x="214" y="143"/>
                  </a:cubicBezTo>
                  <a:cubicBezTo>
                    <a:pt x="330" y="258"/>
                    <a:pt x="330" y="258"/>
                    <a:pt x="330" y="258"/>
                  </a:cubicBezTo>
                  <a:cubicBezTo>
                    <a:pt x="330" y="328"/>
                    <a:pt x="330" y="328"/>
                    <a:pt x="330" y="328"/>
                  </a:cubicBezTo>
                  <a:cubicBezTo>
                    <a:pt x="264" y="328"/>
                    <a:pt x="264" y="328"/>
                    <a:pt x="264" y="328"/>
                  </a:cubicBezTo>
                  <a:cubicBezTo>
                    <a:pt x="264" y="283"/>
                    <a:pt x="264" y="283"/>
                    <a:pt x="264" y="283"/>
                  </a:cubicBezTo>
                  <a:cubicBezTo>
                    <a:pt x="221" y="283"/>
                    <a:pt x="221" y="283"/>
                    <a:pt x="221" y="283"/>
                  </a:cubicBezTo>
                  <a:cubicBezTo>
                    <a:pt x="221" y="239"/>
                    <a:pt x="221" y="239"/>
                    <a:pt x="221" y="239"/>
                  </a:cubicBezTo>
                  <a:cubicBezTo>
                    <a:pt x="175" y="239"/>
                    <a:pt x="175" y="239"/>
                    <a:pt x="175" y="239"/>
                  </a:cubicBezTo>
                  <a:lnTo>
                    <a:pt x="175" y="198"/>
                  </a:lnTo>
                  <a:close/>
                  <a:moveTo>
                    <a:pt x="76" y="91"/>
                  </a:moveTo>
                  <a:cubicBezTo>
                    <a:pt x="84" y="91"/>
                    <a:pt x="91" y="84"/>
                    <a:pt x="91" y="76"/>
                  </a:cubicBezTo>
                  <a:cubicBezTo>
                    <a:pt x="91" y="67"/>
                    <a:pt x="84" y="60"/>
                    <a:pt x="76" y="60"/>
                  </a:cubicBezTo>
                  <a:cubicBezTo>
                    <a:pt x="67" y="60"/>
                    <a:pt x="60" y="67"/>
                    <a:pt x="60" y="76"/>
                  </a:cubicBezTo>
                  <a:cubicBezTo>
                    <a:pt x="60" y="84"/>
                    <a:pt x="67" y="91"/>
                    <a:pt x="76" y="91"/>
                  </a:cubicBezTo>
                  <a:close/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4C46E325-3786-84F2-FBB9-83202E318F0A}"/>
              </a:ext>
            </a:extLst>
          </p:cNvPr>
          <p:cNvSpPr txBox="1">
            <a:spLocks/>
          </p:cNvSpPr>
          <p:nvPr/>
        </p:nvSpPr>
        <p:spPr>
          <a:xfrm>
            <a:off x="1193800" y="5581049"/>
            <a:ext cx="10406062" cy="55399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en-US" sz="1800" b="1" dirty="0"/>
              <a:t>Specific scan only a few files types: </a:t>
            </a:r>
            <a:r>
              <a:rPr lang="en-US" sz="1800" dirty="0"/>
              <a:t>Define a file types list to specify specific files to scan or </a:t>
            </a:r>
            <a:br>
              <a:rPr lang="en-US" sz="1800" dirty="0"/>
            </a:br>
            <a:r>
              <a:rPr lang="en-US" sz="1800" dirty="0"/>
              <a:t>to exclude.</a:t>
            </a:r>
          </a:p>
        </p:txBody>
      </p:sp>
    </p:spTree>
    <p:extLst>
      <p:ext uri="{BB962C8B-B14F-4D97-AF65-F5344CB8AC3E}">
        <p14:creationId xmlns:p14="http://schemas.microsoft.com/office/powerpoint/2010/main" val="3335857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190BB-C948-7DDB-C9BA-34499AAC9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44938" cy="492443"/>
          </a:xfrm>
        </p:spPr>
        <p:txBody>
          <a:bodyPr/>
          <a:lstStyle/>
          <a:p>
            <a:r>
              <a:rPr lang="en-US" dirty="0"/>
              <a:t>Apply protections and restrictions to email and files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6D0B2E-785B-5A50-2587-1986AC152C1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5754679" cy="677108"/>
          </a:xfrm>
        </p:spPr>
        <p:txBody>
          <a:bodyPr/>
          <a:lstStyle/>
          <a:p>
            <a:r>
              <a:rPr lang="en-US" sz="2200" dirty="0"/>
              <a:t>It is important to apply a sensitivity label to an email as well as the contained files.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725ECC-3652-9B26-483D-EB6376D3444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537210"/>
            <a:ext cx="5750911" cy="3077766"/>
          </a:xfrm>
        </p:spPr>
        <p:txBody>
          <a:bodyPr wrap="square">
            <a:spAutoFit/>
          </a:bodyPr>
          <a:lstStyle/>
          <a:p>
            <a:pPr marL="342900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The email is only the container of the files with it´s own separate protection configuration for the attachments.</a:t>
            </a:r>
          </a:p>
          <a:p>
            <a:pPr marL="342900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You can apply a sensitivity label to an email manually in the Outlook Desktop app. Create an email and before sending the email an </a:t>
            </a:r>
            <a:r>
              <a:rPr lang="en-US" sz="1800"/>
              <a:t>option is available </a:t>
            </a:r>
            <a:r>
              <a:rPr lang="en-US" sz="1800" dirty="0"/>
              <a:t>in the ribbon </a:t>
            </a:r>
            <a:r>
              <a:rPr lang="en-US" sz="1800"/>
              <a:t>menu to assign </a:t>
            </a:r>
            <a:r>
              <a:rPr lang="en-US" sz="1800" dirty="0"/>
              <a:t>a sensitivity label.</a:t>
            </a:r>
          </a:p>
          <a:p>
            <a:pPr marL="342900" indent="-2286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You can create a default sensitivity label for both the documents and emails using auto-apply publishing </a:t>
            </a:r>
            <a:br>
              <a:rPr lang="en-US" sz="1800" dirty="0"/>
            </a:br>
            <a:r>
              <a:rPr lang="en-US" sz="1800" dirty="0"/>
              <a:t>through the Compliance center.</a:t>
            </a:r>
          </a:p>
        </p:txBody>
      </p:sp>
      <p:pic>
        <p:nvPicPr>
          <p:cNvPr id="6" name="Grafik 3" descr="Sensitivity label showing up in Microsoft Word.">
            <a:extLst>
              <a:ext uri="{FF2B5EF4-FFF2-40B4-BE49-F238E27FC236}">
                <a16:creationId xmlns:a16="http://schemas.microsoft.com/office/drawing/2014/main" id="{29DFB389-A020-3E80-C4C9-AD083DCADB9E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/>
          <a:srcRect l="-4469" t="-4135" r="-4469" b="-4135"/>
          <a:stretch/>
        </p:blipFill>
        <p:spPr>
          <a:xfrm>
            <a:off x="6680200" y="1594155"/>
            <a:ext cx="4953000" cy="4107884"/>
          </a:xfrm>
          <a:prstGeom prst="rect">
            <a:avLst/>
          </a:prstGeom>
          <a:solidFill>
            <a:schemeClr val="bg1"/>
          </a:solidFill>
          <a:ln w="38100">
            <a:solidFill>
              <a:srgbClr val="0078D4"/>
            </a:solidFill>
          </a:ln>
        </p:spPr>
      </p:pic>
    </p:spTree>
    <p:extLst>
      <p:ext uri="{BB962C8B-B14F-4D97-AF65-F5344CB8AC3E}">
        <p14:creationId xmlns:p14="http://schemas.microsoft.com/office/powerpoint/2010/main" val="2039387582"/>
      </p:ext>
    </p:extLst>
  </p:cSld>
  <p:clrMapOvr>
    <a:masterClrMapping/>
  </p:clrMapOvr>
  <p:transition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A1879-C97C-05F1-1746-7C9AC14B56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984885"/>
          </a:xfrm>
        </p:spPr>
        <p:txBody>
          <a:bodyPr/>
          <a:lstStyle/>
          <a:p>
            <a:r>
              <a:rPr lang="en-US" dirty="0"/>
              <a:t>Apply protections and restrictions to email and files (Continued)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FDFF6A-195F-020C-BE86-DF13C447F08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200" y="1816894"/>
            <a:ext cx="11015662" cy="338554"/>
          </a:xfrm>
        </p:spPr>
        <p:txBody>
          <a:bodyPr/>
          <a:lstStyle/>
          <a:p>
            <a:r>
              <a:rPr lang="en-US" dirty="0"/>
              <a:t>It’s possible to apply a sensitivity label to a file through the following options: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BE4522-562D-091B-9C9D-488CE4668E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308503"/>
            <a:ext cx="11013472" cy="3231654"/>
          </a:xfrm>
        </p:spPr>
        <p:txBody>
          <a:bodyPr/>
          <a:lstStyle/>
          <a:p>
            <a:pPr marL="339725" indent="-222250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Unified Labeling Client (Windows, Mac), Native Office Desktop Apps (limited), Mobile Office Apps (iOS, Android)</a:t>
            </a:r>
          </a:p>
          <a:p>
            <a:pPr marL="339725" indent="-222250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You can: </a:t>
            </a:r>
          </a:p>
          <a:p>
            <a:pPr marL="692150" indent="-234950">
              <a:spcBef>
                <a:spcPts val="0"/>
              </a:spcBef>
              <a:spcAft>
                <a:spcPts val="1200"/>
              </a:spcAft>
              <a:buFont typeface="Engravers MT" panose="02090707080505020304" pitchFamily="18" charset="0"/>
              <a:buChar char="–"/>
            </a:pPr>
            <a:r>
              <a:rPr lang="en-US" sz="1800" dirty="0"/>
              <a:t>Choose a label for external and internal sharing</a:t>
            </a:r>
          </a:p>
          <a:p>
            <a:pPr marL="692150" indent="-234950">
              <a:spcBef>
                <a:spcPts val="0"/>
              </a:spcBef>
              <a:spcAft>
                <a:spcPts val="1200"/>
              </a:spcAft>
              <a:buFont typeface="Engravers MT" panose="02090707080505020304" pitchFamily="18" charset="0"/>
              <a:buChar char="–"/>
            </a:pPr>
            <a:r>
              <a:rPr lang="en-US" sz="1800" dirty="0"/>
              <a:t>Assign a label without a Microsoft Office client</a:t>
            </a:r>
          </a:p>
          <a:p>
            <a:pPr marL="692150" indent="-234950">
              <a:spcBef>
                <a:spcPts val="0"/>
              </a:spcBef>
              <a:spcAft>
                <a:spcPts val="1200"/>
              </a:spcAft>
              <a:buFont typeface="Engravers MT" panose="02090707080505020304" pitchFamily="18" charset="0"/>
              <a:buChar char="–"/>
            </a:pPr>
            <a:r>
              <a:rPr lang="en-US" sz="1800" dirty="0"/>
              <a:t>Apply a default sensitivity label to a SharePoint document library </a:t>
            </a:r>
          </a:p>
          <a:p>
            <a:pPr marL="692150" indent="-234950">
              <a:spcBef>
                <a:spcPts val="0"/>
              </a:spcBef>
              <a:spcAft>
                <a:spcPts val="1200"/>
              </a:spcAft>
              <a:buFont typeface="Engravers MT" panose="02090707080505020304" pitchFamily="18" charset="0"/>
              <a:buChar char="–"/>
            </a:pPr>
            <a:r>
              <a:rPr lang="en-US" sz="1800" dirty="0"/>
              <a:t>Set a default label via sensitive information</a:t>
            </a:r>
          </a:p>
          <a:p>
            <a:pPr marL="692150" indent="-234950">
              <a:spcBef>
                <a:spcPts val="0"/>
              </a:spcBef>
              <a:spcAft>
                <a:spcPts val="1200"/>
              </a:spcAft>
              <a:buFont typeface="Engravers MT" panose="02090707080505020304" pitchFamily="18" charset="0"/>
              <a:buChar char="–"/>
            </a:pPr>
            <a:r>
              <a:rPr lang="en-US" sz="1800" dirty="0"/>
              <a:t>Apply sensitivity labels with Microsoft Defender for Cloud Apps</a:t>
            </a:r>
          </a:p>
        </p:txBody>
      </p:sp>
    </p:spTree>
    <p:extLst>
      <p:ext uri="{BB962C8B-B14F-4D97-AF65-F5344CB8AC3E}">
        <p14:creationId xmlns:p14="http://schemas.microsoft.com/office/powerpoint/2010/main" val="488095472"/>
      </p:ext>
    </p:extLst>
  </p:cSld>
  <p:clrMapOvr>
    <a:masterClrMapping/>
  </p:clrMapOvr>
  <p:transition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B2FB9-61C6-663C-528F-EC5523AED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492443"/>
          </a:xfrm>
        </p:spPr>
        <p:txBody>
          <a:bodyPr/>
          <a:lstStyle/>
          <a:p>
            <a:r>
              <a:rPr lang="en-US" dirty="0"/>
              <a:t>Monitor label performance using label analytics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CE3CF2-94EC-DBA7-D415-E6F9DCE5255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200" y="1594155"/>
            <a:ext cx="11015662" cy="338554"/>
          </a:xfrm>
        </p:spPr>
        <p:txBody>
          <a:bodyPr/>
          <a:lstStyle/>
          <a:p>
            <a:r>
              <a:rPr lang="en-US" dirty="0"/>
              <a:t>The sensitivity labels reports are available in the Microsoft Purview portal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BFB0F3-BF4C-7233-1440-26AE0FCFC2C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11013472" cy="1077218"/>
          </a:xfrm>
        </p:spPr>
        <p:txBody>
          <a:bodyPr/>
          <a:lstStyle/>
          <a:p>
            <a:pPr marL="339725" indent="-222250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The Label analytics tool is provided through the Azure Portal and requires an Azure subscription.</a:t>
            </a:r>
          </a:p>
          <a:p>
            <a:pPr marL="339725" indent="-222250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Monitoring and analysis is also available through Microsoft Sentinel.</a:t>
            </a:r>
          </a:p>
        </p:txBody>
      </p:sp>
    </p:spTree>
    <p:extLst>
      <p:ext uri="{BB962C8B-B14F-4D97-AF65-F5344CB8AC3E}">
        <p14:creationId xmlns:p14="http://schemas.microsoft.com/office/powerpoint/2010/main" val="2719177036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A70AA4-7D68-A8B4-3950-FB8170315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Introduction to information protection</a:t>
            </a:r>
            <a:endParaRPr lang="en-US" dirty="0"/>
          </a:p>
        </p:txBody>
      </p:sp>
      <p:pic>
        <p:nvPicPr>
          <p:cNvPr id="6" name="Picture 5" descr="workflow process for governance in Microsoft 365.">
            <a:extLst>
              <a:ext uri="{FF2B5EF4-FFF2-40B4-BE49-F238E27FC236}">
                <a16:creationId xmlns:a16="http://schemas.microsoft.com/office/drawing/2014/main" id="{0FE4A5BB-8704-3B76-ED90-FF03DA347B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3523" t="524" r="-3523" b="524"/>
          <a:stretch/>
        </p:blipFill>
        <p:spPr>
          <a:xfrm>
            <a:off x="561509" y="1253192"/>
            <a:ext cx="11041027" cy="4983734"/>
          </a:xfrm>
          <a:prstGeom prst="rect">
            <a:avLst/>
          </a:prstGeom>
          <a:solidFill>
            <a:schemeClr val="bg1"/>
          </a:solidFill>
          <a:ln w="38100">
            <a:solidFill>
              <a:srgbClr val="0078D4"/>
            </a:solidFill>
          </a:ln>
        </p:spPr>
      </p:pic>
    </p:spTree>
    <p:extLst>
      <p:ext uri="{BB962C8B-B14F-4D97-AF65-F5344CB8AC3E}">
        <p14:creationId xmlns:p14="http://schemas.microsoft.com/office/powerpoint/2010/main" val="3006516029"/>
      </p:ext>
    </p:extLst>
  </p:cSld>
  <p:clrMapOvr>
    <a:masterClrMapping/>
  </p:clrMapOvr>
  <p:transition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26">
            <a:extLst>
              <a:ext uri="{FF2B5EF4-FFF2-40B4-BE49-F238E27FC236}">
                <a16:creationId xmlns:a16="http://schemas.microsoft.com/office/drawing/2014/main" id="{CD1EC0BA-233E-4E36-04F1-1451C8D7F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/>
          <a:p>
            <a:r>
              <a:rPr lang="en-US"/>
              <a:t>Knowledge check</a:t>
            </a:r>
            <a:endParaRPr lang="en-US" dirty="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155B6DB8-DB95-3B68-C40F-BB49A03D45C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 bwMode="auto">
          <a:xfrm>
            <a:off x="722582" y="1517357"/>
            <a:ext cx="399208" cy="399208"/>
          </a:xfrm>
          <a:prstGeom prst="ellipse">
            <a:avLst/>
          </a:prstGeom>
          <a:solidFill>
            <a:srgbClr val="D59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1</a:t>
            </a:r>
            <a:endParaRPr kumimoji="0" lang="en-IN" sz="1800" b="1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1E1101B5-472F-8B7D-83AC-731776E19E0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35075" y="1593850"/>
            <a:ext cx="8778875" cy="246221"/>
          </a:xfrm>
        </p:spPr>
        <p:txBody>
          <a:bodyPr/>
          <a:lstStyle/>
          <a:p>
            <a:r>
              <a:rPr lang="en-US" sz="1600" dirty="0"/>
              <a:t>Which of the following define what to do with data that has been classified? </a:t>
            </a:r>
          </a:p>
        </p:txBody>
      </p:sp>
      <p:sp>
        <p:nvSpPr>
          <p:cNvPr id="34" name="Text Placeholder 18">
            <a:extLst>
              <a:ext uri="{FF2B5EF4-FFF2-40B4-BE49-F238E27FC236}">
                <a16:creationId xmlns:a16="http://schemas.microsoft.com/office/drawing/2014/main" id="{01E1CFF3-D374-BD6B-1B68-91E22449E0D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36663" y="1941671"/>
            <a:ext cx="8775700" cy="732508"/>
          </a:xfrm>
        </p:spPr>
        <p:txBody>
          <a:bodyPr/>
          <a:lstStyle/>
          <a:p>
            <a:r>
              <a:rPr lang="en-US" dirty="0"/>
              <a:t>Sensitive information types</a:t>
            </a:r>
          </a:p>
          <a:p>
            <a:r>
              <a:rPr lang="en-US" dirty="0"/>
              <a:t>Labels</a:t>
            </a:r>
          </a:p>
          <a:p>
            <a:r>
              <a:rPr lang="en-US" dirty="0"/>
              <a:t>Policies</a:t>
            </a:r>
          </a:p>
        </p:txBody>
      </p:sp>
      <p:sp>
        <p:nvSpPr>
          <p:cNvPr id="35" name="Graphic 26">
            <a:extLst>
              <a:ext uri="{FF2B5EF4-FFF2-40B4-BE49-F238E27FC236}">
                <a16:creationId xmlns:a16="http://schemas.microsoft.com/office/drawing/2014/main" id="{E8A41835-2D7F-7CE2-A478-25772F8D0A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78720" y="2520314"/>
            <a:ext cx="163976" cy="115172"/>
          </a:xfrm>
          <a:custGeom>
            <a:avLst/>
            <a:gdLst>
              <a:gd name="connsiteX0" fmla="*/ 249301 w 273255"/>
              <a:gd name="connsiteY0" fmla="*/ 0 h 191929"/>
              <a:gd name="connsiteX1" fmla="*/ 97887 w 273255"/>
              <a:gd name="connsiteY1" fmla="*/ 143134 h 191929"/>
              <a:gd name="connsiteX2" fmla="*/ 25137 w 273255"/>
              <a:gd name="connsiteY2" fmla="*/ 68610 h 191929"/>
              <a:gd name="connsiteX3" fmla="*/ 0 w 273255"/>
              <a:gd name="connsiteY3" fmla="*/ 92564 h 191929"/>
              <a:gd name="connsiteX4" fmla="*/ 96704 w 273255"/>
              <a:gd name="connsiteY4" fmla="*/ 191930 h 191929"/>
              <a:gd name="connsiteX5" fmla="*/ 122137 w 273255"/>
              <a:gd name="connsiteY5" fmla="*/ 168271 h 191929"/>
              <a:gd name="connsiteX6" fmla="*/ 273256 w 273255"/>
              <a:gd name="connsiteY6" fmla="*/ 24841 h 191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255" h="191929">
                <a:moveTo>
                  <a:pt x="249301" y="0"/>
                </a:moveTo>
                <a:lnTo>
                  <a:pt x="97887" y="143134"/>
                </a:lnTo>
                <a:lnTo>
                  <a:pt x="25137" y="68610"/>
                </a:lnTo>
                <a:lnTo>
                  <a:pt x="0" y="92564"/>
                </a:lnTo>
                <a:lnTo>
                  <a:pt x="96704" y="191930"/>
                </a:lnTo>
                <a:lnTo>
                  <a:pt x="122137" y="168271"/>
                </a:lnTo>
                <a:lnTo>
                  <a:pt x="273256" y="24841"/>
                </a:lnTo>
                <a:close/>
              </a:path>
            </a:pathLst>
          </a:custGeom>
          <a:noFill/>
          <a:ln w="3175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091FD08D-D556-F092-AF44-50AB49BE623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 bwMode="auto">
          <a:xfrm>
            <a:off x="722582" y="3030244"/>
            <a:ext cx="399208" cy="399208"/>
          </a:xfrm>
          <a:prstGeom prst="ellipse">
            <a:avLst/>
          </a:prstGeom>
          <a:solidFill>
            <a:srgbClr val="D59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2</a:t>
            </a:r>
            <a:endParaRPr kumimoji="0" lang="en-IN" sz="1800" b="1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D6B7240-497F-D9D4-976E-0264BC21203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35075" y="3106738"/>
            <a:ext cx="8778875" cy="492443"/>
          </a:xfrm>
        </p:spPr>
        <p:txBody>
          <a:bodyPr/>
          <a:lstStyle/>
          <a:p>
            <a:r>
              <a:rPr lang="en-US" sz="1600" dirty="0"/>
              <a:t>Which of the following items enables you to prevent unintended sharing of documents created from official company templates? 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E6B2D98-44E4-37CB-6165-60620972525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236663" y="3624889"/>
            <a:ext cx="8775700" cy="732508"/>
          </a:xfrm>
        </p:spPr>
        <p:txBody>
          <a:bodyPr/>
          <a:lstStyle/>
          <a:p>
            <a:r>
              <a:rPr lang="en-US" dirty="0"/>
              <a:t>Keyword dictionary</a:t>
            </a:r>
          </a:p>
          <a:p>
            <a:r>
              <a:rPr lang="en-US" dirty="0"/>
              <a:t>Document fingerprinting </a:t>
            </a:r>
          </a:p>
          <a:p>
            <a:r>
              <a:rPr lang="en-US" dirty="0"/>
              <a:t>Proximity indicators</a:t>
            </a:r>
          </a:p>
        </p:txBody>
      </p:sp>
      <p:sp>
        <p:nvSpPr>
          <p:cNvPr id="65" name="Graphic 26">
            <a:extLst>
              <a:ext uri="{FF2B5EF4-FFF2-40B4-BE49-F238E27FC236}">
                <a16:creationId xmlns:a16="http://schemas.microsoft.com/office/drawing/2014/main" id="{DC34D16B-F6A4-21DF-3EFF-BF35905865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78720" y="3910748"/>
            <a:ext cx="163976" cy="115172"/>
          </a:xfrm>
          <a:custGeom>
            <a:avLst/>
            <a:gdLst>
              <a:gd name="connsiteX0" fmla="*/ 249301 w 273255"/>
              <a:gd name="connsiteY0" fmla="*/ 0 h 191929"/>
              <a:gd name="connsiteX1" fmla="*/ 97887 w 273255"/>
              <a:gd name="connsiteY1" fmla="*/ 143134 h 191929"/>
              <a:gd name="connsiteX2" fmla="*/ 25137 w 273255"/>
              <a:gd name="connsiteY2" fmla="*/ 68610 h 191929"/>
              <a:gd name="connsiteX3" fmla="*/ 0 w 273255"/>
              <a:gd name="connsiteY3" fmla="*/ 92564 h 191929"/>
              <a:gd name="connsiteX4" fmla="*/ 96704 w 273255"/>
              <a:gd name="connsiteY4" fmla="*/ 191930 h 191929"/>
              <a:gd name="connsiteX5" fmla="*/ 122137 w 273255"/>
              <a:gd name="connsiteY5" fmla="*/ 168271 h 191929"/>
              <a:gd name="connsiteX6" fmla="*/ 273256 w 273255"/>
              <a:gd name="connsiteY6" fmla="*/ 24841 h 191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255" h="191929">
                <a:moveTo>
                  <a:pt x="249301" y="0"/>
                </a:moveTo>
                <a:lnTo>
                  <a:pt x="97887" y="143134"/>
                </a:lnTo>
                <a:lnTo>
                  <a:pt x="25137" y="68610"/>
                </a:lnTo>
                <a:lnTo>
                  <a:pt x="0" y="92564"/>
                </a:lnTo>
                <a:lnTo>
                  <a:pt x="96704" y="191930"/>
                </a:lnTo>
                <a:lnTo>
                  <a:pt x="122137" y="168271"/>
                </a:lnTo>
                <a:lnTo>
                  <a:pt x="273256" y="24841"/>
                </a:lnTo>
                <a:close/>
              </a:path>
            </a:pathLst>
          </a:custGeom>
          <a:noFill/>
          <a:ln w="3175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C4586349-AF52-535D-702A-F437FC7FA0F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 bwMode="auto">
          <a:xfrm>
            <a:off x="722582" y="4530432"/>
            <a:ext cx="399208" cy="399208"/>
          </a:xfrm>
          <a:prstGeom prst="ellipse">
            <a:avLst/>
          </a:prstGeom>
          <a:solidFill>
            <a:srgbClr val="D59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3</a:t>
            </a:r>
            <a:endParaRPr kumimoji="0" lang="en-IN" sz="1800" b="1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4A04BDB-BF57-9168-13B6-57F45801594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35075" y="4606925"/>
            <a:ext cx="8778875" cy="492443"/>
          </a:xfrm>
        </p:spPr>
        <p:txBody>
          <a:bodyPr/>
          <a:lstStyle/>
          <a:p>
            <a:r>
              <a:rPr lang="en-US" sz="1600" dirty="0"/>
              <a:t>If you want to restrict access to a file, you need to configure a sensitivity label with which of the following?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111965D-3A64-4A53-2020-401A3F96819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36663" y="5116111"/>
            <a:ext cx="8775700" cy="732508"/>
          </a:xfrm>
        </p:spPr>
        <p:txBody>
          <a:bodyPr/>
          <a:lstStyle/>
          <a:p>
            <a:r>
              <a:rPr lang="en-US" dirty="0"/>
              <a:t>Marking content</a:t>
            </a:r>
          </a:p>
          <a:p>
            <a:r>
              <a:rPr lang="en-US" dirty="0"/>
              <a:t>Encryption</a:t>
            </a:r>
          </a:p>
          <a:p>
            <a:r>
              <a:rPr lang="en-US" dirty="0"/>
              <a:t>Guest access</a:t>
            </a:r>
          </a:p>
        </p:txBody>
      </p:sp>
      <p:sp>
        <p:nvSpPr>
          <p:cNvPr id="66" name="Graphic 26">
            <a:extLst>
              <a:ext uri="{FF2B5EF4-FFF2-40B4-BE49-F238E27FC236}">
                <a16:creationId xmlns:a16="http://schemas.microsoft.com/office/drawing/2014/main" id="{39372C66-7CA5-F466-DD35-73B0C63883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78720" y="5421150"/>
            <a:ext cx="163976" cy="115172"/>
          </a:xfrm>
          <a:custGeom>
            <a:avLst/>
            <a:gdLst>
              <a:gd name="connsiteX0" fmla="*/ 249301 w 273255"/>
              <a:gd name="connsiteY0" fmla="*/ 0 h 191929"/>
              <a:gd name="connsiteX1" fmla="*/ 97887 w 273255"/>
              <a:gd name="connsiteY1" fmla="*/ 143134 h 191929"/>
              <a:gd name="connsiteX2" fmla="*/ 25137 w 273255"/>
              <a:gd name="connsiteY2" fmla="*/ 68610 h 191929"/>
              <a:gd name="connsiteX3" fmla="*/ 0 w 273255"/>
              <a:gd name="connsiteY3" fmla="*/ 92564 h 191929"/>
              <a:gd name="connsiteX4" fmla="*/ 96704 w 273255"/>
              <a:gd name="connsiteY4" fmla="*/ 191930 h 191929"/>
              <a:gd name="connsiteX5" fmla="*/ 122137 w 273255"/>
              <a:gd name="connsiteY5" fmla="*/ 168271 h 191929"/>
              <a:gd name="connsiteX6" fmla="*/ 273256 w 273255"/>
              <a:gd name="connsiteY6" fmla="*/ 24841 h 191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255" h="191929">
                <a:moveTo>
                  <a:pt x="249301" y="0"/>
                </a:moveTo>
                <a:lnTo>
                  <a:pt x="97887" y="143134"/>
                </a:lnTo>
                <a:lnTo>
                  <a:pt x="25137" y="68610"/>
                </a:lnTo>
                <a:lnTo>
                  <a:pt x="0" y="92564"/>
                </a:lnTo>
                <a:lnTo>
                  <a:pt x="96704" y="191930"/>
                </a:lnTo>
                <a:lnTo>
                  <a:pt x="122137" y="168271"/>
                </a:lnTo>
                <a:lnTo>
                  <a:pt x="273256" y="24841"/>
                </a:lnTo>
                <a:close/>
              </a:path>
            </a:pathLst>
          </a:custGeom>
          <a:noFill/>
          <a:ln w="3175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370427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65" grpId="0" animBg="1"/>
      <p:bldP spid="6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F700F9A-C42E-810A-0D6D-7EA4BDFCF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911" y="2769057"/>
            <a:ext cx="6345239" cy="1231106"/>
          </a:xfrm>
        </p:spPr>
        <p:txBody>
          <a:bodyPr/>
          <a:lstStyle/>
          <a:p>
            <a:r>
              <a:rPr lang="en-US" dirty="0"/>
              <a:t>Lab – Implement Information Protection</a:t>
            </a:r>
          </a:p>
        </p:txBody>
      </p:sp>
    </p:spTree>
    <p:extLst>
      <p:ext uri="{BB962C8B-B14F-4D97-AF65-F5344CB8AC3E}">
        <p14:creationId xmlns:p14="http://schemas.microsoft.com/office/powerpoint/2010/main" val="309742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BF99F625-05D7-FE98-8C48-0607B7FF4E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Lab Exercises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647E3CD-E56D-352A-8A06-802AF1A87AF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6039" y="1926472"/>
            <a:ext cx="7243824" cy="2954655"/>
          </a:xfrm>
        </p:spPr>
        <p:txBody>
          <a:bodyPr/>
          <a:lstStyle/>
          <a:p>
            <a:pPr>
              <a:spcAft>
                <a:spcPts val="1800"/>
              </a:spcAft>
            </a:pPr>
            <a:r>
              <a:rPr lang="en-US" sz="2200" b="1" dirty="0">
                <a:latin typeface="+mn-lt"/>
              </a:rPr>
              <a:t>Exercise 1</a:t>
            </a:r>
            <a:r>
              <a:rPr lang="en-US" sz="2200" dirty="0">
                <a:latin typeface="+mn-lt"/>
              </a:rPr>
              <a:t>: Manage Compliance Roles</a:t>
            </a:r>
          </a:p>
          <a:p>
            <a:pPr>
              <a:spcAft>
                <a:spcPts val="1800"/>
              </a:spcAft>
            </a:pPr>
            <a:r>
              <a:rPr lang="en-US" sz="2200" b="1" dirty="0">
                <a:latin typeface="+mn-lt"/>
              </a:rPr>
              <a:t>Exercise 2</a:t>
            </a:r>
            <a:r>
              <a:rPr lang="en-US" sz="2200" dirty="0">
                <a:latin typeface="+mn-lt"/>
              </a:rPr>
              <a:t>: Manage Microsoft Purview message encryption</a:t>
            </a:r>
          </a:p>
          <a:p>
            <a:pPr>
              <a:spcAft>
                <a:spcPts val="1800"/>
              </a:spcAft>
            </a:pPr>
            <a:r>
              <a:rPr lang="en-US" sz="2200" b="1" dirty="0">
                <a:latin typeface="+mn-lt"/>
              </a:rPr>
              <a:t>Exercise 3</a:t>
            </a:r>
            <a:r>
              <a:rPr lang="en-US" sz="2200" dirty="0">
                <a:latin typeface="+mn-lt"/>
              </a:rPr>
              <a:t>: Manage sensitive information types</a:t>
            </a:r>
          </a:p>
          <a:p>
            <a:pPr>
              <a:spcAft>
                <a:spcPts val="1800"/>
              </a:spcAft>
            </a:pPr>
            <a:r>
              <a:rPr lang="en-US" sz="2200" b="1" dirty="0">
                <a:latin typeface="+mn-lt"/>
              </a:rPr>
              <a:t>Exercise 4</a:t>
            </a:r>
            <a:r>
              <a:rPr lang="en-US" sz="2200" dirty="0">
                <a:latin typeface="+mn-lt"/>
              </a:rPr>
              <a:t>: Manage trainable classifiers</a:t>
            </a:r>
          </a:p>
          <a:p>
            <a:pPr>
              <a:spcAft>
                <a:spcPts val="1800"/>
              </a:spcAft>
            </a:pPr>
            <a:r>
              <a:rPr lang="en-US" sz="2200" b="1" dirty="0">
                <a:latin typeface="+mn-lt"/>
              </a:rPr>
              <a:t>Exercise 5</a:t>
            </a:r>
            <a:r>
              <a:rPr lang="en-US" sz="2200" dirty="0">
                <a:latin typeface="+mn-lt"/>
              </a:rPr>
              <a:t>: Manage sensitivity labels</a:t>
            </a:r>
          </a:p>
        </p:txBody>
      </p:sp>
    </p:spTree>
    <p:extLst>
      <p:ext uri="{BB962C8B-B14F-4D97-AF65-F5344CB8AC3E}">
        <p14:creationId xmlns:p14="http://schemas.microsoft.com/office/powerpoint/2010/main" val="410958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620F206-8431-C8F4-751C-6BE12EF20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Closing slide</a:t>
            </a:r>
          </a:p>
        </p:txBody>
      </p:sp>
    </p:spTree>
    <p:extLst>
      <p:ext uri="{BB962C8B-B14F-4D97-AF65-F5344CB8AC3E}">
        <p14:creationId xmlns:p14="http://schemas.microsoft.com/office/powerpoint/2010/main" val="1747606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3DBB3D71-30DA-D6DF-2DB7-40BEF79A7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Know your data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F195A68-0A6A-1318-5A6E-C59C66CE03E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199" y="1386766"/>
            <a:ext cx="11011601" cy="338554"/>
          </a:xfrm>
        </p:spPr>
        <p:txBody>
          <a:bodyPr/>
          <a:lstStyle/>
          <a:p>
            <a:r>
              <a:rPr lang="en-US" dirty="0"/>
              <a:t>Data classification concepts, apply one or more of the following to your data: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37C2C54-7DA9-644F-3E51-AE804ACF44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>
          <a:xfrm>
            <a:off x="559545" y="2189887"/>
            <a:ext cx="506510" cy="506510"/>
            <a:chOff x="631377" y="1503310"/>
            <a:chExt cx="552718" cy="552796"/>
          </a:xfrm>
        </p:grpSpPr>
        <p:sp>
          <p:nvSpPr>
            <p:cNvPr id="3" name="Oval 2" descr="icon of a finger pushing a button">
              <a:extLst>
                <a:ext uri="{FF2B5EF4-FFF2-40B4-BE49-F238E27FC236}">
                  <a16:creationId xmlns:a16="http://schemas.microsoft.com/office/drawing/2014/main" id="{5E048D32-B30D-62DA-FB25-3287CA438AE6}"/>
                </a:ext>
              </a:extLst>
            </p:cNvPr>
            <p:cNvSpPr/>
            <p:nvPr/>
          </p:nvSpPr>
          <p:spPr bwMode="auto">
            <a:xfrm>
              <a:off x="631377" y="1503310"/>
              <a:ext cx="552718" cy="552796"/>
            </a:xfrm>
            <a:prstGeom prst="ellipse">
              <a:avLst/>
            </a:prstGeom>
            <a:solidFill>
              <a:srgbClr val="FF5C39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" name="Lock" title="Icon of a padlock">
              <a:extLst>
                <a:ext uri="{FF2B5EF4-FFF2-40B4-BE49-F238E27FC236}">
                  <a16:creationId xmlns:a16="http://schemas.microsoft.com/office/drawing/2014/main" id="{C550C6EA-770B-F91B-53CA-49D38E66B9F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04418" y="1635327"/>
              <a:ext cx="206636" cy="288762"/>
            </a:xfrm>
            <a:custGeom>
              <a:avLst/>
              <a:gdLst>
                <a:gd name="T0" fmla="*/ 239 w 239"/>
                <a:gd name="T1" fmla="*/ 335 h 335"/>
                <a:gd name="T2" fmla="*/ 0 w 239"/>
                <a:gd name="T3" fmla="*/ 335 h 335"/>
                <a:gd name="T4" fmla="*/ 0 w 239"/>
                <a:gd name="T5" fmla="*/ 157 h 335"/>
                <a:gd name="T6" fmla="*/ 239 w 239"/>
                <a:gd name="T7" fmla="*/ 157 h 335"/>
                <a:gd name="T8" fmla="*/ 239 w 239"/>
                <a:gd name="T9" fmla="*/ 335 h 335"/>
                <a:gd name="T10" fmla="*/ 196 w 239"/>
                <a:gd name="T11" fmla="*/ 157 h 335"/>
                <a:gd name="T12" fmla="*/ 196 w 239"/>
                <a:gd name="T13" fmla="*/ 75 h 335"/>
                <a:gd name="T14" fmla="*/ 121 w 239"/>
                <a:gd name="T15" fmla="*/ 0 h 335"/>
                <a:gd name="T16" fmla="*/ 46 w 239"/>
                <a:gd name="T17" fmla="*/ 75 h 335"/>
                <a:gd name="T18" fmla="*/ 46 w 239"/>
                <a:gd name="T19" fmla="*/ 157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335">
                  <a:moveTo>
                    <a:pt x="239" y="335"/>
                  </a:moveTo>
                  <a:cubicBezTo>
                    <a:pt x="0" y="335"/>
                    <a:pt x="0" y="335"/>
                    <a:pt x="0" y="33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239" y="157"/>
                    <a:pt x="239" y="157"/>
                    <a:pt x="239" y="157"/>
                  </a:cubicBezTo>
                  <a:lnTo>
                    <a:pt x="239" y="335"/>
                  </a:lnTo>
                  <a:close/>
                  <a:moveTo>
                    <a:pt x="196" y="157"/>
                  </a:moveTo>
                  <a:cubicBezTo>
                    <a:pt x="196" y="75"/>
                    <a:pt x="196" y="75"/>
                    <a:pt x="196" y="75"/>
                  </a:cubicBezTo>
                  <a:cubicBezTo>
                    <a:pt x="196" y="34"/>
                    <a:pt x="163" y="0"/>
                    <a:pt x="121" y="0"/>
                  </a:cubicBezTo>
                  <a:cubicBezTo>
                    <a:pt x="79" y="0"/>
                    <a:pt x="46" y="34"/>
                    <a:pt x="46" y="75"/>
                  </a:cubicBezTo>
                  <a:cubicBezTo>
                    <a:pt x="46" y="157"/>
                    <a:pt x="46" y="157"/>
                    <a:pt x="46" y="157"/>
                  </a:cubicBezTo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BEC07503-067F-89F0-0A2B-211A304D4E5F}"/>
              </a:ext>
            </a:extLst>
          </p:cNvPr>
          <p:cNvSpPr txBox="1">
            <a:spLocks/>
          </p:cNvSpPr>
          <p:nvPr/>
        </p:nvSpPr>
        <p:spPr>
          <a:xfrm>
            <a:off x="1193800" y="2289253"/>
            <a:ext cx="10406062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en-US" sz="2000" dirty="0"/>
              <a:t>Sensitive information types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E9D0CC1-309E-6010-D818-81AB4FCCA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>
          <a:xfrm>
            <a:off x="559545" y="3217765"/>
            <a:ext cx="506510" cy="506510"/>
            <a:chOff x="631377" y="2358707"/>
            <a:chExt cx="552718" cy="552796"/>
          </a:xfrm>
        </p:grpSpPr>
        <p:sp>
          <p:nvSpPr>
            <p:cNvPr id="6" name="Oval 5" descr="icon of a finger pushing a button">
              <a:extLst>
                <a:ext uri="{FF2B5EF4-FFF2-40B4-BE49-F238E27FC236}">
                  <a16:creationId xmlns:a16="http://schemas.microsoft.com/office/drawing/2014/main" id="{76118CCC-BA33-3F02-F47D-60EC2F1FEB3A}"/>
                </a:ext>
              </a:extLst>
            </p:cNvPr>
            <p:cNvSpPr/>
            <p:nvPr/>
          </p:nvSpPr>
          <p:spPr bwMode="auto">
            <a:xfrm>
              <a:off x="631377" y="2358707"/>
              <a:ext cx="552718" cy="552796"/>
            </a:xfrm>
            <a:prstGeom prst="ellipse">
              <a:avLst/>
            </a:prstGeom>
            <a:solidFill>
              <a:srgbClr val="C73EC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" name="shield_3" title="Icon of a shield with an exclamation point inside">
              <a:extLst>
                <a:ext uri="{FF2B5EF4-FFF2-40B4-BE49-F238E27FC236}">
                  <a16:creationId xmlns:a16="http://schemas.microsoft.com/office/drawing/2014/main" id="{8C9ECC3E-6019-E63C-9F83-5AD499EBEF4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66057" y="2491534"/>
              <a:ext cx="283358" cy="287142"/>
            </a:xfrm>
            <a:custGeom>
              <a:avLst/>
              <a:gdLst>
                <a:gd name="T0" fmla="*/ 55 w 322"/>
                <a:gd name="T1" fmla="*/ 246 h 329"/>
                <a:gd name="T2" fmla="*/ 4 w 322"/>
                <a:gd name="T3" fmla="*/ 101 h 329"/>
                <a:gd name="T4" fmla="*/ 4 w 322"/>
                <a:gd name="T5" fmla="*/ 44 h 329"/>
                <a:gd name="T6" fmla="*/ 72 w 322"/>
                <a:gd name="T7" fmla="*/ 34 h 329"/>
                <a:gd name="T8" fmla="*/ 161 w 322"/>
                <a:gd name="T9" fmla="*/ 0 h 329"/>
                <a:gd name="T10" fmla="*/ 250 w 322"/>
                <a:gd name="T11" fmla="*/ 34 h 329"/>
                <a:gd name="T12" fmla="*/ 318 w 322"/>
                <a:gd name="T13" fmla="*/ 44 h 329"/>
                <a:gd name="T14" fmla="*/ 318 w 322"/>
                <a:gd name="T15" fmla="*/ 101 h 329"/>
                <a:gd name="T16" fmla="*/ 267 w 322"/>
                <a:gd name="T17" fmla="*/ 246 h 329"/>
                <a:gd name="T18" fmla="*/ 161 w 322"/>
                <a:gd name="T19" fmla="*/ 329 h 329"/>
                <a:gd name="T20" fmla="*/ 55 w 322"/>
                <a:gd name="T21" fmla="*/ 246 h 329"/>
                <a:gd name="T22" fmla="*/ 161 w 322"/>
                <a:gd name="T23" fmla="*/ 53 h 329"/>
                <a:gd name="T24" fmla="*/ 161 w 322"/>
                <a:gd name="T25" fmla="*/ 207 h 329"/>
                <a:gd name="T26" fmla="*/ 161 w 322"/>
                <a:gd name="T27" fmla="*/ 231 h 329"/>
                <a:gd name="T28" fmla="*/ 161 w 322"/>
                <a:gd name="T29" fmla="*/ 25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2" h="329">
                  <a:moveTo>
                    <a:pt x="55" y="246"/>
                  </a:moveTo>
                  <a:cubicBezTo>
                    <a:pt x="0" y="179"/>
                    <a:pt x="4" y="101"/>
                    <a:pt x="4" y="101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38" y="45"/>
                    <a:pt x="72" y="34"/>
                  </a:cubicBezTo>
                  <a:cubicBezTo>
                    <a:pt x="107" y="22"/>
                    <a:pt x="124" y="0"/>
                    <a:pt x="161" y="0"/>
                  </a:cubicBezTo>
                  <a:cubicBezTo>
                    <a:pt x="198" y="0"/>
                    <a:pt x="215" y="22"/>
                    <a:pt x="250" y="34"/>
                  </a:cubicBezTo>
                  <a:cubicBezTo>
                    <a:pt x="284" y="45"/>
                    <a:pt x="318" y="44"/>
                    <a:pt x="318" y="44"/>
                  </a:cubicBezTo>
                  <a:cubicBezTo>
                    <a:pt x="318" y="101"/>
                    <a:pt x="318" y="101"/>
                    <a:pt x="318" y="101"/>
                  </a:cubicBezTo>
                  <a:cubicBezTo>
                    <a:pt x="318" y="101"/>
                    <a:pt x="322" y="179"/>
                    <a:pt x="267" y="246"/>
                  </a:cubicBezTo>
                  <a:cubicBezTo>
                    <a:pt x="234" y="286"/>
                    <a:pt x="161" y="329"/>
                    <a:pt x="161" y="329"/>
                  </a:cubicBezTo>
                  <a:cubicBezTo>
                    <a:pt x="161" y="329"/>
                    <a:pt x="88" y="286"/>
                    <a:pt x="55" y="246"/>
                  </a:cubicBezTo>
                  <a:close/>
                  <a:moveTo>
                    <a:pt x="161" y="53"/>
                  </a:moveTo>
                  <a:cubicBezTo>
                    <a:pt x="161" y="207"/>
                    <a:pt x="161" y="207"/>
                    <a:pt x="161" y="207"/>
                  </a:cubicBezTo>
                  <a:moveTo>
                    <a:pt x="161" y="231"/>
                  </a:moveTo>
                  <a:cubicBezTo>
                    <a:pt x="161" y="251"/>
                    <a:pt x="161" y="251"/>
                    <a:pt x="161" y="251"/>
                  </a:cubicBezTo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0042C43-2FB1-B7DB-4C0F-8E1291D8B885}"/>
              </a:ext>
            </a:extLst>
          </p:cNvPr>
          <p:cNvSpPr txBox="1">
            <a:spLocks/>
          </p:cNvSpPr>
          <p:nvPr/>
        </p:nvSpPr>
        <p:spPr>
          <a:xfrm>
            <a:off x="1193800" y="3317131"/>
            <a:ext cx="10406062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en-US" sz="2000" dirty="0"/>
              <a:t>Trainable classifiers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314B99A-BB54-5F7D-F722-9785E680AE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>
          <a:xfrm>
            <a:off x="559545" y="4245643"/>
            <a:ext cx="506510" cy="506510"/>
            <a:chOff x="631377" y="3214104"/>
            <a:chExt cx="552718" cy="552796"/>
          </a:xfrm>
        </p:grpSpPr>
        <p:sp>
          <p:nvSpPr>
            <p:cNvPr id="9" name="Oval 8" descr="icon of a finger pushing a button">
              <a:extLst>
                <a:ext uri="{FF2B5EF4-FFF2-40B4-BE49-F238E27FC236}">
                  <a16:creationId xmlns:a16="http://schemas.microsoft.com/office/drawing/2014/main" id="{FDCBF547-47EA-7064-5862-48A51B40F65B}"/>
                </a:ext>
              </a:extLst>
            </p:cNvPr>
            <p:cNvSpPr/>
            <p:nvPr/>
          </p:nvSpPr>
          <p:spPr bwMode="auto">
            <a:xfrm>
              <a:off x="631377" y="3214104"/>
              <a:ext cx="552718" cy="552796"/>
            </a:xfrm>
            <a:prstGeom prst="ellipse">
              <a:avLst/>
            </a:prstGeom>
            <a:solidFill>
              <a:srgbClr val="0078D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" name="safe" title="Icon of a locked safe">
              <a:extLst>
                <a:ext uri="{FF2B5EF4-FFF2-40B4-BE49-F238E27FC236}">
                  <a16:creationId xmlns:a16="http://schemas.microsoft.com/office/drawing/2014/main" id="{5197DD04-E00C-F812-9636-BFCE2C2C418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83597" y="3358947"/>
              <a:ext cx="248278" cy="263110"/>
            </a:xfrm>
            <a:custGeom>
              <a:avLst/>
              <a:gdLst>
                <a:gd name="T0" fmla="*/ 311 w 311"/>
                <a:gd name="T1" fmla="*/ 0 h 329"/>
                <a:gd name="T2" fmla="*/ 311 w 311"/>
                <a:gd name="T3" fmla="*/ 329 h 329"/>
                <a:gd name="T4" fmla="*/ 18 w 311"/>
                <a:gd name="T5" fmla="*/ 329 h 329"/>
                <a:gd name="T6" fmla="*/ 0 w 311"/>
                <a:gd name="T7" fmla="*/ 310 h 329"/>
                <a:gd name="T8" fmla="*/ 0 w 311"/>
                <a:gd name="T9" fmla="*/ 247 h 329"/>
                <a:gd name="T10" fmla="*/ 18 w 311"/>
                <a:gd name="T11" fmla="*/ 229 h 329"/>
                <a:gd name="T12" fmla="*/ 18 w 311"/>
                <a:gd name="T13" fmla="*/ 99 h 329"/>
                <a:gd name="T14" fmla="*/ 0 w 311"/>
                <a:gd name="T15" fmla="*/ 81 h 329"/>
                <a:gd name="T16" fmla="*/ 0 w 311"/>
                <a:gd name="T17" fmla="*/ 18 h 329"/>
                <a:gd name="T18" fmla="*/ 18 w 311"/>
                <a:gd name="T19" fmla="*/ 0 h 329"/>
                <a:gd name="T20" fmla="*/ 311 w 311"/>
                <a:gd name="T21" fmla="*/ 0 h 329"/>
                <a:gd name="T22" fmla="*/ 257 w 311"/>
                <a:gd name="T23" fmla="*/ 59 h 329"/>
                <a:gd name="T24" fmla="*/ 80 w 311"/>
                <a:gd name="T25" fmla="*/ 59 h 329"/>
                <a:gd name="T26" fmla="*/ 80 w 311"/>
                <a:gd name="T27" fmla="*/ 266 h 329"/>
                <a:gd name="T28" fmla="*/ 257 w 311"/>
                <a:gd name="T29" fmla="*/ 266 h 329"/>
                <a:gd name="T30" fmla="*/ 257 w 311"/>
                <a:gd name="T31" fmla="*/ 59 h 329"/>
                <a:gd name="T32" fmla="*/ 171 w 311"/>
                <a:gd name="T33" fmla="*/ 167 h 329"/>
                <a:gd name="T34" fmla="*/ 197 w 311"/>
                <a:gd name="T35" fmla="*/ 141 h 329"/>
                <a:gd name="T36" fmla="*/ 171 w 311"/>
                <a:gd name="T37" fmla="*/ 115 h 329"/>
                <a:gd name="T38" fmla="*/ 145 w 311"/>
                <a:gd name="T39" fmla="*/ 141 h 329"/>
                <a:gd name="T40" fmla="*/ 171 w 311"/>
                <a:gd name="T41" fmla="*/ 167 h 329"/>
                <a:gd name="T42" fmla="*/ 205 w 311"/>
                <a:gd name="T43" fmla="*/ 224 h 329"/>
                <a:gd name="T44" fmla="*/ 214 w 311"/>
                <a:gd name="T45" fmla="*/ 215 h 329"/>
                <a:gd name="T46" fmla="*/ 205 w 311"/>
                <a:gd name="T47" fmla="*/ 206 h 329"/>
                <a:gd name="T48" fmla="*/ 196 w 311"/>
                <a:gd name="T49" fmla="*/ 215 h 329"/>
                <a:gd name="T50" fmla="*/ 205 w 311"/>
                <a:gd name="T51" fmla="*/ 224 h 329"/>
                <a:gd name="T52" fmla="*/ 192 w 311"/>
                <a:gd name="T53" fmla="*/ 125 h 329"/>
                <a:gd name="T54" fmla="*/ 257 w 311"/>
                <a:gd name="T55" fmla="*/ 125 h 329"/>
                <a:gd name="T56" fmla="*/ 193 w 311"/>
                <a:gd name="T57" fmla="*/ 156 h 329"/>
                <a:gd name="T58" fmla="*/ 257 w 311"/>
                <a:gd name="T59" fmla="*/ 156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1" h="329">
                  <a:moveTo>
                    <a:pt x="311" y="0"/>
                  </a:moveTo>
                  <a:cubicBezTo>
                    <a:pt x="311" y="329"/>
                    <a:pt x="311" y="329"/>
                    <a:pt x="311" y="329"/>
                  </a:cubicBezTo>
                  <a:cubicBezTo>
                    <a:pt x="18" y="329"/>
                    <a:pt x="18" y="329"/>
                    <a:pt x="18" y="329"/>
                  </a:cubicBezTo>
                  <a:cubicBezTo>
                    <a:pt x="18" y="319"/>
                    <a:pt x="10" y="310"/>
                    <a:pt x="0" y="310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10" y="247"/>
                    <a:pt x="18" y="239"/>
                    <a:pt x="18" y="22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89"/>
                    <a:pt x="10" y="81"/>
                    <a:pt x="0" y="8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0" y="18"/>
                    <a:pt x="18" y="10"/>
                    <a:pt x="18" y="0"/>
                  </a:cubicBezTo>
                  <a:lnTo>
                    <a:pt x="311" y="0"/>
                  </a:lnTo>
                  <a:close/>
                  <a:moveTo>
                    <a:pt x="257" y="59"/>
                  </a:moveTo>
                  <a:cubicBezTo>
                    <a:pt x="80" y="59"/>
                    <a:pt x="80" y="59"/>
                    <a:pt x="80" y="59"/>
                  </a:cubicBezTo>
                  <a:cubicBezTo>
                    <a:pt x="80" y="266"/>
                    <a:pt x="80" y="266"/>
                    <a:pt x="80" y="266"/>
                  </a:cubicBezTo>
                  <a:cubicBezTo>
                    <a:pt x="257" y="266"/>
                    <a:pt x="257" y="266"/>
                    <a:pt x="257" y="266"/>
                  </a:cubicBezTo>
                  <a:lnTo>
                    <a:pt x="257" y="59"/>
                  </a:lnTo>
                  <a:close/>
                  <a:moveTo>
                    <a:pt x="171" y="167"/>
                  </a:moveTo>
                  <a:cubicBezTo>
                    <a:pt x="186" y="167"/>
                    <a:pt x="197" y="156"/>
                    <a:pt x="197" y="141"/>
                  </a:cubicBezTo>
                  <a:cubicBezTo>
                    <a:pt x="197" y="126"/>
                    <a:pt x="186" y="115"/>
                    <a:pt x="171" y="115"/>
                  </a:cubicBezTo>
                  <a:cubicBezTo>
                    <a:pt x="156" y="115"/>
                    <a:pt x="145" y="126"/>
                    <a:pt x="145" y="141"/>
                  </a:cubicBezTo>
                  <a:cubicBezTo>
                    <a:pt x="145" y="156"/>
                    <a:pt x="156" y="167"/>
                    <a:pt x="171" y="167"/>
                  </a:cubicBezTo>
                  <a:close/>
                  <a:moveTo>
                    <a:pt x="205" y="224"/>
                  </a:moveTo>
                  <a:cubicBezTo>
                    <a:pt x="209" y="224"/>
                    <a:pt x="214" y="220"/>
                    <a:pt x="214" y="215"/>
                  </a:cubicBezTo>
                  <a:cubicBezTo>
                    <a:pt x="214" y="210"/>
                    <a:pt x="209" y="206"/>
                    <a:pt x="205" y="206"/>
                  </a:cubicBezTo>
                  <a:cubicBezTo>
                    <a:pt x="200" y="206"/>
                    <a:pt x="196" y="210"/>
                    <a:pt x="196" y="215"/>
                  </a:cubicBezTo>
                  <a:cubicBezTo>
                    <a:pt x="196" y="220"/>
                    <a:pt x="200" y="224"/>
                    <a:pt x="205" y="224"/>
                  </a:cubicBezTo>
                  <a:close/>
                  <a:moveTo>
                    <a:pt x="192" y="125"/>
                  </a:moveTo>
                  <a:cubicBezTo>
                    <a:pt x="257" y="125"/>
                    <a:pt x="257" y="125"/>
                    <a:pt x="257" y="125"/>
                  </a:cubicBezTo>
                  <a:moveTo>
                    <a:pt x="193" y="156"/>
                  </a:moveTo>
                  <a:cubicBezTo>
                    <a:pt x="257" y="156"/>
                    <a:pt x="257" y="156"/>
                    <a:pt x="257" y="156"/>
                  </a:cubicBezTo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B7F7433E-FB40-49B5-3956-560336D1D573}"/>
              </a:ext>
            </a:extLst>
          </p:cNvPr>
          <p:cNvSpPr txBox="1">
            <a:spLocks/>
          </p:cNvSpPr>
          <p:nvPr/>
        </p:nvSpPr>
        <p:spPr>
          <a:xfrm>
            <a:off x="1193800" y="4345009"/>
            <a:ext cx="10406062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en-US" sz="2000" dirty="0"/>
              <a:t>Labels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78B8FD3-9918-A8EC-10EF-FDF6EE6510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>
          <a:xfrm>
            <a:off x="559545" y="5273521"/>
            <a:ext cx="506510" cy="506510"/>
            <a:chOff x="631377" y="4069501"/>
            <a:chExt cx="552718" cy="552796"/>
          </a:xfrm>
        </p:grpSpPr>
        <p:sp>
          <p:nvSpPr>
            <p:cNvPr id="12" name="Oval 11" descr="icon of a finger pushing a button">
              <a:extLst>
                <a:ext uri="{FF2B5EF4-FFF2-40B4-BE49-F238E27FC236}">
                  <a16:creationId xmlns:a16="http://schemas.microsoft.com/office/drawing/2014/main" id="{2C68AC38-00EE-3D89-7461-0A67EFFBEBE1}"/>
                </a:ext>
              </a:extLst>
            </p:cNvPr>
            <p:cNvSpPr/>
            <p:nvPr/>
          </p:nvSpPr>
          <p:spPr bwMode="auto">
            <a:xfrm>
              <a:off x="631377" y="4069501"/>
              <a:ext cx="552718" cy="552796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7" name="key" title="Icon of a key">
              <a:extLst>
                <a:ext uri="{FF2B5EF4-FFF2-40B4-BE49-F238E27FC236}">
                  <a16:creationId xmlns:a16="http://schemas.microsoft.com/office/drawing/2014/main" id="{E7BE0453-1E98-F1EF-2D84-ABF8725F603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73210" y="4212081"/>
              <a:ext cx="269052" cy="267636"/>
            </a:xfrm>
            <a:custGeom>
              <a:avLst/>
              <a:gdLst>
                <a:gd name="T0" fmla="*/ 175 w 330"/>
                <a:gd name="T1" fmla="*/ 198 h 328"/>
                <a:gd name="T2" fmla="*/ 109 w 330"/>
                <a:gd name="T3" fmla="*/ 220 h 328"/>
                <a:gd name="T4" fmla="*/ 0 w 330"/>
                <a:gd name="T5" fmla="*/ 110 h 328"/>
                <a:gd name="T6" fmla="*/ 109 w 330"/>
                <a:gd name="T7" fmla="*/ 0 h 328"/>
                <a:gd name="T8" fmla="*/ 219 w 330"/>
                <a:gd name="T9" fmla="*/ 110 h 328"/>
                <a:gd name="T10" fmla="*/ 214 w 330"/>
                <a:gd name="T11" fmla="*/ 143 h 328"/>
                <a:gd name="T12" fmla="*/ 330 w 330"/>
                <a:gd name="T13" fmla="*/ 258 h 328"/>
                <a:gd name="T14" fmla="*/ 330 w 330"/>
                <a:gd name="T15" fmla="*/ 328 h 328"/>
                <a:gd name="T16" fmla="*/ 264 w 330"/>
                <a:gd name="T17" fmla="*/ 328 h 328"/>
                <a:gd name="T18" fmla="*/ 264 w 330"/>
                <a:gd name="T19" fmla="*/ 283 h 328"/>
                <a:gd name="T20" fmla="*/ 221 w 330"/>
                <a:gd name="T21" fmla="*/ 283 h 328"/>
                <a:gd name="T22" fmla="*/ 221 w 330"/>
                <a:gd name="T23" fmla="*/ 239 h 328"/>
                <a:gd name="T24" fmla="*/ 175 w 330"/>
                <a:gd name="T25" fmla="*/ 239 h 328"/>
                <a:gd name="T26" fmla="*/ 175 w 330"/>
                <a:gd name="T27" fmla="*/ 198 h 328"/>
                <a:gd name="T28" fmla="*/ 76 w 330"/>
                <a:gd name="T29" fmla="*/ 91 h 328"/>
                <a:gd name="T30" fmla="*/ 91 w 330"/>
                <a:gd name="T31" fmla="*/ 76 h 328"/>
                <a:gd name="T32" fmla="*/ 76 w 330"/>
                <a:gd name="T33" fmla="*/ 60 h 328"/>
                <a:gd name="T34" fmla="*/ 60 w 330"/>
                <a:gd name="T35" fmla="*/ 76 h 328"/>
                <a:gd name="T36" fmla="*/ 76 w 330"/>
                <a:gd name="T37" fmla="*/ 91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0" h="328">
                  <a:moveTo>
                    <a:pt x="175" y="198"/>
                  </a:moveTo>
                  <a:cubicBezTo>
                    <a:pt x="157" y="212"/>
                    <a:pt x="134" y="220"/>
                    <a:pt x="109" y="220"/>
                  </a:cubicBezTo>
                  <a:cubicBezTo>
                    <a:pt x="49" y="220"/>
                    <a:pt x="0" y="171"/>
                    <a:pt x="0" y="110"/>
                  </a:cubicBezTo>
                  <a:cubicBezTo>
                    <a:pt x="0" y="49"/>
                    <a:pt x="49" y="0"/>
                    <a:pt x="109" y="0"/>
                  </a:cubicBezTo>
                  <a:cubicBezTo>
                    <a:pt x="170" y="0"/>
                    <a:pt x="219" y="49"/>
                    <a:pt x="219" y="110"/>
                  </a:cubicBezTo>
                  <a:cubicBezTo>
                    <a:pt x="219" y="122"/>
                    <a:pt x="217" y="133"/>
                    <a:pt x="214" y="143"/>
                  </a:cubicBezTo>
                  <a:cubicBezTo>
                    <a:pt x="330" y="258"/>
                    <a:pt x="330" y="258"/>
                    <a:pt x="330" y="258"/>
                  </a:cubicBezTo>
                  <a:cubicBezTo>
                    <a:pt x="330" y="328"/>
                    <a:pt x="330" y="328"/>
                    <a:pt x="330" y="328"/>
                  </a:cubicBezTo>
                  <a:cubicBezTo>
                    <a:pt x="264" y="328"/>
                    <a:pt x="264" y="328"/>
                    <a:pt x="264" y="328"/>
                  </a:cubicBezTo>
                  <a:cubicBezTo>
                    <a:pt x="264" y="283"/>
                    <a:pt x="264" y="283"/>
                    <a:pt x="264" y="283"/>
                  </a:cubicBezTo>
                  <a:cubicBezTo>
                    <a:pt x="221" y="283"/>
                    <a:pt x="221" y="283"/>
                    <a:pt x="221" y="283"/>
                  </a:cubicBezTo>
                  <a:cubicBezTo>
                    <a:pt x="221" y="239"/>
                    <a:pt x="221" y="239"/>
                    <a:pt x="221" y="239"/>
                  </a:cubicBezTo>
                  <a:cubicBezTo>
                    <a:pt x="175" y="239"/>
                    <a:pt x="175" y="239"/>
                    <a:pt x="175" y="239"/>
                  </a:cubicBezTo>
                  <a:lnTo>
                    <a:pt x="175" y="198"/>
                  </a:lnTo>
                  <a:close/>
                  <a:moveTo>
                    <a:pt x="76" y="91"/>
                  </a:moveTo>
                  <a:cubicBezTo>
                    <a:pt x="84" y="91"/>
                    <a:pt x="91" y="84"/>
                    <a:pt x="91" y="76"/>
                  </a:cubicBezTo>
                  <a:cubicBezTo>
                    <a:pt x="91" y="67"/>
                    <a:pt x="84" y="60"/>
                    <a:pt x="76" y="60"/>
                  </a:cubicBezTo>
                  <a:cubicBezTo>
                    <a:pt x="67" y="60"/>
                    <a:pt x="60" y="67"/>
                    <a:pt x="60" y="76"/>
                  </a:cubicBezTo>
                  <a:cubicBezTo>
                    <a:pt x="60" y="84"/>
                    <a:pt x="67" y="91"/>
                    <a:pt x="76" y="91"/>
                  </a:cubicBezTo>
                  <a:close/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88DFF402-9B79-030E-94B0-8482E85BA3D4}"/>
              </a:ext>
            </a:extLst>
          </p:cNvPr>
          <p:cNvSpPr txBox="1">
            <a:spLocks/>
          </p:cNvSpPr>
          <p:nvPr/>
        </p:nvSpPr>
        <p:spPr>
          <a:xfrm>
            <a:off x="1193800" y="5372888"/>
            <a:ext cx="10406062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en-US" sz="2000" dirty="0"/>
              <a:t>Policies</a:t>
            </a:r>
          </a:p>
        </p:txBody>
      </p:sp>
    </p:spTree>
    <p:extLst>
      <p:ext uri="{BB962C8B-B14F-4D97-AF65-F5344CB8AC3E}">
        <p14:creationId xmlns:p14="http://schemas.microsoft.com/office/powerpoint/2010/main" val="155248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5F400D18-970C-E92D-A7E1-2D8EBC459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Protect your data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624AC3F-B226-610C-2F8A-734C721D5EF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Information protection is integrated into Microsoft 365 apps and services like:</a:t>
            </a:r>
          </a:p>
        </p:txBody>
      </p:sp>
      <p:pic>
        <p:nvPicPr>
          <p:cNvPr id="13" name="Picture Placeholder 4" descr="list of the places where information protection is applied.">
            <a:extLst>
              <a:ext uri="{FF2B5EF4-FFF2-40B4-BE49-F238E27FC236}">
                <a16:creationId xmlns:a16="http://schemas.microsoft.com/office/drawing/2014/main" id="{9770CE1C-103F-B4F9-1AA6-13CB01F495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1" t="23947" r="367" b="23947"/>
          <a:stretch/>
        </p:blipFill>
        <p:spPr>
          <a:xfrm>
            <a:off x="590550" y="2494391"/>
            <a:ext cx="11013474" cy="2822900"/>
          </a:xfrm>
          <a:prstGeom prst="rect">
            <a:avLst/>
          </a:prstGeom>
          <a:solidFill>
            <a:schemeClr val="bg1"/>
          </a:solidFill>
          <a:ln w="38100">
            <a:solidFill>
              <a:srgbClr val="0078D4"/>
            </a:solidFill>
          </a:ln>
        </p:spPr>
      </p:pic>
    </p:spTree>
    <p:extLst>
      <p:ext uri="{BB962C8B-B14F-4D97-AF65-F5344CB8AC3E}">
        <p14:creationId xmlns:p14="http://schemas.microsoft.com/office/powerpoint/2010/main" val="667954185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A7ACB5C9-363A-6BF6-550A-AFCA870ECE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Prevent data loss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03ABBF7-55A1-C21B-D9FF-EB3ACE25049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5219700" cy="338554"/>
          </a:xfrm>
        </p:spPr>
        <p:txBody>
          <a:bodyPr/>
          <a:lstStyle/>
          <a:p>
            <a:r>
              <a:rPr lang="en-US" dirty="0"/>
              <a:t>Secure Data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8F7E8E9-5598-F695-9B0F-BB1780D6923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085764"/>
            <a:ext cx="5217510" cy="2985433"/>
          </a:xfrm>
        </p:spPr>
        <p:txBody>
          <a:bodyPr/>
          <a:lstStyle/>
          <a:p>
            <a:pPr marL="341313" indent="-231775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Enforce conditional access to sensitive data</a:t>
            </a:r>
          </a:p>
          <a:p>
            <a:pPr marL="341313" indent="-231775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DLP action to block sharing</a:t>
            </a:r>
          </a:p>
          <a:p>
            <a:pPr marL="341313" indent="-231775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Encrypt files and emails based on sensitivity label</a:t>
            </a:r>
          </a:p>
          <a:p>
            <a:pPr marL="341313" indent="-231775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Prevent data leakage through DLP policies based on sensitivity label</a:t>
            </a:r>
          </a:p>
          <a:p>
            <a:pPr marL="341313" indent="-231775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Business data separation on devices</a:t>
            </a:r>
          </a:p>
          <a:p>
            <a:pPr marL="341313" indent="-231775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Secure email with encryption &amp; permissions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913483-0193-808B-FF96-E52AC0C9BD0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44220" y="1594155"/>
            <a:ext cx="5355642" cy="338554"/>
          </a:xfrm>
        </p:spPr>
        <p:txBody>
          <a:bodyPr/>
          <a:lstStyle/>
          <a:p>
            <a:r>
              <a:rPr lang="en-US" dirty="0"/>
              <a:t>Enable productivity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FD7BDF0-4315-947B-8192-3890390130B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2085764"/>
            <a:ext cx="5346198" cy="4093428"/>
          </a:xfrm>
        </p:spPr>
        <p:txBody>
          <a:bodyPr/>
          <a:lstStyle/>
          <a:p>
            <a:pPr marL="341313" indent="-231775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Manually apply sensitivity label consistently across applications and endpoints</a:t>
            </a:r>
          </a:p>
          <a:p>
            <a:pPr marL="341313" indent="-231775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Show recommendations and tooltips for sensitivity labels with auto-labeling and DLP</a:t>
            </a:r>
          </a:p>
          <a:p>
            <a:pPr marL="341313" indent="-231775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Visual markings to indicate sensitive documents across apps and services (like watermarks, lock icons, sensitivity column in SharePoint Online)</a:t>
            </a:r>
          </a:p>
          <a:p>
            <a:pPr marL="341313" indent="-231775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Co-author and collaborate with sensitive documents</a:t>
            </a:r>
          </a:p>
          <a:p>
            <a:pPr marL="341313" indent="-231775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Enable searching of encrypted files in SharePoint</a:t>
            </a:r>
          </a:p>
          <a:p>
            <a:pPr marL="341313" indent="-231775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Allow users to open and share encrypted PDF files in Edge in addition to Adobe Acrobat Reader</a:t>
            </a:r>
          </a:p>
        </p:txBody>
      </p:sp>
    </p:spTree>
    <p:extLst>
      <p:ext uri="{BB962C8B-B14F-4D97-AF65-F5344CB8AC3E}">
        <p14:creationId xmlns:p14="http://schemas.microsoft.com/office/powerpoint/2010/main" val="714341039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LIGHT MODE">
  <a:themeElements>
    <a:clrScheme name="BAR Light">
      <a:dk1>
        <a:srgbClr val="000000"/>
      </a:dk1>
      <a:lt1>
        <a:srgbClr val="FFFFFF"/>
      </a:lt1>
      <a:dk2>
        <a:srgbClr val="091F2E"/>
      </a:dk2>
      <a:lt2>
        <a:srgbClr val="FFF8F3"/>
      </a:lt2>
      <a:accent1>
        <a:srgbClr val="702573"/>
      </a:accent1>
      <a:accent2>
        <a:srgbClr val="BF3AC4"/>
      </a:accent2>
      <a:accent3>
        <a:srgbClr val="FE5B38"/>
      </a:accent3>
      <a:accent4>
        <a:srgbClr val="D59DD7"/>
      </a:accent4>
      <a:accent5>
        <a:srgbClr val="FEE298"/>
      </a:accent5>
      <a:accent6>
        <a:srgbClr val="D7D2CA"/>
      </a:accent6>
      <a:hlink>
        <a:srgbClr val="0077D3"/>
      </a:hlink>
      <a:folHlink>
        <a:srgbClr val="0077D3"/>
      </a:folHlink>
    </a:clrScheme>
    <a:fontScheme name="Custom 3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600" dirty="0" smtClean="0"/>
        </a:defPPr>
      </a:lstStyle>
    </a:txDef>
  </a:objectDefaults>
  <a:extraClrSchemeLst/>
  <a:custClrLst>
    <a:custClr name="Pure White">
      <a:srgbClr val="FFFFFF"/>
    </a:custClr>
    <a:custClr name="Off White">
      <a:srgbClr val="F4F3F5"/>
    </a:custClr>
    <a:custClr name="Warm White">
      <a:srgbClr val="FFF8F3"/>
    </a:custClr>
    <a:custClr name="Warm Light Gray">
      <a:srgbClr val="E8E6DF"/>
    </a:custClr>
    <a:custClr name="Mid Gray">
      <a:srgbClr val="D7D2CB"/>
    </a:custClr>
    <a:custClr name="Warm Gray">
      <a:srgbClr val="8C8279"/>
    </a:custClr>
    <a:custClr name="Light Gray">
      <a:srgbClr val="D9D9D6"/>
    </a:custClr>
    <a:custClr name="Cool Gray">
      <a:srgbClr val="B1B3B3"/>
    </a:custClr>
    <a:custClr name="Dark Gray">
      <a:srgbClr val="454142"/>
    </a:custClr>
    <a:custClr name="Light Brown">
      <a:srgbClr val="E1D3C7"/>
    </a:custClr>
    <a:custClr name="Brown">
      <a:srgbClr val="BF9474"/>
    </a:custClr>
    <a:custClr name="Dark Brown">
      <a:srgbClr val="5C4738"/>
    </a:custClr>
    <a:custClr name="Light Yellow">
      <a:srgbClr val="FFE399"/>
    </a:custClr>
    <a:custClr name="Yellow">
      <a:srgbClr val="FFB900"/>
    </a:custClr>
    <a:custClr name="Dark Yellow">
      <a:srgbClr val="7F5A1A"/>
    </a:custClr>
    <a:custClr name="Light Orange">
      <a:srgbClr val="FFA38B"/>
    </a:custClr>
    <a:custClr name="Orange">
      <a:srgbClr val="FF5C39"/>
    </a:custClr>
    <a:custClr name="Dark Orange">
      <a:srgbClr val="73391D"/>
    </a:custClr>
    <a:custClr name="Light Red">
      <a:srgbClr val="FFB3BB"/>
    </a:custClr>
    <a:custClr name="Red">
      <a:srgbClr val="F4364C"/>
    </a:custClr>
    <a:custClr name="Dark Red">
      <a:srgbClr val="73262F"/>
    </a:custClr>
    <a:custClr name="Light Magenta">
      <a:srgbClr val="D59ED7"/>
    </a:custClr>
    <a:custClr name="Magenta">
      <a:srgbClr val="C03BC4"/>
    </a:custClr>
    <a:custClr name="Dark Magenta">
      <a:srgbClr val="702573"/>
    </a:custClr>
    <a:custClr name="Light Purple">
      <a:srgbClr val="C5B4E3"/>
    </a:custClr>
    <a:custClr name="Purple">
      <a:srgbClr val="8661C5"/>
    </a:custClr>
    <a:custClr name="Dark Purple">
      <a:srgbClr val="463668"/>
    </a:custClr>
    <a:custClr name="Light Blue">
      <a:srgbClr val="8DC8E8"/>
    </a:custClr>
    <a:custClr name="Blue">
      <a:srgbClr val="0078D4"/>
    </a:custClr>
    <a:custClr name="Dark Blue">
      <a:srgbClr val="2A446F"/>
    </a:custClr>
    <a:custClr name="Light Teal">
      <a:srgbClr val="B9DCD2"/>
    </a:custClr>
    <a:custClr name="Teal">
      <a:srgbClr val="49C5B1"/>
    </a:custClr>
    <a:custClr name="Dark Teal">
      <a:srgbClr val="225B62"/>
    </a:custClr>
    <a:custClr name="Light Green">
      <a:srgbClr val="D4EC8E"/>
    </a:custClr>
    <a:custClr name="Green">
      <a:srgbClr val="8DE971"/>
    </a:custClr>
    <a:custClr name="Dark Green">
      <a:srgbClr val="07641D"/>
    </a:custClr>
    <a:custClr name="Blue Black">
      <a:srgbClr val="091F2C"/>
    </a:custClr>
    <a:custClr name="Pure Black">
      <a:srgbClr val="000000"/>
    </a:custClr>
    <a:custClr name="Brown Black">
      <a:srgbClr val="291817"/>
    </a:custClr>
  </a:custClrLst>
  <a:extLst>
    <a:ext uri="{05A4C25C-085E-4340-85A3-A5531E510DB2}">
      <thm15:themeFamily xmlns:thm15="http://schemas.microsoft.com/office/thememl/2012/main" name="ILT_Course_Trainer-Template_063023_Final" id="{53CE3B9D-47D1-490F-99CD-422B5AEB3016}" vid="{B2DBE1BE-CBAC-4342-9A93-0CBD83F7518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7EC088F4D2974C9244144D3FA78CFC" ma:contentTypeVersion="8" ma:contentTypeDescription="Create a new document." ma:contentTypeScope="" ma:versionID="e1c38cc7a2baa39586734f3e69393826">
  <xsd:schema xmlns:xsd="http://www.w3.org/2001/XMLSchema" xmlns:xs="http://www.w3.org/2001/XMLSchema" xmlns:p="http://schemas.microsoft.com/office/2006/metadata/properties" xmlns:ns1="http://schemas.microsoft.com/sharepoint/v3" xmlns:ns2="92a942ff-a7ab-46b5-9ede-efd58ff8e61c" xmlns:ns3="a51c428d-9d60-41bd-8e8b-21795199cb1f" targetNamespace="http://schemas.microsoft.com/office/2006/metadata/properties" ma:root="true" ma:fieldsID="0b740379ab64b4056a59037551413ce9" ns1:_="" ns2:_="" ns3:_="">
    <xsd:import namespace="http://schemas.microsoft.com/sharepoint/v3"/>
    <xsd:import namespace="92a942ff-a7ab-46b5-9ede-efd58ff8e61c"/>
    <xsd:import namespace="a51c428d-9d60-41bd-8e8b-21795199cb1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4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5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a942ff-a7ab-46b5-9ede-efd58ff8e61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1c428d-9d60-41bd-8e8b-21795199cb1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p:Policy xmlns:p="office.server.policy" id="" local="true">
  <p:Name>Document</p:Name>
  <p:Description/>
  <p:Statement/>
  <p:PolicyItems>
    <p:PolicyItem featureId="Microsoft.Office.RecordsManagement.PolicyFeatures.Expiration" staticId="0x01010070AB3889E58DB141A6E1281B02136174|-369733750" UniqueId="f63925ab-b55f-4dc6-aca1-762eb57430d4">
      <p:Name>Retention</p:Name>
      <p:Description>Automatic scheduling of content for processing, and performing a retention action on content that has reached its due date.</p:Description>
      <p:CustomData>
        <Schedules nextStageId="2">
          <Schedule type="Default">
            <stages>
              <data stageId="1" recur="true" offset="7" unit="days">
                <formula id="Microsoft.Office.RecordsManagement.PolicyFeatures.Expiration.Formula.BuiltIn">
                  <number>30</number>
                  <property>Modified</property>
                  <propertyId>28cf69c5-fa48-462a-b5cd-27b6f9d2bd5f</propertyId>
                  <period>days</period>
                </formula>
                <action type="action" id="Microsoft.Office.RecordsManagement.PolicyFeatures.Expiration.Action.DeletePreviousVersions"/>
              </data>
            </stages>
          </Schedule>
        </Schedules>
      </p:CustomData>
    </p:PolicyItem>
  </p:PolicyItems>
</p:Policy>
</file>

<file path=customXml/itemProps1.xml><?xml version="1.0" encoding="utf-8"?>
<ds:datastoreItem xmlns:ds="http://schemas.openxmlformats.org/officeDocument/2006/customXml" ds:itemID="{F721DBB3-A671-42BB-9396-9183266040BD}"/>
</file>

<file path=customXml/itemProps2.xml><?xml version="1.0" encoding="utf-8"?>
<ds:datastoreItem xmlns:ds="http://schemas.openxmlformats.org/officeDocument/2006/customXml" ds:itemID="{D0B015C1-BAA1-456C-A068-F1B4EAEAA62B}">
  <ds:schemaRefs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schemas.microsoft.com/sharepoint/v3"/>
    <ds:schemaRef ds:uri="http://purl.org/dc/elements/1.1/"/>
    <ds:schemaRef ds:uri="http://schemas.microsoft.com/office/2006/documentManagement/types"/>
    <ds:schemaRef ds:uri="92cc7923-7bd6-4c52-a535-c267c30bc123"/>
    <ds:schemaRef ds:uri="http://schemas.openxmlformats.org/package/2006/metadata/core-properties"/>
    <ds:schemaRef ds:uri="http://purl.org/dc/dcmitype/"/>
    <ds:schemaRef ds:uri="59afee55-fc30-40da-a84e-ff6fc62c4efa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6FC3454D-BA73-4585-9115-19EB107E6C06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A7C89AFB-F69A-4430-8C98-3C0543F1ED57}">
  <ds:schemaRefs>
    <ds:schemaRef ds:uri="office.server.policy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5029</Words>
  <Application>Microsoft Office PowerPoint</Application>
  <PresentationFormat>Widescreen</PresentationFormat>
  <Paragraphs>608</Paragraphs>
  <Slides>63</Slides>
  <Notes>57</Notes>
  <HiddenSlides>5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75" baseType="lpstr">
      <vt:lpstr>Arial</vt:lpstr>
      <vt:lpstr>Calibri</vt:lpstr>
      <vt:lpstr>Consolas</vt:lpstr>
      <vt:lpstr>Engravers MT</vt:lpstr>
      <vt:lpstr>Roboto</vt:lpstr>
      <vt:lpstr>Segoe UI</vt:lpstr>
      <vt:lpstr>Segoe UI Black</vt:lpstr>
      <vt:lpstr>Segoe UI Light</vt:lpstr>
      <vt:lpstr>Segoe UI Semibold</vt:lpstr>
      <vt:lpstr>Segoe UI VSS (Regular)</vt:lpstr>
      <vt:lpstr>Wingdings</vt:lpstr>
      <vt:lpstr>LIGHT MODE</vt:lpstr>
      <vt:lpstr>SC-400T00A Microsoft Information Protection and Compliance Administrator</vt:lpstr>
      <vt:lpstr>Implement Information Protection in Microsoft Purview</vt:lpstr>
      <vt:lpstr>Outline</vt:lpstr>
      <vt:lpstr>Introduction to information protection in Microsoft Purview</vt:lpstr>
      <vt:lpstr>Agenda: Introduction to information protection in Microsoft Purview</vt:lpstr>
      <vt:lpstr>Introduction to information protection</vt:lpstr>
      <vt:lpstr>Know your data</vt:lpstr>
      <vt:lpstr>Protect your data</vt:lpstr>
      <vt:lpstr>Prevent data loss</vt:lpstr>
      <vt:lpstr>Govern your data</vt:lpstr>
      <vt:lpstr>Classify data for protection and governance</vt:lpstr>
      <vt:lpstr>Agenda: Classify data for protection and governance</vt:lpstr>
      <vt:lpstr>Data classification overview</vt:lpstr>
      <vt:lpstr>Review sensitive information and label usage</vt:lpstr>
      <vt:lpstr>Classify data using sensitive information types</vt:lpstr>
      <vt:lpstr>Explore labeled and sensitive content</vt:lpstr>
      <vt:lpstr>Activities related to your data</vt:lpstr>
      <vt:lpstr>Create and manage sensitive information types</vt:lpstr>
      <vt:lpstr>Agenda: Create and manage sensitive information types</vt:lpstr>
      <vt:lpstr>Compare built-in versus custom sensitive information types</vt:lpstr>
      <vt:lpstr>Create and manage custom sensitive information types</vt:lpstr>
      <vt:lpstr>Create a keyword dictionary</vt:lpstr>
      <vt:lpstr>Describe custom sensitive information types with exact data match</vt:lpstr>
      <vt:lpstr>Implement document fingerprinting</vt:lpstr>
      <vt:lpstr>Classify data using trainable classifiers</vt:lpstr>
      <vt:lpstr>Classify data using trainable classifiers (continued)</vt:lpstr>
      <vt:lpstr>When to use trainable classifiers versus sensitive information types</vt:lpstr>
      <vt:lpstr>Train a custom trainable classifier</vt:lpstr>
      <vt:lpstr>Verify a trainable classifier is performing properly</vt:lpstr>
      <vt:lpstr>Guided demonstration – protect sensitive data</vt:lpstr>
      <vt:lpstr>Describe Microsoft 365 encryption</vt:lpstr>
      <vt:lpstr>Agenda: Describe Microsoft 365 encryption </vt:lpstr>
      <vt:lpstr>Introduction to Microsoft 365 Encryption</vt:lpstr>
      <vt:lpstr>Learn how Bitlocker Encrypts Data-at-rest</vt:lpstr>
      <vt:lpstr>Service encryption in Microsoft Purview</vt:lpstr>
      <vt:lpstr>Implement Keys for Service Encryption</vt:lpstr>
      <vt:lpstr>Customer Key management using Customer Key</vt:lpstr>
      <vt:lpstr>Encrypted data in transit</vt:lpstr>
      <vt:lpstr>Deploy message encryption in Microsoft Purview</vt:lpstr>
      <vt:lpstr>Agenda: Deploy message encryption in Microsoft Purview</vt:lpstr>
      <vt:lpstr>Implement Microsoft Purview Message Encryption</vt:lpstr>
      <vt:lpstr>Implement Microsoft Purview Advanced Message Encryption</vt:lpstr>
      <vt:lpstr>Use Message Encryption Templates in Mail Flow Rules</vt:lpstr>
      <vt:lpstr>Protect information in Microsoft Purview</vt:lpstr>
      <vt:lpstr>Agenda: Protect information in Microsoft Purview</vt:lpstr>
      <vt:lpstr>Basics of sensitivity labels</vt:lpstr>
      <vt:lpstr>Administer the sensitivity labeling lifecycle</vt:lpstr>
      <vt:lpstr>Configure sensitivity labels</vt:lpstr>
      <vt:lpstr>Configure sensitivity label polices</vt:lpstr>
      <vt:lpstr>Configure auto-labeling policies</vt:lpstr>
      <vt:lpstr>Apply and manage sensitivity labels</vt:lpstr>
      <vt:lpstr>Agenda: Apply and manage sensitivity labels</vt:lpstr>
      <vt:lpstr>Apply sensitivity labels to Microsoft Teams, Microsoft 365 Groups, and SharePoint sites</vt:lpstr>
      <vt:lpstr>Create or extend existing sensitivity labels to Microsoft Purview Data Map</vt:lpstr>
      <vt:lpstr>Plan on-premises labeling</vt:lpstr>
      <vt:lpstr>Configure On-premises Labeling for the Unified Labeling Scanner</vt:lpstr>
      <vt:lpstr>Apply protections and restrictions to email and files</vt:lpstr>
      <vt:lpstr>Apply protections and restrictions to email and files (Continued)</vt:lpstr>
      <vt:lpstr>Monitor label performance using label analytics</vt:lpstr>
      <vt:lpstr>Knowledge check</vt:lpstr>
      <vt:lpstr>Lab – Implement Information Protection</vt:lpstr>
      <vt:lpstr>Lab Exercises</vt:lpstr>
      <vt:lpstr>Closing slide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2023-10-03T18:30:22Z</dcterms:created>
  <dcterms:modified xsi:type="dcterms:W3CDTF">2023-10-20T05:56:07Z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policyId">
    <vt:lpwstr>0x01010070AB3889E58DB141A6E1281B02136174|-369733750</vt:lpwstr>
  </property>
  <property fmtid="{D5CDD505-2E9C-101B-9397-08002B2CF9AE}" pid="3" name="ContentTypeId">
    <vt:lpwstr>0x010100EC7EC088F4D2974C9244144D3FA78CFC</vt:lpwstr>
  </property>
  <property fmtid="{D5CDD505-2E9C-101B-9397-08002B2CF9AE}" pid="4" name="ItemRetentionFormula">
    <vt:lpwstr>&lt;formula id="Microsoft.Office.RecordsManagement.PolicyFeatures.Expiration.Formula.BuiltIn"&gt;&lt;number&gt;30&lt;/number&gt;&lt;property&gt;Modified&lt;/property&gt;&lt;propertyId&gt;28cf69c5-fa48-462a-b5cd-27b6f9d2bd5f&lt;/propertyId&gt;&lt;period&gt;days&lt;/period&gt;&lt;/formula&gt;</vt:lpwstr>
  </property>
  <property fmtid="{D5CDD505-2E9C-101B-9397-08002B2CF9AE}" pid="5" name="MediaServiceImageTags">
    <vt:lpwstr/>
  </property>
</Properties>
</file>