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37" r:id="rId1"/>
  </p:sldMasterIdLst>
  <p:notesMasterIdLst>
    <p:notesMasterId r:id="rId28"/>
  </p:notesMasterIdLst>
  <p:handoutMasterIdLst>
    <p:handoutMasterId r:id="rId29"/>
  </p:handoutMasterIdLst>
  <p:sldIdLst>
    <p:sldId id="1719" r:id="rId2"/>
    <p:sldId id="2544" r:id="rId3"/>
    <p:sldId id="2076138213" r:id="rId4"/>
    <p:sldId id="1865" r:id="rId5"/>
    <p:sldId id="2577" r:id="rId6"/>
    <p:sldId id="2571" r:id="rId7"/>
    <p:sldId id="2572" r:id="rId8"/>
    <p:sldId id="2531" r:id="rId9"/>
    <p:sldId id="2533" r:id="rId10"/>
    <p:sldId id="2567" r:id="rId11"/>
    <p:sldId id="2241" r:id="rId12"/>
    <p:sldId id="2566" r:id="rId13"/>
    <p:sldId id="2578" r:id="rId14"/>
    <p:sldId id="1953" r:id="rId15"/>
    <p:sldId id="1954" r:id="rId16"/>
    <p:sldId id="2581" r:id="rId17"/>
    <p:sldId id="1660" r:id="rId18"/>
    <p:sldId id="2585" r:id="rId19"/>
    <p:sldId id="2583" r:id="rId20"/>
    <p:sldId id="2018" r:id="rId21"/>
    <p:sldId id="2582" r:id="rId22"/>
    <p:sldId id="2007" r:id="rId23"/>
    <p:sldId id="2590" r:id="rId24"/>
    <p:sldId id="2607" r:id="rId25"/>
    <p:sldId id="2580" r:id="rId26"/>
    <p:sldId id="2579"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dentity" id="{3D578788-D3E4-4616-832F-0AB4C53AF53E}">
          <p14:sldIdLst>
            <p14:sldId id="1719"/>
            <p14:sldId id="2544"/>
            <p14:sldId id="2076138213"/>
          </p14:sldIdLst>
        </p14:section>
        <p14:section name="Entra ID" id="{A4165B2C-9DA1-4218-9553-792AAAFAB4DB}">
          <p14:sldIdLst>
            <p14:sldId id="1865"/>
            <p14:sldId id="2577"/>
            <p14:sldId id="2571"/>
            <p14:sldId id="2572"/>
            <p14:sldId id="2531"/>
            <p14:sldId id="2533"/>
            <p14:sldId id="2567"/>
            <p14:sldId id="2241"/>
          </p14:sldIdLst>
        </p14:section>
        <p14:section name="User and Groups" id="{7A8ABAEC-D2E7-4A18-83D3-801C389AB1E4}">
          <p14:sldIdLst>
            <p14:sldId id="2566"/>
            <p14:sldId id="2578"/>
            <p14:sldId id="1953"/>
            <p14:sldId id="1954"/>
            <p14:sldId id="2581"/>
            <p14:sldId id="1660"/>
            <p14:sldId id="2585"/>
            <p14:sldId id="2583"/>
            <p14:sldId id="2018"/>
            <p14:sldId id="2582"/>
          </p14:sldIdLst>
        </p14:section>
        <p14:section name="Labs" id="{67C99956-5B08-4FD1-B74C-DA3A327C0EED}">
          <p14:sldIdLst>
            <p14:sldId id="2007"/>
            <p14:sldId id="2590"/>
            <p14:sldId id="2607"/>
            <p14:sldId id="2580"/>
            <p14:sldId id="2579"/>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BBE7"/>
    <a:srgbClr val="F4F3F5"/>
    <a:srgbClr val="652B91"/>
    <a:srgbClr val="D646A4"/>
    <a:srgbClr val="BB5BD2"/>
    <a:srgbClr val="94B6E4"/>
    <a:srgbClr val="FFF100"/>
    <a:srgbClr val="0055AD"/>
    <a:srgbClr val="EBEBEB"/>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04F325-D5F1-4FB8-AA99-E9FC212841CD}" v="1" dt="2024-05-02T16:48:03.9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98" autoAdjust="0"/>
    <p:restoredTop sz="83758" autoAdjust="0"/>
  </p:normalViewPr>
  <p:slideViewPr>
    <p:cSldViewPr snapToGrid="0">
      <p:cViewPr varScale="1">
        <p:scale>
          <a:sx n="80" d="100"/>
          <a:sy n="80" d="100"/>
        </p:scale>
        <p:origin x="468"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10:18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10:18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Manage identities and governance in Azure (https://docs.microsoft.com/learn/paths/az-104-manage-identities-governance/) path.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10:18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https://forms.office.com/Pages/ShareFormPage.aspx?id=v4j5cvGGr0GRqy180BHbR5NEFZBpuAZBgxPOGXi_gX5UNlQyT1BLOTZYNjNBTk5NREk5NzFPOFpFWS4u&amp;sharetoken=ms6pe4tvOByStLZxuG5B&amp;wdLOR=cF86857FF-7E68-42CA-B255-DA42AE56590A</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Describe the following concepts: identity, account, tenant, and subscription. How are these different?</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Identity</a:t>
            </a:r>
            <a:r>
              <a:rPr lang="en-US" sz="1800" dirty="0">
                <a:solidFill>
                  <a:srgbClr val="505050"/>
                </a:solidFill>
                <a:effectLst/>
                <a:latin typeface="Calibri" panose="020F0502020204030204" pitchFamily="34" charset="0"/>
                <a:ea typeface="Segoe UI" panose="020B0502040204020203" pitchFamily="34" charset="0"/>
                <a:cs typeface="Segoe UI (Body)"/>
              </a:rPr>
              <a:t> is an object that can be authenticated. An account is an identity that has data associated with it. A </a:t>
            </a:r>
            <a:r>
              <a:rPr lang="en-US" sz="1800" b="1" dirty="0">
                <a:solidFill>
                  <a:srgbClr val="505050"/>
                </a:solidFill>
                <a:effectLst/>
                <a:latin typeface="Calibri" panose="020F0502020204030204" pitchFamily="34" charset="0"/>
                <a:ea typeface="Segoe UI" panose="020B0502040204020203" pitchFamily="34" charset="0"/>
                <a:cs typeface="Segoe UI (Body)"/>
              </a:rPr>
              <a:t>tenant</a:t>
            </a:r>
            <a:r>
              <a:rPr lang="en-US" sz="1800" dirty="0">
                <a:solidFill>
                  <a:srgbClr val="505050"/>
                </a:solidFill>
                <a:effectLst/>
                <a:latin typeface="Calibri" panose="020F0502020204030204" pitchFamily="34" charset="0"/>
                <a:ea typeface="Segoe UI" panose="020B0502040204020203" pitchFamily="34" charset="0"/>
                <a:cs typeface="Segoe UI (Body)"/>
              </a:rPr>
              <a:t> is</a:t>
            </a:r>
            <a:r>
              <a:rPr lang="en-US" sz="1800" kern="1200" dirty="0">
                <a:solidFill>
                  <a:srgbClr val="505050"/>
                </a:solidFill>
                <a:effectLst/>
                <a:latin typeface="Calibri" panose="020F0502020204030204" pitchFamily="34" charset="0"/>
                <a:ea typeface="Times New Roman" panose="02020603050405020304" pitchFamily="18" charset="0"/>
                <a:cs typeface="Segoe UI (Body)"/>
              </a:rPr>
              <a:t> </a:t>
            </a:r>
            <a:r>
              <a:rPr lang="en-US" sz="1800" dirty="0">
                <a:solidFill>
                  <a:srgbClr val="505050"/>
                </a:solidFill>
                <a:effectLst/>
                <a:latin typeface="Calibri" panose="020F0502020204030204" pitchFamily="34" charset="0"/>
                <a:ea typeface="Segoe UI" panose="020B0502040204020203" pitchFamily="34" charset="0"/>
                <a:cs typeface="Segoe UI (Body)"/>
              </a:rPr>
              <a:t>a dedicated and trusted instance, A </a:t>
            </a:r>
            <a:r>
              <a:rPr lang="en-US" sz="1800" b="0" dirty="0">
                <a:solidFill>
                  <a:srgbClr val="505050"/>
                </a:solidFill>
                <a:effectLst/>
                <a:latin typeface="Calibri" panose="020F0502020204030204" pitchFamily="34" charset="0"/>
                <a:ea typeface="Segoe UI" panose="020B0502040204020203" pitchFamily="34" charset="0"/>
                <a:cs typeface="Segoe UI (Body)"/>
              </a:rPr>
              <a:t>tenant</a:t>
            </a:r>
            <a:r>
              <a:rPr lang="en-US" sz="1800" dirty="0">
                <a:solidFill>
                  <a:srgbClr val="505050"/>
                </a:solidFill>
                <a:effectLst/>
                <a:latin typeface="Calibri" panose="020F0502020204030204" pitchFamily="34" charset="0"/>
                <a:ea typeface="Segoe UI" panose="020B0502040204020203" pitchFamily="34" charset="0"/>
                <a:cs typeface="Segoe UI (Body)"/>
              </a:rPr>
              <a:t> is automatically created when your organization signs up for a Microsoft cloud service subscription​. An Azure </a:t>
            </a:r>
            <a:r>
              <a:rPr lang="en-US" sz="1800" b="1" dirty="0">
                <a:solidFill>
                  <a:srgbClr val="505050"/>
                </a:solidFill>
                <a:effectLst/>
                <a:latin typeface="Calibri" panose="020F0502020204030204" pitchFamily="34" charset="0"/>
                <a:ea typeface="Segoe UI" panose="020B0502040204020203" pitchFamily="34" charset="0"/>
                <a:cs typeface="Segoe UI (Body)"/>
              </a:rPr>
              <a:t>subscription</a:t>
            </a:r>
            <a:r>
              <a:rPr lang="en-US" sz="1800" dirty="0">
                <a:solidFill>
                  <a:srgbClr val="505050"/>
                </a:solidFill>
                <a:effectLst/>
                <a:latin typeface="Calibri" panose="020F0502020204030204" pitchFamily="34" charset="0"/>
                <a:ea typeface="Segoe UI" panose="020B0502040204020203" pitchFamily="34" charset="0"/>
                <a:cs typeface="Segoe UI (Body)"/>
              </a:rPr>
              <a:t> is used to pay for Azure cloud services</a:t>
            </a:r>
            <a:r>
              <a:rPr lang="en-US" sz="1800" b="1" dirty="0">
                <a:solidFill>
                  <a:srgbClr val="505050"/>
                </a:solidFill>
                <a:effectLst/>
                <a:latin typeface="Calibri" panose="020F0502020204030204" pitchFamily="34" charset="0"/>
                <a:ea typeface="Segoe UI" panose="020B0502040204020203" pitchFamily="34" charset="0"/>
                <a:cs typeface="Segoe UI (Body)"/>
              </a:rPr>
              <a:t>.</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How is Microsoft Entra ID different from Azure Active Directory Domain Services?</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Microsoft Entra ID is primarily an identity solution and designed for HTTP and HTTPS communications. Microsoft Entra ID can be queried with a REST API, instead of LDAP. Microsoft Entra ID uses federation services, and many third-party services (such as Facebook). Microsoft Entra ID users and groups are created in a flat structure. Microsoft Entra ID does not have Organizational Units (OUs) or Group Policy Objects (GPOs).</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Describe the Self-Service Password Reset authentication methods can be configured for users.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Self-Service Password Reset authentication methods include mobile app notification, mobile app code, email, mobile phone, office phone, and security questions. A combination of authentication methods can be used.</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11</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13</a:t>
            </a:fld>
            <a:endParaRPr lang="en-US" dirty="0"/>
          </a:p>
        </p:txBody>
      </p:sp>
    </p:spTree>
    <p:extLst>
      <p:ext uri="{BB962C8B-B14F-4D97-AF65-F5344CB8AC3E}">
        <p14:creationId xmlns:p14="http://schemas.microsoft.com/office/powerpoint/2010/main" val="1529871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ea typeface="+mn-ea"/>
                <a:cs typeface="+mn-cs"/>
              </a:rPr>
              <a:t>✔️ Have you given any thought as to the type of users you will need?</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4103861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ea typeface="+mn-ea"/>
                <a:cs typeface="+mn-cs"/>
              </a:rPr>
              <a:t>Add or delete users - https://docs.microsoft.com/azure/active-directory/fundamentals/add-users-azure-active-directory</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700262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00" kern="1200" dirty="0">
                <a:solidFill>
                  <a:schemeClr val="tx1"/>
                </a:solidFill>
                <a:effectLst/>
                <a:ea typeface="+mn-ea"/>
                <a:cs typeface="+mn-cs"/>
              </a:rPr>
              <a:t>The latest JTA (Jan 2022) now states, Perform bulk updates. Previously this was just bulk user accounts. </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00"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00" kern="1200" dirty="0">
                <a:solidFill>
                  <a:schemeClr val="tx1"/>
                </a:solidFill>
                <a:effectLst/>
                <a:ea typeface="+mn-ea"/>
                <a:cs typeface="+mn-cs"/>
              </a:rPr>
              <a:t>Bulk create users in Microsoft Entra ID - </a:t>
            </a:r>
            <a:r>
              <a:rPr lang="en-US" sz="1600" dirty="0"/>
              <a:t>https://docs.microsoft.com/azure/active-directory/users-groups-roles/users-bulk-add</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1600" dirty="0"/>
              <a:t>Bulk add group members in Microsoft Entra ID - https://docs.microsoft.com/azure/active-directory/enterprise-users/groups-bulk-import-members</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00"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00" kern="1200" dirty="0">
                <a:solidFill>
                  <a:schemeClr val="tx1"/>
                </a:solidFill>
                <a:effectLst/>
                <a:ea typeface="+mn-ea"/>
                <a:cs typeface="+mn-cs"/>
              </a:rPr>
              <a:t>✔️ Establish or implement a naming convention for usernames, display names and aliases. </a:t>
            </a:r>
            <a:r>
              <a:rPr lang="en-US" sz="800" dirty="0"/>
              <a:t>The password for the new users needs to conform to the password complexity rules you have set for your directory. User parameters include User Principal Name, Display Name, Given Name, Department, and Job Title.</a:t>
            </a:r>
          </a:p>
          <a:p>
            <a:endParaRPr lang="it-IT" sz="1100" b="0" i="0" u="none" strike="noStrike" kern="1200" dirty="0">
              <a:solidFill>
                <a:schemeClr val="tx1"/>
              </a:solidFill>
              <a:effectLst/>
              <a:latin typeface="Segoe UI" panose="020B0502040204020203" pitchFamily="34" charset="0"/>
              <a:ea typeface="+mn-ea"/>
              <a:cs typeface="+mn-cs"/>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96863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ea typeface="+mn-ea"/>
                <a:cs typeface="+mn-cs"/>
              </a:rPr>
              <a:t>Learn about groups and access rights in Microsoft Entra ID – https://docs.microsoft.com/azure/active-directory/fundamentals/active-directory-manage-groups</a:t>
            </a:r>
          </a:p>
          <a:p>
            <a:endParaRPr lang="en-US" sz="882" kern="1200" dirty="0">
              <a:solidFill>
                <a:schemeClr val="tx1"/>
              </a:solidFill>
              <a:effectLst/>
              <a:ea typeface="+mn-ea"/>
              <a:cs typeface="+mn-cs"/>
            </a:endParaRPr>
          </a:p>
          <a:p>
            <a:r>
              <a:rPr lang="en-US" sz="882" kern="1200" dirty="0">
                <a:solidFill>
                  <a:schemeClr val="tx1"/>
                </a:solidFill>
                <a:effectLst/>
                <a:ea typeface="+mn-ea"/>
                <a:cs typeface="+mn-cs"/>
              </a:rPr>
              <a:t>Quickstart: Create a group with members and view all groups and members- https://docs.microsoft.com/azure/active-directory/fundamentals/active-directory-groups-view-azure-portal</a:t>
            </a:r>
          </a:p>
          <a:p>
            <a:endParaRPr lang="en-US" sz="882" kern="1200" dirty="0">
              <a:solidFill>
                <a:schemeClr val="tx1"/>
              </a:solidFill>
              <a:effectLst/>
              <a:ea typeface="+mn-ea"/>
              <a:cs typeface="+mn-cs"/>
            </a:endParaRPr>
          </a:p>
          <a:p>
            <a:r>
              <a:rPr lang="en-US" sz="882" kern="1200" dirty="0">
                <a:solidFill>
                  <a:schemeClr val="tx1"/>
                </a:solidFill>
                <a:effectLst/>
                <a:ea typeface="+mn-ea"/>
                <a:cs typeface="+mn-cs"/>
              </a:rPr>
              <a:t>✔️ Have you given any thought to which groups you need to create? How will you assign users to groups?</a:t>
            </a:r>
          </a:p>
          <a:p>
            <a:endParaRPr lang="en-US" sz="882" kern="1200" dirty="0">
              <a:solidFill>
                <a:schemeClr val="tx1"/>
              </a:solidFill>
              <a:effectLst/>
              <a:ea typeface="+mn-ea"/>
              <a:cs typeface="+mn-cs"/>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723251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Assign or remove licenses in the Azure portal -  https://docs.microsoft.com/azure/active-directory/fundamentals/license-users-groups</a:t>
            </a:r>
          </a:p>
          <a:p>
            <a:endParaRPr lang="en-US" dirty="0"/>
          </a:p>
          <a:p>
            <a:r>
              <a:rPr lang="en-US" dirty="0"/>
              <a:t>Take a minute to show in the Portal the basic licensing tasks. This topic is not in the student content.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566862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can be useful to restrict administrative scope by using administrative units in organizations that are made up of independent divisions of any kind. Consider the example of a large university that's made up of many autonomous schools (School of Business, School of Engineering, and so on). Each school has a team of IT admins who control access, manage users, and set policies for their school.</a:t>
            </a:r>
          </a:p>
          <a:p>
            <a:endParaRPr lang="en-US" dirty="0"/>
          </a:p>
          <a:p>
            <a:r>
              <a:rPr lang="en-US" dirty="0"/>
              <a:t>A central administrator could:</a:t>
            </a:r>
          </a:p>
          <a:p>
            <a:endParaRPr lang="en-US" dirty="0"/>
          </a:p>
          <a:p>
            <a:r>
              <a:rPr lang="en-US" dirty="0"/>
              <a:t>Administrative units in Microsoft Entra ID - https://docs.microsoft.com/azure/active-directory/roles/administrative-units</a:t>
            </a:r>
          </a:p>
          <a:p>
            <a:endParaRPr lang="en-US" dirty="0"/>
          </a:p>
          <a:p>
            <a:r>
              <a:rPr lang="en-US" dirty="0"/>
              <a:t>Create a role with administrative permissions over only users in the business school administrative unit.</a:t>
            </a:r>
          </a:p>
          <a:p>
            <a:r>
              <a:rPr lang="en-US" dirty="0"/>
              <a:t>Create an administrative unit for the School of Business.</a:t>
            </a:r>
          </a:p>
          <a:p>
            <a:r>
              <a:rPr lang="en-US" dirty="0"/>
              <a:t>Populate the administrative unit with only the business school students and staff.</a:t>
            </a:r>
          </a:p>
          <a:p>
            <a:r>
              <a:rPr lang="en-US" dirty="0"/>
              <a:t>Add the business school IT team to the role, along with its scope.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11885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Configure user and group accounts - https://microsoftlearning.github.io/AZ-104-MicrosoftAzureAdministrator/Instructions/Demos/01%20-%20Administer%20Identity.html#configure-user-and-group-accounts</a:t>
            </a:r>
          </a:p>
        </p:txBody>
      </p:sp>
      <p:sp>
        <p:nvSpPr>
          <p:cNvPr id="4" name="Slide Number Placeholder 3"/>
          <p:cNvSpPr>
            <a:spLocks noGrp="1"/>
          </p:cNvSpPr>
          <p:nvPr>
            <p:ph type="sldNum" sz="quarter" idx="5"/>
          </p:nvPr>
        </p:nvSpPr>
        <p:spPr/>
        <p:txBody>
          <a:bodyPr/>
          <a:lstStyle/>
          <a:p>
            <a:fld id="{8507DC7E-BC41-4478-BA30-CBCC3A644F0A}" type="slidenum">
              <a:rPr lang="en-US" smtClean="0"/>
              <a:t>20</a:t>
            </a:fld>
            <a:endParaRPr lang="en-US" dirty="0"/>
          </a:p>
        </p:txBody>
      </p:sp>
    </p:spTree>
    <p:extLst>
      <p:ext uri="{BB962C8B-B14F-4D97-AF65-F5344CB8AC3E}">
        <p14:creationId xmlns:p14="http://schemas.microsoft.com/office/powerpoint/2010/main" val="2564178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https://forms.office.com/Pages/ShareFormPage.aspx?id=v4j5cvGGr0GRqy180BHbR5NEFZBpuAZBgxPOGXi_gX5UNlQyT1BLOTZYNjNBTk5NREk5NzFPOFpFWS4u&amp;sharetoken=ms6pe4tvOByStLZxuG5B&amp;wdLOR=cF86857FF-7E68-42CA-B255-DA42AE56590A</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List three features of a user account and two ways a user can be assigned to group.</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All users must have a user account. The user account is used for authentication and authorization. Each user account can have additional properties (user profile), like phone number.  You must be a Global Administrator or User Administrator to manage users. Users can be assigned to groups either directly or dynamically. Dynamic assignment lets you create complex attribute-based rules.</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21</a:t>
            </a:fld>
            <a:endParaRPr lang="en-US" dirty="0"/>
          </a:p>
        </p:txBody>
      </p:sp>
    </p:spTree>
    <p:extLst>
      <p:ext uri="{BB962C8B-B14F-4D97-AF65-F5344CB8AC3E}">
        <p14:creationId xmlns:p14="http://schemas.microsoft.com/office/powerpoint/2010/main" val="1527703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2772467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is the shortest lab in the course. Take this opportunity to introduce the lab environment, how to access the portal, and where the login information is located.  Also review how the labs are organized emphasizing the day-to-day job skills and scenarios that are covered. Review additional labs that may be available in your hosting environment.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If you are using the </a:t>
            </a:r>
            <a:r>
              <a:rPr lang="en-US" b="1" dirty="0"/>
              <a:t>Skillable environment</a:t>
            </a:r>
            <a:r>
              <a:rPr lang="en-US" dirty="0"/>
              <a:t>, instructions have been added to create a new tenant. This is the only lab that requires additional lab setup. Creating a new tenant is necessary to add the new user.  If the students cannot create a new tenant (captcha error), just review an existing user account.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01 - https://microsoftlearning.github.io/AZ-104-MicrosoftAzureAdministrator/Instructions/Labs/LAB_01-Manage_Entra_ID_Identities.html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10:18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282892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architecture diagram for the interactive lab simulation.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3306718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365760">
              <a:lnSpc>
                <a:spcPct val="107000"/>
              </a:lnSpc>
              <a:spcAft>
                <a:spcPts val="800"/>
              </a:spcAft>
            </a:pPr>
            <a:r>
              <a:rPr lang="en-US" sz="1200" dirty="0">
                <a:solidFill>
                  <a:schemeClr val="tx1"/>
                </a:solidFill>
                <a:effectLst/>
                <a:latin typeface="Segoe UI"/>
                <a:ea typeface="Segoe UI" panose="020B0502040204020203" pitchFamily="34" charset="0"/>
                <a:cs typeface="Segoe UI"/>
              </a:rPr>
              <a:t>Optional whiteboard slide to introduce the module or review the content. </a:t>
            </a:r>
            <a:r>
              <a:rPr lang="en-US" sz="1800" dirty="0">
                <a:solidFill>
                  <a:srgbClr val="000000"/>
                </a:solidFill>
                <a:effectLst/>
                <a:latin typeface="Calibri" panose="020F0502020204030204" pitchFamily="34" charset="0"/>
                <a:ea typeface="Calibri" panose="020F0502020204030204" pitchFamily="34" charset="0"/>
              </a:rPr>
              <a:t>Use the whiteboard diagram directly or recreate the image during the class. </a:t>
            </a:r>
            <a:endParaRPr lang="en-US" sz="1200" dirty="0">
              <a:solidFill>
                <a:schemeClr val="tx1"/>
              </a:solidFill>
              <a:effectLst/>
              <a:latin typeface="Segoe UI"/>
              <a:ea typeface="Segoe UI" panose="020B0502040204020203" pitchFamily="34" charset="0"/>
              <a:cs typeface="Segoe UI"/>
            </a:endParaRP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4874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latin typeface="Segoe UI" panose="020B0502040204020203" pitchFamily="34" charset="0"/>
              <a:ea typeface="+mn-ea"/>
              <a:cs typeface="+mn-cs"/>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947922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1717"/>
                </a:solidFill>
                <a:effectLst/>
                <a:latin typeface="Segoe UI" panose="020B0502040204020203" pitchFamily="34" charset="0"/>
              </a:rPr>
              <a:t>What is Microsoft Entra ID? - https://docs.microsoft.com/azure/active-directory/fundamentals/active-directory-whatis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089369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There is not a specific unit in Learn for this, but  follow-on from the previous slide to introduce concepts.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Terminology - https://docs.microsoft.com/azure/active-directory/fundamentals/active-directory-whatis#terminology</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528501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Compare Active Directory to Microsoft Entra ID- https://docs.microsoft.com/azure/active-directory/fundamentals/active-directory-compare-azure-ad-to-ad</a:t>
            </a:r>
          </a:p>
          <a:p>
            <a:endParaRPr lang="en-US" dirty="0"/>
          </a:p>
          <a:p>
            <a:r>
              <a:rPr lang="en-US" dirty="0"/>
              <a:t>✔️ Microsoft Entra ID is a managed service. You only manage the users, groups, and policies. Deploying AD DS with virtual machines using Azure means that you manage the deployment, configuration, virtual machines, patching, and other backend tasks. Do you see the difference? How are they similar?</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76004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Just picked a few items for this slide. Please use the links for more information. </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Microsoft Entra Plans &amp; Pricing - https://azure.microsoft.com/pricing/details/active-directory/</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Advanced group management - https://www.microsoft.com/security/business/identity-access/azure-active-directory-pricing</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Select the best option - https://www.microsoft.com/en-us/security/business/microsoft-entra-pricing</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82" kern="1200" dirty="0">
              <a:solidFill>
                <a:schemeClr val="tx1"/>
              </a:solidFill>
              <a:effectLst/>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 Did you look through the pricing list to determine which features your organization needs and to compare edition capabilities?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10:18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580118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Plan an Microsoft Entra ID self-service password reset deployment - https://docs.microsoft.com/azure/active-directory/authentication/howto-sspr-deployment</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10</a:t>
            </a:fld>
            <a:endParaRPr lang="en-US" dirty="0"/>
          </a:p>
        </p:txBody>
      </p:sp>
    </p:spTree>
    <p:extLst>
      <p:ext uri="{BB962C8B-B14F-4D97-AF65-F5344CB8AC3E}">
        <p14:creationId xmlns:p14="http://schemas.microsoft.com/office/powerpoint/2010/main" val="2772299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dirty="0">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12366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6"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
        <p:nvSpPr>
          <p:cNvPr id="5" name="Title 2">
            <a:extLst>
              <a:ext uri="{FF2B5EF4-FFF2-40B4-BE49-F238E27FC236}">
                <a16:creationId xmlns:a16="http://schemas.microsoft.com/office/drawing/2014/main" id="{4175403B-6F90-A094-AF78-603246CF1E2C}"/>
              </a:ext>
            </a:extLst>
          </p:cNvPr>
          <p:cNvSpPr>
            <a:spLocks noGrp="1"/>
          </p:cNvSpPr>
          <p:nvPr>
            <p:ph type="title" hasCustomPrompt="1"/>
          </p:nvPr>
        </p:nvSpPr>
        <p:spPr>
          <a:xfrm>
            <a:off x="465138" y="567458"/>
            <a:ext cx="11530584" cy="546234"/>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4209051868"/>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a:xfrm>
            <a:off x="465138" y="567458"/>
            <a:ext cx="11530584" cy="537180"/>
          </a:xfrm>
        </p:spPr>
        <p:txBody>
          <a:bodyPr/>
          <a:lstStyle>
            <a:lvl1pPr>
              <a:defRPr/>
            </a:lvl1pPr>
          </a:lstStyle>
          <a:p>
            <a:r>
              <a:rPr lang="en-US" dirty="0"/>
              <a:t>Heading Segoe UI </a:t>
            </a:r>
            <a:r>
              <a:rPr lang="en-US" dirty="0" err="1"/>
              <a:t>Semibold</a:t>
            </a:r>
            <a:r>
              <a:rPr lang="en-US" dirty="0"/>
              <a:t> 32</a:t>
            </a:r>
          </a:p>
        </p:txBody>
      </p:sp>
    </p:spTree>
    <p:extLst>
      <p:ext uri="{BB962C8B-B14F-4D97-AF65-F5344CB8AC3E}">
        <p14:creationId xmlns:p14="http://schemas.microsoft.com/office/powerpoint/2010/main" val="359147099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1231900" y="1587"/>
            <a:ext cx="112045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b"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1061380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172098974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62862901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arning Objs - No OD">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166637041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3" name="Rectangle: Rounded Corners 2">
            <a:extLst>
              <a:ext uri="{FF2B5EF4-FFF2-40B4-BE49-F238E27FC236}">
                <a16:creationId xmlns:a16="http://schemas.microsoft.com/office/drawing/2014/main" id="{4023F184-24A9-30FE-6826-235A7CDC6037}"/>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1290064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endParaRPr lang="en-US" dirty="0"/>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711433314"/>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2074681902"/>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monstration 2">
    <p:bg>
      <p:bgPr>
        <a:solidFill>
          <a:srgbClr val="F4F3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264585801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7038" y="449263"/>
            <a:ext cx="11568684" cy="693737"/>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27038" y="1485901"/>
            <a:ext cx="11568684" cy="2542619"/>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sp>
        <p:nvSpPr>
          <p:cNvPr id="5" name="TextBox 4">
            <a:extLst>
              <a:ext uri="{FF2B5EF4-FFF2-40B4-BE49-F238E27FC236}">
                <a16:creationId xmlns:a16="http://schemas.microsoft.com/office/drawing/2014/main" id="{FB0C3644-97BA-5FDC-B828-5ADC34453C64}"/>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3742325580"/>
      </p:ext>
    </p:extLst>
  </p:cSld>
  <p:clrMap bg1="lt1" tx1="dk1" bg2="lt2" tx2="dk2" accent1="accent1" accent2="accent2" accent3="accent3" accent4="accent4" accent5="accent5" accent6="accent6" hlink="hlink" folHlink="folHlink"/>
  <p:sldLayoutIdLst>
    <p:sldLayoutId id="2147484638" r:id="rId1"/>
    <p:sldLayoutId id="2147484639" r:id="rId2"/>
    <p:sldLayoutId id="2147484641" r:id="rId3"/>
    <p:sldLayoutId id="2147484642" r:id="rId4"/>
    <p:sldLayoutId id="2147484646" r:id="rId5"/>
    <p:sldLayoutId id="2147484647" r:id="rId6"/>
    <p:sldLayoutId id="2147484643" r:id="rId7"/>
    <p:sldLayoutId id="2147484648" r:id="rId8"/>
    <p:sldLayoutId id="2147484645" r:id="rId9"/>
    <p:sldLayoutId id="2147484649" r:id="rId10"/>
    <p:sldLayoutId id="2147484650" r:id="rId11"/>
  </p:sldLayoutIdLst>
  <p:transition>
    <p:fade/>
  </p:transition>
  <p:hf sldNum="0" hdr="0" dt="0"/>
  <p:txStyles>
    <p:titleStyle>
      <a:lvl1pPr algn="l" defTabSz="932563" rtl="0" eaLnBrk="1" latinLnBrk="0" hangingPunct="1">
        <a:lnSpc>
          <a:spcPct val="90000"/>
        </a:lnSpc>
        <a:spcBef>
          <a:spcPct val="0"/>
        </a:spcBef>
        <a:buNone/>
        <a:defRPr lang="en-US" sz="3264"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563" rtl="0" eaLnBrk="1" fontAlgn="auto" latinLnBrk="0" hangingPunct="1">
        <a:lnSpc>
          <a:spcPct val="100000"/>
        </a:lnSpc>
        <a:spcBef>
          <a:spcPts val="400"/>
        </a:spcBef>
        <a:spcAft>
          <a:spcPts val="600"/>
        </a:spcAft>
        <a:buClrTx/>
        <a:buSzPct val="90000"/>
        <a:buFontTx/>
        <a:buNone/>
        <a:tabLst/>
        <a:defRPr sz="2040" kern="1200" spc="0" baseline="0">
          <a:solidFill>
            <a:schemeClr val="tx1"/>
          </a:solidFill>
          <a:latin typeface="+mn-lt"/>
          <a:ea typeface="+mn-ea"/>
          <a:cs typeface="+mn-cs"/>
        </a:defRPr>
      </a:lvl2pPr>
      <a:lvl3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j-lt"/>
          <a:ea typeface="+mn-ea"/>
          <a:cs typeface="+mn-cs"/>
        </a:defRPr>
      </a:lvl3pPr>
      <a:lvl4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632" kern="1200" spc="0" baseline="0">
          <a:solidFill>
            <a:schemeClr val="tx1"/>
          </a:solidFill>
          <a:latin typeface="+mn-lt"/>
          <a:ea typeface="+mn-ea"/>
          <a:cs typeface="+mn-cs"/>
        </a:defRPr>
      </a:lvl4pPr>
      <a:lvl5pPr marL="0" marR="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defRPr sz="1224" b="1" kern="1200" spc="0" baseline="0">
          <a:solidFill>
            <a:schemeClr val="tx1"/>
          </a:solidFill>
          <a:latin typeface="+mn-lt"/>
          <a:ea typeface="+mn-ea"/>
          <a:cs typeface="+mn-cs"/>
        </a:defRPr>
      </a:lvl5pPr>
      <a:lvl6pPr marL="2331406" indent="0" algn="l" defTabSz="932563"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563" rtl="0" eaLnBrk="1" latinLnBrk="0" hangingPunct="1">
        <a:lnSpc>
          <a:spcPct val="100000"/>
        </a:lnSpc>
        <a:spcBef>
          <a:spcPts val="400"/>
        </a:spcBef>
        <a:spcAft>
          <a:spcPts val="600"/>
        </a:spcAft>
        <a:buFont typeface="Arial" pitchFamily="34" charset="0"/>
        <a:buNone/>
        <a:defRPr sz="1224"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earn.microsoft.com/training/modules/allow-users-reset-their-password/"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hyperlink" Target="https://learn.microsoft.com/training/modules/understand-azure-active-directory/"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s://docs.microsoft.com/learn/modules/implement-manage-hybrid-identity/" TargetMode="External"/><Relationship Id="rId4" Type="http://schemas.openxmlformats.org/officeDocument/2006/relationships/hyperlink" Target="https://learn.microsoft.com/en-us/training/modules/understand-azure-active-directory/"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learn.microsoft.com/training/modules/understand-azure-active-directory/5-compare-azure-premium-p1-p2-plans"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hyperlink" Target="https://microsoftlearning.github.io/AZ-104-MicrosoftAzureAdministrator/Instructions/Labs/LAB_01-Manage_Azure_AD_Identities.html" TargetMode="External"/><Relationship Id="rId4" Type="http://schemas.openxmlformats.org/officeDocument/2006/relationships/hyperlink" Target="https://docs.microsoft.com/learn/modules/configure-user-group-accounts/"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docs.microsoft.com/learn/modules/create-users-and-groups-in-azure-active-directory/"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docs.microsoft.com/learn/modules/manage-users-and-groups-in-aad/"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s://commons.wikimedia.org/wiki/File:User_icon_2.svg" TargetMode="External"/><Relationship Id="rId2" Type="http://schemas.openxmlformats.org/officeDocument/2006/relationships/image" Target="../media/image25.png"/><Relationship Id="rId1" Type="http://schemas.openxmlformats.org/officeDocument/2006/relationships/slideLayout" Target="../slideLayouts/slideLayout11.xml"/><Relationship Id="rId5" Type="http://schemas.openxmlformats.org/officeDocument/2006/relationships/image" Target="../media/image27.sv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commons.wikimedia.org/wiki/File:User_icon_2.svg" TargetMode="External"/><Relationship Id="rId5" Type="http://schemas.openxmlformats.org/officeDocument/2006/relationships/image" Target="../media/image25.png"/><Relationship Id="rId4" Type="http://schemas.openxmlformats.org/officeDocument/2006/relationships/image" Target="../media/image29.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622696"/>
            <a:ext cx="5800990" cy="1130181"/>
          </a:xfrm>
        </p:spPr>
        <p:txBody>
          <a:bodyPr/>
          <a:lstStyle/>
          <a:p>
            <a:r>
              <a:rPr lang="en-US" dirty="0"/>
              <a:t>AZ-104T00A</a:t>
            </a:r>
            <a:br>
              <a:rPr lang="en-US" dirty="0"/>
            </a:br>
            <a:r>
              <a:rPr lang="en-US" dirty="0"/>
              <a:t>Administer Identity</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19861-43D6-4007-8BC8-319996D2B231}"/>
              </a:ext>
            </a:extLst>
          </p:cNvPr>
          <p:cNvSpPr>
            <a:spLocks noGrp="1"/>
          </p:cNvSpPr>
          <p:nvPr>
            <p:ph type="title"/>
          </p:nvPr>
        </p:nvSpPr>
        <p:spPr/>
        <p:txBody>
          <a:bodyPr/>
          <a:lstStyle/>
          <a:p>
            <a:r>
              <a:rPr lang="en-US" dirty="0">
                <a:solidFill>
                  <a:schemeClr val="tx1"/>
                </a:solidFill>
                <a:hlinkClick r:id="rId3"/>
              </a:rPr>
              <a:t>What is self-service password reset in Microsoft Entra ID?</a:t>
            </a:r>
            <a:endParaRPr lang="en-US" dirty="0">
              <a:solidFill>
                <a:schemeClr val="tx1"/>
              </a:solidFill>
            </a:endParaRPr>
          </a:p>
        </p:txBody>
      </p:sp>
      <p:sp>
        <p:nvSpPr>
          <p:cNvPr id="7" name="Rectangle 6">
            <a:extLst>
              <a:ext uri="{FF2B5EF4-FFF2-40B4-BE49-F238E27FC236}">
                <a16:creationId xmlns:a16="http://schemas.microsoft.com/office/drawing/2014/main" id="{3F1F1CD3-20FC-4FD2-8201-F3882DDF77F7}"/>
              </a:ext>
            </a:extLst>
          </p:cNvPr>
          <p:cNvSpPr/>
          <p:nvPr/>
        </p:nvSpPr>
        <p:spPr>
          <a:xfrm>
            <a:off x="427036" y="1192212"/>
            <a:ext cx="5427663" cy="128932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1313" indent="-341313">
              <a:buFont typeface="+mj-lt"/>
              <a:buAutoNum type="arabicPeriod"/>
            </a:pPr>
            <a:r>
              <a:rPr lang="en-US" sz="2000" dirty="0">
                <a:solidFill>
                  <a:schemeClr val="tx1"/>
                </a:solidFill>
              </a:rPr>
              <a:t>Determine who can use self-service password reset</a:t>
            </a:r>
          </a:p>
        </p:txBody>
      </p:sp>
      <p:sp>
        <p:nvSpPr>
          <p:cNvPr id="6" name="Rectangle 5">
            <a:extLst>
              <a:ext uri="{FF2B5EF4-FFF2-40B4-BE49-F238E27FC236}">
                <a16:creationId xmlns:a16="http://schemas.microsoft.com/office/drawing/2014/main" id="{94E08866-4F9A-49F0-8AB9-BAB612DBBF50}"/>
              </a:ext>
            </a:extLst>
          </p:cNvPr>
          <p:cNvSpPr/>
          <p:nvPr/>
        </p:nvSpPr>
        <p:spPr>
          <a:xfrm>
            <a:off x="427035" y="2635765"/>
            <a:ext cx="5427663" cy="128932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1313" indent="-341313">
              <a:buFont typeface="+mj-lt"/>
              <a:buAutoNum type="arabicPeriod" startAt="2"/>
            </a:pPr>
            <a:r>
              <a:rPr lang="en-US" sz="2000" dirty="0">
                <a:solidFill>
                  <a:schemeClr val="tx1"/>
                </a:solidFill>
              </a:rPr>
              <a:t>Choose the number of authentication methods required and the methods available (email, phone, questions)</a:t>
            </a:r>
          </a:p>
        </p:txBody>
      </p:sp>
      <p:sp>
        <p:nvSpPr>
          <p:cNvPr id="12" name="Rectangle 11">
            <a:extLst>
              <a:ext uri="{FF2B5EF4-FFF2-40B4-BE49-F238E27FC236}">
                <a16:creationId xmlns:a16="http://schemas.microsoft.com/office/drawing/2014/main" id="{B6C56357-4CF4-45A4-B285-5055AEC60FCA}"/>
              </a:ext>
            </a:extLst>
          </p:cNvPr>
          <p:cNvSpPr/>
          <p:nvPr/>
        </p:nvSpPr>
        <p:spPr>
          <a:xfrm>
            <a:off x="427035" y="4079318"/>
            <a:ext cx="5427663" cy="128932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341313" indent="-341313">
              <a:buFont typeface="+mj-lt"/>
              <a:buAutoNum type="arabicPeriod" startAt="3"/>
            </a:pPr>
            <a:r>
              <a:rPr lang="en-US" sz="2000" dirty="0">
                <a:solidFill>
                  <a:schemeClr val="tx1"/>
                </a:solidFill>
              </a:rPr>
              <a:t>You can require users to register for SSPR (same process as MFA)</a:t>
            </a:r>
          </a:p>
        </p:txBody>
      </p:sp>
      <p:pic>
        <p:nvPicPr>
          <p:cNvPr id="8" name="Picture 7" descr="A screenshot of the Password Reset - Authentication Methods screen">
            <a:extLst>
              <a:ext uri="{FF2B5EF4-FFF2-40B4-BE49-F238E27FC236}">
                <a16:creationId xmlns:a16="http://schemas.microsoft.com/office/drawing/2014/main" id="{7FE0CEF9-3FDA-96CD-3572-CAC72170D4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8909" y="1192212"/>
            <a:ext cx="4886325" cy="5124450"/>
          </a:xfrm>
          <a:prstGeom prst="rect">
            <a:avLst/>
          </a:prstGeom>
        </p:spPr>
      </p:pic>
    </p:spTree>
    <p:extLst>
      <p:ext uri="{BB962C8B-B14F-4D97-AF65-F5344CB8AC3E}">
        <p14:creationId xmlns:p14="http://schemas.microsoft.com/office/powerpoint/2010/main" val="98512157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a:xfrm>
            <a:off x="600058" y="525428"/>
            <a:ext cx="11703601" cy="502246"/>
          </a:xfrm>
        </p:spPr>
        <p:txBody>
          <a:bodyPr/>
          <a:lstStyle/>
          <a:p>
            <a:r>
              <a:rPr lang="en-US" dirty="0"/>
              <a:t>Learning Recap – Understand Microsoft Entra ID</a:t>
            </a:r>
          </a:p>
        </p:txBody>
      </p:sp>
      <p:sp>
        <p:nvSpPr>
          <p:cNvPr id="24" name="Rectangle 23">
            <a:extLst>
              <a:ext uri="{FF2B5EF4-FFF2-40B4-BE49-F238E27FC236}">
                <a16:creationId xmlns:a16="http://schemas.microsoft.com/office/drawing/2014/main" id="{07D8E708-0375-4BE4-AA33-254D0233BCB2}"/>
              </a:ext>
            </a:extLst>
          </p:cNvPr>
          <p:cNvSpPr/>
          <p:nvPr/>
        </p:nvSpPr>
        <p:spPr>
          <a:xfrm>
            <a:off x="3973745" y="2243398"/>
            <a:ext cx="7376120" cy="1927458"/>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lnSpc>
                <a:spcPct val="90000"/>
              </a:lnSpc>
              <a:spcBef>
                <a:spcPct val="0"/>
              </a:spcBef>
              <a:spcAft>
                <a:spcPts val="600"/>
              </a:spcAft>
              <a:buClr>
                <a:schemeClr val="tx1"/>
              </a:buClr>
              <a:buFont typeface="Arial" panose="020B0604020202020204" pitchFamily="34" charset="0"/>
              <a:buChar char="•"/>
            </a:pPr>
            <a:r>
              <a:rPr lang="en-US" dirty="0">
                <a:hlinkClick r:id="rId3"/>
              </a:rPr>
              <a:t>Understand Microsoft Entra ID</a:t>
            </a:r>
            <a:endParaRPr lang="en-US" dirty="0"/>
          </a:p>
          <a:p>
            <a:pPr marL="285750" lvl="0" indent="-285750" algn="l" defTabSz="800100">
              <a:lnSpc>
                <a:spcPct val="90000"/>
              </a:lnSpc>
              <a:spcBef>
                <a:spcPct val="0"/>
              </a:spcBef>
              <a:spcAft>
                <a:spcPts val="600"/>
              </a:spcAft>
              <a:buClr>
                <a:schemeClr val="tx1"/>
              </a:buClr>
              <a:buFont typeface="Arial" panose="020B0604020202020204" pitchFamily="34" charset="0"/>
              <a:buChar char="•"/>
            </a:pPr>
            <a:r>
              <a:rPr lang="en-US" dirty="0">
                <a:hlinkClick r:id="rId4"/>
              </a:rPr>
              <a:t>Allow users to reset their password with self-service password reset</a:t>
            </a:r>
            <a:endParaRPr lang="en-US" dirty="0"/>
          </a:p>
          <a:p>
            <a:pPr marL="285750" indent="-285750" defTabSz="800100">
              <a:lnSpc>
                <a:spcPct val="90000"/>
              </a:lnSpc>
              <a:spcBef>
                <a:spcPct val="0"/>
              </a:spcBef>
              <a:spcAft>
                <a:spcPts val="600"/>
              </a:spcAft>
              <a:buClr>
                <a:schemeClr val="tx1"/>
              </a:buClr>
              <a:buFont typeface="Arial" panose="020B0604020202020204" pitchFamily="34" charset="0"/>
              <a:buChar char="•"/>
            </a:pPr>
            <a:r>
              <a:rPr lang="en-US" dirty="0">
                <a:hlinkClick r:id="rId5"/>
              </a:rPr>
              <a:t>Implement and manage hybrid identity</a:t>
            </a:r>
            <a:endParaRPr lang="en-US" dirty="0"/>
          </a:p>
          <a:p>
            <a:pPr marL="285750" indent="-285750" defTabSz="800100">
              <a:lnSpc>
                <a:spcPct val="90000"/>
              </a:lnSpc>
              <a:spcBef>
                <a:spcPct val="0"/>
              </a:spcBef>
              <a:spcAft>
                <a:spcPts val="600"/>
              </a:spcAft>
              <a:buClr>
                <a:schemeClr val="tx1"/>
              </a:buClr>
              <a:buFont typeface="Arial" panose="020B0604020202020204" pitchFamily="34" charset="0"/>
              <a:buChar char="•"/>
            </a:pPr>
            <a:endParaRPr lang="en-US" dirty="0"/>
          </a:p>
          <a:p>
            <a:pPr marL="285750" lvl="0" indent="-285750" algn="l" defTabSz="800100">
              <a:lnSpc>
                <a:spcPct val="90000"/>
              </a:lnSpc>
              <a:spcBef>
                <a:spcPct val="0"/>
              </a:spcBef>
              <a:spcAft>
                <a:spcPts val="600"/>
              </a:spcAft>
              <a:buClr>
                <a:schemeClr val="tx1"/>
              </a:buClr>
              <a:buFont typeface="Arial" panose="020B0604020202020204" pitchFamily="34" charset="0"/>
              <a:buChar char="•"/>
            </a:pPr>
            <a:endParaRPr lang="en-IN" sz="1800" kern="1200" dirty="0">
              <a:solidFill>
                <a:schemeClr val="tx1"/>
              </a:solidFill>
            </a:endParaRPr>
          </a:p>
        </p:txBody>
      </p:sp>
    </p:spTree>
    <p:extLst>
      <p:ext uri="{BB962C8B-B14F-4D97-AF65-F5344CB8AC3E}">
        <p14:creationId xmlns:p14="http://schemas.microsoft.com/office/powerpoint/2010/main" val="245363075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User and Group Accounts</a:t>
            </a:r>
          </a:p>
        </p:txBody>
      </p:sp>
    </p:spTree>
    <p:extLst>
      <p:ext uri="{BB962C8B-B14F-4D97-AF65-F5344CB8AC3E}">
        <p14:creationId xmlns:p14="http://schemas.microsoft.com/office/powerpoint/2010/main" val="149742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06FB1-ADCB-44A6-A586-4BE06B83C4E8}"/>
              </a:ext>
            </a:extLst>
          </p:cNvPr>
          <p:cNvSpPr>
            <a:spLocks noGrp="1"/>
          </p:cNvSpPr>
          <p:nvPr>
            <p:ph type="title"/>
          </p:nvPr>
        </p:nvSpPr>
        <p:spPr/>
        <p:txBody>
          <a:bodyPr/>
          <a:lstStyle/>
          <a:p>
            <a:r>
              <a:rPr lang="en-US" dirty="0"/>
              <a:t>Learning Objectives - User and Group Accounts</a:t>
            </a:r>
          </a:p>
        </p:txBody>
      </p:sp>
      <p:sp>
        <p:nvSpPr>
          <p:cNvPr id="5" name="Rectangle 4">
            <a:extLst>
              <a:ext uri="{FF2B5EF4-FFF2-40B4-BE49-F238E27FC236}">
                <a16:creationId xmlns:a16="http://schemas.microsoft.com/office/drawing/2014/main" id="{3F05FDA1-1599-4684-A051-18A6974A3B6D}"/>
              </a:ext>
            </a:extLst>
          </p:cNvPr>
          <p:cNvSpPr/>
          <p:nvPr/>
        </p:nvSpPr>
        <p:spPr bwMode="auto">
          <a:xfrm>
            <a:off x="588224" y="1510548"/>
            <a:ext cx="5489015" cy="374725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a:spcAft>
                <a:spcPts val="600"/>
              </a:spcAft>
              <a:buFont typeface="Arial" panose="020B0604020202020204" pitchFamily="34" charset="0"/>
              <a:buChar char="•"/>
            </a:pPr>
            <a:r>
              <a:rPr lang="en-US" sz="2200" dirty="0">
                <a:solidFill>
                  <a:schemeClr val="tx1"/>
                </a:solidFill>
              </a:rPr>
              <a:t>Create User Accounts</a:t>
            </a:r>
          </a:p>
          <a:p>
            <a:pPr marL="342900" indent="-342900">
              <a:spcAft>
                <a:spcPts val="600"/>
              </a:spcAft>
              <a:buFont typeface="Arial" panose="020B0604020202020204" pitchFamily="34" charset="0"/>
              <a:buChar char="•"/>
            </a:pPr>
            <a:r>
              <a:rPr lang="en-US" sz="2200" dirty="0">
                <a:solidFill>
                  <a:schemeClr val="tx1"/>
                </a:solidFill>
              </a:rPr>
              <a:t>Manage User Accounts</a:t>
            </a:r>
          </a:p>
          <a:p>
            <a:pPr marL="342900" indent="-342900">
              <a:spcAft>
                <a:spcPts val="600"/>
              </a:spcAft>
              <a:buFont typeface="Arial" panose="020B0604020202020204" pitchFamily="34" charset="0"/>
              <a:buChar char="•"/>
            </a:pPr>
            <a:r>
              <a:rPr lang="en-US" sz="2200" dirty="0">
                <a:solidFill>
                  <a:schemeClr val="tx1"/>
                </a:solidFill>
              </a:rPr>
              <a:t>Create Bulk Accounts (optional)</a:t>
            </a:r>
          </a:p>
          <a:p>
            <a:pPr marL="342900" indent="-342900">
              <a:spcAft>
                <a:spcPts val="600"/>
              </a:spcAft>
              <a:buFont typeface="Arial" panose="020B0604020202020204" pitchFamily="34" charset="0"/>
              <a:buChar char="•"/>
            </a:pPr>
            <a:r>
              <a:rPr lang="en-US" sz="2200" dirty="0">
                <a:solidFill>
                  <a:schemeClr val="tx1"/>
                </a:solidFill>
              </a:rPr>
              <a:t>Create Group Accounts</a:t>
            </a:r>
          </a:p>
          <a:p>
            <a:pPr marL="342900" indent="-342900">
              <a:spcAft>
                <a:spcPts val="600"/>
              </a:spcAft>
              <a:buFont typeface="Arial" panose="020B0604020202020204" pitchFamily="34" charset="0"/>
              <a:buChar char="•"/>
            </a:pPr>
            <a:r>
              <a:rPr lang="en-US" sz="2200" dirty="0">
                <a:solidFill>
                  <a:schemeClr val="tx1"/>
                </a:solidFill>
              </a:rPr>
              <a:t>Assign Licenses to Users and Groups (extra topic) </a:t>
            </a:r>
          </a:p>
          <a:p>
            <a:pPr marL="342900" indent="-342900">
              <a:spcAft>
                <a:spcPts val="600"/>
              </a:spcAft>
              <a:buFont typeface="Arial" panose="020B0604020202020204" pitchFamily="34" charset="0"/>
              <a:buChar char="•"/>
            </a:pPr>
            <a:r>
              <a:rPr lang="en-US" sz="2200" dirty="0">
                <a:solidFill>
                  <a:schemeClr val="tx1"/>
                </a:solidFill>
              </a:rPr>
              <a:t>Create Administrative Units (optional)</a:t>
            </a:r>
          </a:p>
          <a:p>
            <a:pPr marL="342900" indent="-342900">
              <a:spcAft>
                <a:spcPts val="600"/>
              </a:spcAft>
              <a:buFont typeface="Arial" panose="020B0604020202020204" pitchFamily="34" charset="0"/>
              <a:buChar char="•"/>
            </a:pPr>
            <a:r>
              <a:rPr lang="en-US" sz="2200" dirty="0">
                <a:solidFill>
                  <a:schemeClr val="tx1"/>
                </a:solidFill>
              </a:rPr>
              <a:t>Demonstration – Users and Groups</a:t>
            </a:r>
          </a:p>
          <a:p>
            <a:pPr marL="342900" indent="-342900">
              <a:spcAft>
                <a:spcPts val="600"/>
              </a:spcAft>
              <a:buFont typeface="Arial" panose="020B0604020202020204" pitchFamily="34" charset="0"/>
              <a:buChar char="•"/>
            </a:pPr>
            <a:r>
              <a:rPr lang="en-US" sz="2200" dirty="0">
                <a:solidFill>
                  <a:schemeClr val="tx1"/>
                </a:solidFill>
              </a:rPr>
              <a:t>Summary and Resources </a:t>
            </a:r>
          </a:p>
        </p:txBody>
      </p:sp>
      <p:sp>
        <p:nvSpPr>
          <p:cNvPr id="4" name="TextBox 3">
            <a:extLst>
              <a:ext uri="{FF2B5EF4-FFF2-40B4-BE49-F238E27FC236}">
                <a16:creationId xmlns:a16="http://schemas.microsoft.com/office/drawing/2014/main" id="{B6A728C5-F4CC-6098-5832-3FEEBCC30134}"/>
              </a:ext>
            </a:extLst>
          </p:cNvPr>
          <p:cNvSpPr txBox="1"/>
          <p:nvPr/>
        </p:nvSpPr>
        <p:spPr>
          <a:xfrm>
            <a:off x="6496915" y="1842036"/>
            <a:ext cx="4320021" cy="2339102"/>
          </a:xfrm>
          <a:prstGeom prst="rect">
            <a:avLst/>
          </a:prstGeom>
          <a:noFill/>
        </p:spPr>
        <p:txBody>
          <a:bodyPr wrap="square">
            <a:spAutoFit/>
          </a:bodyPr>
          <a:lstStyle/>
          <a:p>
            <a:pPr>
              <a:spcAft>
                <a:spcPts val="600"/>
              </a:spcAft>
            </a:pPr>
            <a:r>
              <a:rPr lang="en-US" sz="1800" dirty="0">
                <a:solidFill>
                  <a:schemeClr val="accent1"/>
                </a:solidFill>
              </a:rPr>
              <a:t>Manage Azure identities and governance (20–25%): </a:t>
            </a:r>
            <a:r>
              <a:rPr lang="en-US" sz="1800" i="0" dirty="0">
                <a:solidFill>
                  <a:schemeClr val="accent1"/>
                </a:solidFill>
                <a:effectLst/>
              </a:rPr>
              <a:t>Manage Microsoft Entra ID users and groups</a:t>
            </a:r>
          </a:p>
          <a:p>
            <a:pPr marL="171450" indent="-171450">
              <a:spcAft>
                <a:spcPts val="600"/>
              </a:spcAft>
              <a:buFont typeface="Arial" panose="020B0604020202020204" pitchFamily="34" charset="0"/>
              <a:buChar char="•"/>
            </a:pPr>
            <a:r>
              <a:rPr lang="en-US" sz="1800" dirty="0"/>
              <a:t>Create users and groups</a:t>
            </a:r>
          </a:p>
          <a:p>
            <a:pPr marL="171450" indent="-171450">
              <a:spcAft>
                <a:spcPts val="600"/>
              </a:spcAft>
              <a:buFont typeface="Arial" panose="020B0604020202020204" pitchFamily="34" charset="0"/>
              <a:buChar char="•"/>
            </a:pPr>
            <a:r>
              <a:rPr lang="en-US" sz="1800" dirty="0"/>
              <a:t>Manage user and group properties</a:t>
            </a:r>
          </a:p>
          <a:p>
            <a:pPr marL="171450" indent="-171450">
              <a:spcAft>
                <a:spcPts val="600"/>
              </a:spcAft>
              <a:buFont typeface="Arial" panose="020B0604020202020204" pitchFamily="34" charset="0"/>
              <a:buChar char="•"/>
            </a:pPr>
            <a:r>
              <a:rPr lang="en-US" sz="1800" dirty="0"/>
              <a:t>Manage external users</a:t>
            </a:r>
          </a:p>
          <a:p>
            <a:pPr marL="171450" indent="-171450">
              <a:spcAft>
                <a:spcPts val="600"/>
              </a:spcAft>
              <a:buFont typeface="Arial" panose="020B0604020202020204" pitchFamily="34" charset="0"/>
              <a:buChar char="•"/>
            </a:pPr>
            <a:r>
              <a:rPr lang="en-US" sz="1800" dirty="0"/>
              <a:t>Manage licenses</a:t>
            </a:r>
          </a:p>
        </p:txBody>
      </p:sp>
    </p:spTree>
    <p:extLst>
      <p:ext uri="{BB962C8B-B14F-4D97-AF65-F5344CB8AC3E}">
        <p14:creationId xmlns:p14="http://schemas.microsoft.com/office/powerpoint/2010/main" val="283729122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User Accounts</a:t>
            </a:r>
          </a:p>
        </p:txBody>
      </p:sp>
      <p:sp>
        <p:nvSpPr>
          <p:cNvPr id="9" name="Rectangle 8">
            <a:extLst>
              <a:ext uri="{FF2B5EF4-FFF2-40B4-BE49-F238E27FC236}">
                <a16:creationId xmlns:a16="http://schemas.microsoft.com/office/drawing/2014/main" id="{4DB90E1B-7A16-4229-8700-4DB851D1FD93}"/>
              </a:ext>
            </a:extLst>
          </p:cNvPr>
          <p:cNvSpPr/>
          <p:nvPr/>
        </p:nvSpPr>
        <p:spPr>
          <a:xfrm>
            <a:off x="427038" y="4436229"/>
            <a:ext cx="2735776" cy="1241365"/>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All users must</a:t>
            </a:r>
            <a:br>
              <a:rPr lang="en-US" sz="2000" dirty="0">
                <a:solidFill>
                  <a:schemeClr val="tx1"/>
                </a:solidFill>
              </a:rPr>
            </a:br>
            <a:r>
              <a:rPr lang="en-US" sz="2000" dirty="0">
                <a:solidFill>
                  <a:schemeClr val="tx1"/>
                </a:solidFill>
              </a:rPr>
              <a:t>have an account</a:t>
            </a:r>
          </a:p>
        </p:txBody>
      </p:sp>
      <p:sp>
        <p:nvSpPr>
          <p:cNvPr id="10" name="Rectangle 9">
            <a:extLst>
              <a:ext uri="{FF2B5EF4-FFF2-40B4-BE49-F238E27FC236}">
                <a16:creationId xmlns:a16="http://schemas.microsoft.com/office/drawing/2014/main" id="{312D2E04-3872-446E-A1C2-2AEBC0880E73}"/>
              </a:ext>
            </a:extLst>
          </p:cNvPr>
          <p:cNvSpPr/>
          <p:nvPr/>
        </p:nvSpPr>
        <p:spPr>
          <a:xfrm>
            <a:off x="3290859" y="4436229"/>
            <a:ext cx="4295266" cy="1241365"/>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The account is used for authentication and authorization</a:t>
            </a:r>
          </a:p>
        </p:txBody>
      </p:sp>
      <p:sp>
        <p:nvSpPr>
          <p:cNvPr id="11" name="Rectangle 10">
            <a:extLst>
              <a:ext uri="{FF2B5EF4-FFF2-40B4-BE49-F238E27FC236}">
                <a16:creationId xmlns:a16="http://schemas.microsoft.com/office/drawing/2014/main" id="{1583D988-E643-436F-981E-8AC471424EFA}"/>
              </a:ext>
            </a:extLst>
          </p:cNvPr>
          <p:cNvSpPr/>
          <p:nvPr/>
        </p:nvSpPr>
        <p:spPr>
          <a:xfrm>
            <a:off x="7714171" y="4436229"/>
            <a:ext cx="4295266" cy="1241365"/>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Each user account has additional properties</a:t>
            </a:r>
          </a:p>
        </p:txBody>
      </p:sp>
      <p:pic>
        <p:nvPicPr>
          <p:cNvPr id="3" name="Picture 2" descr="Screenshot All Users page with Name, User principal name, user type and directory synced.">
            <a:extLst>
              <a:ext uri="{FF2B5EF4-FFF2-40B4-BE49-F238E27FC236}">
                <a16:creationId xmlns:a16="http://schemas.microsoft.com/office/drawing/2014/main" id="{89620C8A-08CC-D13E-94B7-F57A7AF56744}"/>
              </a:ext>
            </a:extLst>
          </p:cNvPr>
          <p:cNvPicPr>
            <a:picLocks noChangeAspect="1"/>
          </p:cNvPicPr>
          <p:nvPr/>
        </p:nvPicPr>
        <p:blipFill>
          <a:blip r:embed="rId3"/>
          <a:stretch>
            <a:fillRect/>
          </a:stretch>
        </p:blipFill>
        <p:spPr>
          <a:xfrm>
            <a:off x="503237" y="1269294"/>
            <a:ext cx="11430000" cy="2562225"/>
          </a:xfrm>
          <a:prstGeom prst="rect">
            <a:avLst/>
          </a:prstGeom>
        </p:spPr>
      </p:pic>
    </p:spTree>
    <p:extLst>
      <p:ext uri="{BB962C8B-B14F-4D97-AF65-F5344CB8AC3E}">
        <p14:creationId xmlns:p14="http://schemas.microsoft.com/office/powerpoint/2010/main" val="2639477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Manage User Accounts</a:t>
            </a:r>
          </a:p>
        </p:txBody>
      </p:sp>
      <p:pic>
        <p:nvPicPr>
          <p:cNvPr id="26" name="Picture 4" descr="Screenshot of the Add user tool bar including new user, new guest user, bulk create, bulk invite, bulk delete, download users, refresh, reset password, multi-factor authentication, and delete user">
            <a:extLst>
              <a:ext uri="{FF2B5EF4-FFF2-40B4-BE49-F238E27FC236}">
                <a16:creationId xmlns:a16="http://schemas.microsoft.com/office/drawing/2014/main" id="{80E4A273-CB51-4B65-AB73-0887DB31C4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764" y="1143000"/>
            <a:ext cx="11009745" cy="462273"/>
          </a:xfrm>
          <a:prstGeom prst="rect">
            <a:avLst/>
          </a:prstGeom>
        </p:spPr>
      </p:pic>
      <p:pic>
        <p:nvPicPr>
          <p:cNvPr id="27" name="Picture 26" descr="Screenshot of the new user page. Two radio buttons are shown. One for Create User and one for Invite User">
            <a:extLst>
              <a:ext uri="{FF2B5EF4-FFF2-40B4-BE49-F238E27FC236}">
                <a16:creationId xmlns:a16="http://schemas.microsoft.com/office/drawing/2014/main" id="{F7D331FB-EBD2-431F-B77D-3C4B4CF481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2353" y="1675890"/>
            <a:ext cx="8011768" cy="2530032"/>
          </a:xfrm>
          <a:prstGeom prst="rect">
            <a:avLst/>
          </a:prstGeom>
        </p:spPr>
      </p:pic>
      <p:sp>
        <p:nvSpPr>
          <p:cNvPr id="20" name="Freeform: Shape 19">
            <a:extLst>
              <a:ext uri="{FF2B5EF4-FFF2-40B4-BE49-F238E27FC236}">
                <a16:creationId xmlns:a16="http://schemas.microsoft.com/office/drawing/2014/main" id="{FA0F26BA-40E4-45FB-B677-CC713FFA4095}"/>
              </a:ext>
            </a:extLst>
          </p:cNvPr>
          <p:cNvSpPr/>
          <p:nvPr/>
        </p:nvSpPr>
        <p:spPr>
          <a:xfrm>
            <a:off x="424435" y="4447866"/>
            <a:ext cx="2797507"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Must be Global Administrator or User Administrator to manage users</a:t>
            </a:r>
            <a:endParaRPr lang="en-IN" sz="2000" dirty="0">
              <a:solidFill>
                <a:schemeClr val="tx1"/>
              </a:solidFill>
            </a:endParaRPr>
          </a:p>
        </p:txBody>
      </p:sp>
      <p:sp>
        <p:nvSpPr>
          <p:cNvPr id="21" name="Freeform: Shape 20">
            <a:extLst>
              <a:ext uri="{FF2B5EF4-FFF2-40B4-BE49-F238E27FC236}">
                <a16:creationId xmlns:a16="http://schemas.microsoft.com/office/drawing/2014/main" id="{C076102E-3CBB-479E-BA86-CFB3F9FAF942}"/>
              </a:ext>
            </a:extLst>
          </p:cNvPr>
          <p:cNvSpPr/>
          <p:nvPr/>
        </p:nvSpPr>
        <p:spPr>
          <a:xfrm>
            <a:off x="3349028" y="4447866"/>
            <a:ext cx="2797507"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User profile</a:t>
            </a:r>
            <a:br>
              <a:rPr lang="en-US" sz="2000" dirty="0">
                <a:solidFill>
                  <a:schemeClr val="tx1"/>
                </a:solidFill>
              </a:rPr>
            </a:br>
            <a:r>
              <a:rPr lang="en-US" sz="2000" dirty="0">
                <a:solidFill>
                  <a:schemeClr val="tx1"/>
                </a:solidFill>
              </a:rPr>
              <a:t>(picture, job, contact info) is optional</a:t>
            </a:r>
            <a:endParaRPr lang="en-IN" sz="2000" dirty="0">
              <a:solidFill>
                <a:schemeClr val="tx1"/>
              </a:solidFill>
            </a:endParaRPr>
          </a:p>
        </p:txBody>
      </p:sp>
      <p:sp>
        <p:nvSpPr>
          <p:cNvPr id="22" name="Freeform: Shape 21">
            <a:extLst>
              <a:ext uri="{FF2B5EF4-FFF2-40B4-BE49-F238E27FC236}">
                <a16:creationId xmlns:a16="http://schemas.microsoft.com/office/drawing/2014/main" id="{E464C082-8CAD-4A4C-984C-008F1532D468}"/>
              </a:ext>
            </a:extLst>
          </p:cNvPr>
          <p:cNvSpPr/>
          <p:nvPr/>
        </p:nvSpPr>
        <p:spPr>
          <a:xfrm>
            <a:off x="6273621" y="4447866"/>
            <a:ext cx="2797507"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Deleted users</a:t>
            </a:r>
            <a:br>
              <a:rPr lang="en-US" sz="2000" dirty="0">
                <a:solidFill>
                  <a:schemeClr val="tx1"/>
                </a:solidFill>
              </a:rPr>
            </a:br>
            <a:r>
              <a:rPr lang="en-US" sz="2000" dirty="0">
                <a:solidFill>
                  <a:schemeClr val="tx1"/>
                </a:solidFill>
              </a:rPr>
              <a:t>can be restored</a:t>
            </a:r>
            <a:br>
              <a:rPr lang="en-US" sz="2000" dirty="0">
                <a:solidFill>
                  <a:schemeClr val="tx1"/>
                </a:solidFill>
              </a:rPr>
            </a:br>
            <a:r>
              <a:rPr lang="en-US" sz="2000" dirty="0">
                <a:solidFill>
                  <a:schemeClr val="tx1"/>
                </a:solidFill>
              </a:rPr>
              <a:t>for 30 days</a:t>
            </a:r>
            <a:endParaRPr lang="en-IN" sz="2000" dirty="0">
              <a:solidFill>
                <a:schemeClr val="tx1"/>
              </a:solidFill>
            </a:endParaRPr>
          </a:p>
        </p:txBody>
      </p:sp>
      <p:sp>
        <p:nvSpPr>
          <p:cNvPr id="23" name="Freeform: Shape 22">
            <a:extLst>
              <a:ext uri="{FF2B5EF4-FFF2-40B4-BE49-F238E27FC236}">
                <a16:creationId xmlns:a16="http://schemas.microsoft.com/office/drawing/2014/main" id="{BB47372E-D0FF-48F8-9885-26EA4EDE90A2}"/>
              </a:ext>
            </a:extLst>
          </p:cNvPr>
          <p:cNvSpPr/>
          <p:nvPr/>
        </p:nvSpPr>
        <p:spPr>
          <a:xfrm>
            <a:off x="9198215" y="4447866"/>
            <a:ext cx="2797507"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Sign in and audit</a:t>
            </a:r>
            <a:br>
              <a:rPr lang="en-US" sz="2000" dirty="0">
                <a:solidFill>
                  <a:schemeClr val="tx1"/>
                </a:solidFill>
              </a:rPr>
            </a:br>
            <a:r>
              <a:rPr lang="en-US" sz="2000" dirty="0">
                <a:solidFill>
                  <a:schemeClr val="tx1"/>
                </a:solidFill>
              </a:rPr>
              <a:t>log information</a:t>
            </a:r>
            <a:br>
              <a:rPr lang="en-US" sz="2000" dirty="0">
                <a:solidFill>
                  <a:schemeClr val="tx1"/>
                </a:solidFill>
              </a:rPr>
            </a:br>
            <a:r>
              <a:rPr lang="en-US" sz="2000" dirty="0">
                <a:solidFill>
                  <a:schemeClr val="tx1"/>
                </a:solidFill>
              </a:rPr>
              <a:t>is available</a:t>
            </a:r>
            <a:endParaRPr lang="en-IN" sz="2000" dirty="0">
              <a:solidFill>
                <a:schemeClr val="tx1"/>
              </a:solidFill>
            </a:endParaRPr>
          </a:p>
        </p:txBody>
      </p:sp>
    </p:spTree>
    <p:extLst>
      <p:ext uri="{BB962C8B-B14F-4D97-AF65-F5344CB8AC3E}">
        <p14:creationId xmlns:p14="http://schemas.microsoft.com/office/powerpoint/2010/main" val="30193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solidFill>
                  <a:schemeClr val="tx1"/>
                </a:solidFill>
              </a:rPr>
              <a:t>Perform bulk account updates (optional)</a:t>
            </a:r>
          </a:p>
        </p:txBody>
      </p:sp>
      <p:sp>
        <p:nvSpPr>
          <p:cNvPr id="10" name="Freeform: Shape 9">
            <a:extLst>
              <a:ext uri="{FF2B5EF4-FFF2-40B4-BE49-F238E27FC236}">
                <a16:creationId xmlns:a16="http://schemas.microsoft.com/office/drawing/2014/main" id="{F6084F3F-647F-4933-85D8-5F1690C4EA0D}"/>
              </a:ext>
            </a:extLst>
          </p:cNvPr>
          <p:cNvSpPr/>
          <p:nvPr/>
        </p:nvSpPr>
        <p:spPr>
          <a:xfrm>
            <a:off x="656050" y="4302410"/>
            <a:ext cx="3629233"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Supports bulk user and group member updates</a:t>
            </a:r>
          </a:p>
        </p:txBody>
      </p:sp>
      <p:sp>
        <p:nvSpPr>
          <p:cNvPr id="9" name="Freeform: Shape 8">
            <a:extLst>
              <a:ext uri="{FF2B5EF4-FFF2-40B4-BE49-F238E27FC236}">
                <a16:creationId xmlns:a16="http://schemas.microsoft.com/office/drawing/2014/main" id="{CC67C29D-13CE-4EDA-B25C-E03DB051F7C5}"/>
              </a:ext>
            </a:extLst>
          </p:cNvPr>
          <p:cNvSpPr/>
          <p:nvPr/>
        </p:nvSpPr>
        <p:spPr>
          <a:xfrm>
            <a:off x="4467284" y="4302409"/>
            <a:ext cx="3629233"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Create the comma-separated values (CSV) template you can download from the Portal</a:t>
            </a:r>
          </a:p>
        </p:txBody>
      </p:sp>
      <p:sp>
        <p:nvSpPr>
          <p:cNvPr id="11" name="Freeform: Shape 10">
            <a:extLst>
              <a:ext uri="{FF2B5EF4-FFF2-40B4-BE49-F238E27FC236}">
                <a16:creationId xmlns:a16="http://schemas.microsoft.com/office/drawing/2014/main" id="{F1EF831E-263B-494E-A165-3C91F34BC23C}"/>
              </a:ext>
            </a:extLst>
          </p:cNvPr>
          <p:cNvSpPr/>
          <p:nvPr/>
        </p:nvSpPr>
        <p:spPr>
          <a:xfrm>
            <a:off x="8278518" y="4302409"/>
            <a:ext cx="3629233" cy="1310775"/>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sz="2000" dirty="0">
                <a:solidFill>
                  <a:schemeClr val="tx1"/>
                </a:solidFill>
              </a:rPr>
              <a:t>Must be signed in as a Global administrator or User administrator</a:t>
            </a:r>
          </a:p>
        </p:txBody>
      </p:sp>
      <p:pic>
        <p:nvPicPr>
          <p:cNvPr id="6" name="Picture 5" descr="Screenshot of the bulk create user page in the portal. ">
            <a:extLst>
              <a:ext uri="{FF2B5EF4-FFF2-40B4-BE49-F238E27FC236}">
                <a16:creationId xmlns:a16="http://schemas.microsoft.com/office/drawing/2014/main" id="{D9CD9DFE-63AD-8BED-D816-CEAE766A3D71}"/>
              </a:ext>
            </a:extLst>
          </p:cNvPr>
          <p:cNvPicPr>
            <a:picLocks noChangeAspect="1"/>
          </p:cNvPicPr>
          <p:nvPr/>
        </p:nvPicPr>
        <p:blipFill>
          <a:blip r:embed="rId3"/>
          <a:stretch>
            <a:fillRect/>
          </a:stretch>
        </p:blipFill>
        <p:spPr>
          <a:xfrm>
            <a:off x="772605" y="1531091"/>
            <a:ext cx="10877550" cy="2143125"/>
          </a:xfrm>
          <a:prstGeom prst="rect">
            <a:avLst/>
          </a:prstGeom>
          <a:noFill/>
          <a:ln>
            <a:solidFill>
              <a:schemeClr val="tx1"/>
            </a:solidFill>
          </a:ln>
        </p:spPr>
      </p:pic>
    </p:spTree>
    <p:extLst>
      <p:ext uri="{BB962C8B-B14F-4D97-AF65-F5344CB8AC3E}">
        <p14:creationId xmlns:p14="http://schemas.microsoft.com/office/powerpoint/2010/main" val="71129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Group Accounts</a:t>
            </a:r>
          </a:p>
        </p:txBody>
      </p:sp>
      <p:pic>
        <p:nvPicPr>
          <p:cNvPr id="13" name="Picture 3" descr="Screenshot of the Users and Groups - All Groups page in the Azure Portal. All Groups is highlighted and three groups are shown: Managers, Virtual Machine Administrators, and Virtual Network Administrators. The Group Type for each group is Security and the Membership Type is Assigned">
            <a:extLst>
              <a:ext uri="{FF2B5EF4-FFF2-40B4-BE49-F238E27FC236}">
                <a16:creationId xmlns:a16="http://schemas.microsoft.com/office/drawing/2014/main" id="{0F71FC66-9E5E-4996-A453-AA80AC7790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17580" y="1343639"/>
            <a:ext cx="9801317" cy="2927026"/>
          </a:xfrm>
          <a:prstGeom prst="rect">
            <a:avLst/>
          </a:prstGeom>
        </p:spPr>
      </p:pic>
      <p:sp>
        <p:nvSpPr>
          <p:cNvPr id="5" name="Rectangle 4">
            <a:extLst>
              <a:ext uri="{FF2B5EF4-FFF2-40B4-BE49-F238E27FC236}">
                <a16:creationId xmlns:a16="http://schemas.microsoft.com/office/drawing/2014/main" id="{9D4081B1-5032-4F80-BBEC-87A7EC21EBC2}"/>
              </a:ext>
            </a:extLst>
          </p:cNvPr>
          <p:cNvSpPr/>
          <p:nvPr/>
        </p:nvSpPr>
        <p:spPr>
          <a:xfrm>
            <a:off x="427038" y="4635996"/>
            <a:ext cx="5707881" cy="148424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latin typeface="+mj-lt"/>
              </a:rPr>
              <a:t>Group Types</a:t>
            </a:r>
          </a:p>
          <a:p>
            <a:pPr marL="342900" indent="-228600">
              <a:spcBef>
                <a:spcPts val="200"/>
              </a:spcBef>
              <a:spcAft>
                <a:spcPts val="300"/>
              </a:spcAft>
              <a:buFont typeface="Arial" panose="020B0604020202020204" pitchFamily="34" charset="0"/>
              <a:buChar char="•"/>
            </a:pPr>
            <a:r>
              <a:rPr lang="en-US" sz="2000" dirty="0">
                <a:solidFill>
                  <a:schemeClr val="tx1"/>
                </a:solidFill>
              </a:rPr>
              <a:t>Security groups</a:t>
            </a:r>
          </a:p>
          <a:p>
            <a:pPr marL="342900" indent="-228600">
              <a:spcBef>
                <a:spcPts val="200"/>
              </a:spcBef>
              <a:spcAft>
                <a:spcPts val="300"/>
              </a:spcAft>
              <a:buFont typeface="Arial" panose="020B0604020202020204" pitchFamily="34" charset="0"/>
              <a:buChar char="•"/>
            </a:pPr>
            <a:r>
              <a:rPr lang="en-US" sz="2000" dirty="0">
                <a:solidFill>
                  <a:schemeClr val="tx1"/>
                </a:solidFill>
              </a:rPr>
              <a:t>Microsoft 365 groups</a:t>
            </a:r>
          </a:p>
        </p:txBody>
      </p:sp>
      <p:sp>
        <p:nvSpPr>
          <p:cNvPr id="15" name="Rectangle 14">
            <a:extLst>
              <a:ext uri="{FF2B5EF4-FFF2-40B4-BE49-F238E27FC236}">
                <a16:creationId xmlns:a16="http://schemas.microsoft.com/office/drawing/2014/main" id="{BD242CC3-01C1-41E3-919F-6987173DA536}"/>
              </a:ext>
            </a:extLst>
          </p:cNvPr>
          <p:cNvSpPr/>
          <p:nvPr/>
        </p:nvSpPr>
        <p:spPr>
          <a:xfrm>
            <a:off x="6280063" y="4635995"/>
            <a:ext cx="5729376" cy="1484249"/>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latin typeface="+mj-lt"/>
              </a:rPr>
              <a:t>Membership Types</a:t>
            </a:r>
          </a:p>
          <a:p>
            <a:pPr marL="342900" indent="-228600">
              <a:spcBef>
                <a:spcPts val="200"/>
              </a:spcBef>
              <a:spcAft>
                <a:spcPts val="300"/>
              </a:spcAft>
              <a:buFont typeface="Arial" panose="020B0604020202020204" pitchFamily="34" charset="0"/>
              <a:buChar char="•"/>
            </a:pPr>
            <a:r>
              <a:rPr lang="en-US" sz="2000" dirty="0">
                <a:solidFill>
                  <a:schemeClr val="tx1"/>
                </a:solidFill>
              </a:rPr>
              <a:t>Assigned</a:t>
            </a:r>
          </a:p>
          <a:p>
            <a:pPr marL="342900" indent="-228600">
              <a:spcBef>
                <a:spcPts val="200"/>
              </a:spcBef>
              <a:spcAft>
                <a:spcPts val="300"/>
              </a:spcAft>
              <a:buFont typeface="Arial" panose="020B0604020202020204" pitchFamily="34" charset="0"/>
              <a:buChar char="•"/>
            </a:pPr>
            <a:r>
              <a:rPr lang="en-US" sz="2000" dirty="0">
                <a:solidFill>
                  <a:schemeClr val="tx1"/>
                </a:solidFill>
              </a:rPr>
              <a:t>Dynamic User</a:t>
            </a:r>
          </a:p>
          <a:p>
            <a:pPr marL="342900" indent="-228600">
              <a:spcBef>
                <a:spcPts val="200"/>
              </a:spcBef>
              <a:spcAft>
                <a:spcPts val="300"/>
              </a:spcAft>
              <a:buFont typeface="Arial" panose="020B0604020202020204" pitchFamily="34" charset="0"/>
              <a:buChar char="•"/>
            </a:pPr>
            <a:r>
              <a:rPr lang="en-US" sz="2000" dirty="0">
                <a:solidFill>
                  <a:schemeClr val="tx1"/>
                </a:solidFill>
              </a:rPr>
              <a:t>Dynamic Device (Security groups only)</a:t>
            </a:r>
          </a:p>
        </p:txBody>
      </p:sp>
    </p:spTree>
    <p:extLst>
      <p:ext uri="{BB962C8B-B14F-4D97-AF65-F5344CB8AC3E}">
        <p14:creationId xmlns:p14="http://schemas.microsoft.com/office/powerpoint/2010/main" val="263361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F663B-3E26-476B-B207-490FBCA34D1E}"/>
              </a:ext>
            </a:extLst>
          </p:cNvPr>
          <p:cNvSpPr>
            <a:spLocks noGrp="1"/>
          </p:cNvSpPr>
          <p:nvPr>
            <p:ph type="title"/>
          </p:nvPr>
        </p:nvSpPr>
        <p:spPr/>
        <p:txBody>
          <a:bodyPr/>
          <a:lstStyle/>
          <a:p>
            <a:r>
              <a:rPr lang="en-US" dirty="0"/>
              <a:t>Assign Licenses to Users and Groups</a:t>
            </a:r>
          </a:p>
        </p:txBody>
      </p:sp>
      <p:sp>
        <p:nvSpPr>
          <p:cNvPr id="3" name="Text Placeholder 2">
            <a:extLst>
              <a:ext uri="{FF2B5EF4-FFF2-40B4-BE49-F238E27FC236}">
                <a16:creationId xmlns:a16="http://schemas.microsoft.com/office/drawing/2014/main" id="{386CFAE0-5594-44E4-A9BF-70BA9F60E048}"/>
              </a:ext>
            </a:extLst>
          </p:cNvPr>
          <p:cNvSpPr txBox="1">
            <a:spLocks/>
          </p:cNvSpPr>
          <p:nvPr/>
        </p:nvSpPr>
        <p:spPr>
          <a:xfrm>
            <a:off x="465139" y="3341184"/>
            <a:ext cx="7045134" cy="2831544"/>
          </a:xfrm>
          <a:prstGeom prst="rect">
            <a:avLst/>
          </a:prstGeom>
          <a:solidFill>
            <a:schemeClr val="bg1">
              <a:lumMod val="95000"/>
            </a:schemeClr>
          </a:solidFill>
        </p:spPr>
        <p:txBody>
          <a:bodyPr vert="horz" wrap="square" lIns="91440" tIns="182880" rIns="91440" bIns="182880" rtlCol="0">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2000" dirty="0">
                <a:latin typeface="+mn-lt"/>
              </a:rPr>
              <a:t>Additional Services (like O365 are paid cloud services)</a:t>
            </a:r>
          </a:p>
          <a:p>
            <a:pPr marL="349724" indent="-349724">
              <a:spcAft>
                <a:spcPts val="612"/>
              </a:spcAft>
              <a:buFont typeface="Arial" panose="020B0604020202020204" pitchFamily="34" charset="0"/>
              <a:buChar char="•"/>
            </a:pPr>
            <a:r>
              <a:rPr lang="en-US" sz="2000" dirty="0">
                <a:latin typeface="+mn-lt"/>
              </a:rPr>
              <a:t>Microsoft paid cloud services require licenses</a:t>
            </a:r>
          </a:p>
          <a:p>
            <a:pPr marL="349724" indent="-349724">
              <a:spcAft>
                <a:spcPts val="612"/>
              </a:spcAft>
              <a:buFont typeface="Arial" panose="020B0604020202020204" pitchFamily="34" charset="0"/>
              <a:buChar char="•"/>
            </a:pPr>
            <a:r>
              <a:rPr lang="en-US" sz="2000" dirty="0">
                <a:latin typeface="+mn-lt"/>
              </a:rPr>
              <a:t>Licenses are assigned to those who need access to the services</a:t>
            </a:r>
          </a:p>
          <a:p>
            <a:pPr marL="349724" indent="-349724">
              <a:spcAft>
                <a:spcPts val="612"/>
              </a:spcAft>
              <a:buFont typeface="Arial" panose="020B0604020202020204" pitchFamily="34" charset="0"/>
              <a:buChar char="•"/>
            </a:pPr>
            <a:r>
              <a:rPr lang="en-US" sz="2000" dirty="0">
                <a:latin typeface="+mn-lt"/>
              </a:rPr>
              <a:t>Each user or group requires a separate paid license</a:t>
            </a:r>
          </a:p>
          <a:p>
            <a:pPr marL="349724" indent="-349724">
              <a:spcAft>
                <a:spcPts val="612"/>
              </a:spcAft>
              <a:buFont typeface="Arial" panose="020B0604020202020204" pitchFamily="34" charset="0"/>
              <a:buChar char="•"/>
            </a:pPr>
            <a:r>
              <a:rPr lang="en-US" sz="2000" dirty="0">
                <a:latin typeface="+mn-lt"/>
              </a:rPr>
              <a:t>Administrators use management portals and PowerShell cmdlets to manage licenses</a:t>
            </a:r>
          </a:p>
        </p:txBody>
      </p:sp>
      <p:sp>
        <p:nvSpPr>
          <p:cNvPr id="4" name="Text Placeholder 2">
            <a:extLst>
              <a:ext uri="{FF2B5EF4-FFF2-40B4-BE49-F238E27FC236}">
                <a16:creationId xmlns:a16="http://schemas.microsoft.com/office/drawing/2014/main" id="{3A954253-4AE2-4A43-AB18-919BE6E4339E}"/>
              </a:ext>
            </a:extLst>
          </p:cNvPr>
          <p:cNvSpPr txBox="1">
            <a:spLocks/>
          </p:cNvSpPr>
          <p:nvPr/>
        </p:nvSpPr>
        <p:spPr>
          <a:xfrm>
            <a:off x="465139" y="1394503"/>
            <a:ext cx="7045133" cy="1805623"/>
          </a:xfrm>
          <a:prstGeom prst="rect">
            <a:avLst/>
          </a:prstGeom>
          <a:solidFill>
            <a:schemeClr val="bg1">
              <a:lumMod val="95000"/>
            </a:schemeClr>
          </a:solidFill>
        </p:spPr>
        <p:txBody>
          <a:bodyPr vert="horz" wrap="square" lIns="91440" tIns="182880" rIns="91440" bIns="18288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spcAft>
                <a:spcPts val="612"/>
              </a:spcAft>
            </a:pPr>
            <a:r>
              <a:rPr lang="en-US" sz="2000" dirty="0">
                <a:latin typeface="+mn-lt"/>
              </a:rPr>
              <a:t>Azure is a cloud service that provides many built-in services for free.</a:t>
            </a:r>
          </a:p>
          <a:p>
            <a:pPr marL="349724" indent="-349724">
              <a:spcAft>
                <a:spcPts val="612"/>
              </a:spcAft>
              <a:buFont typeface="Arial" panose="020B0604020202020204" pitchFamily="34" charset="0"/>
              <a:buChar char="•"/>
            </a:pPr>
            <a:r>
              <a:rPr lang="en-US" sz="2000" dirty="0">
                <a:latin typeface="+mn-lt"/>
              </a:rPr>
              <a:t>Microsoft Entra ID comes as a free service</a:t>
            </a:r>
          </a:p>
          <a:p>
            <a:pPr marL="349724" indent="-349724">
              <a:spcAft>
                <a:spcPts val="612"/>
              </a:spcAft>
              <a:buFont typeface="Arial" panose="020B0604020202020204" pitchFamily="34" charset="0"/>
              <a:buChar char="•"/>
            </a:pPr>
            <a:r>
              <a:rPr lang="en-US" sz="2000" dirty="0">
                <a:latin typeface="+mn-lt"/>
              </a:rPr>
              <a:t>Gain additional functionality with a P1 or P2 license</a:t>
            </a:r>
          </a:p>
        </p:txBody>
      </p:sp>
      <p:sp>
        <p:nvSpPr>
          <p:cNvPr id="7" name="TextBox 6">
            <a:extLst>
              <a:ext uri="{FF2B5EF4-FFF2-40B4-BE49-F238E27FC236}">
                <a16:creationId xmlns:a16="http://schemas.microsoft.com/office/drawing/2014/main" id="{2EC5E35C-165E-4CDB-A302-4D90FFF5C72B}"/>
              </a:ext>
            </a:extLst>
          </p:cNvPr>
          <p:cNvSpPr txBox="1"/>
          <p:nvPr/>
        </p:nvSpPr>
        <p:spPr>
          <a:xfrm>
            <a:off x="8086531" y="1949146"/>
            <a:ext cx="3659507" cy="3096232"/>
          </a:xfrm>
          <a:prstGeom prst="rect">
            <a:avLst/>
          </a:prstGeom>
          <a:noFill/>
        </p:spPr>
        <p:txBody>
          <a:bodyPr wrap="square" lIns="182880" tIns="146304" rIns="182880" bIns="146304" rtlCol="0">
            <a:spAutoFit/>
          </a:bodyPr>
          <a:lstStyle/>
          <a:p>
            <a:pPr marL="342900" indent="-342900">
              <a:lnSpc>
                <a:spcPct val="90000"/>
              </a:lnSpc>
              <a:spcAft>
                <a:spcPts val="600"/>
              </a:spcAft>
              <a:buFont typeface="Wingdings" panose="05000000000000000000" pitchFamily="2" charset="2"/>
              <a:buChar char="q"/>
            </a:pPr>
            <a:r>
              <a:rPr lang="en-US" sz="2000" dirty="0">
                <a:gradFill>
                  <a:gsLst>
                    <a:gs pos="2917">
                      <a:schemeClr val="tx1"/>
                    </a:gs>
                    <a:gs pos="30000">
                      <a:schemeClr val="tx1"/>
                    </a:gs>
                  </a:gsLst>
                  <a:lin ang="5400000" scaled="0"/>
                </a:gradFill>
              </a:rPr>
              <a:t>View license plans and plan details</a:t>
            </a:r>
          </a:p>
          <a:p>
            <a:pPr marL="342900" indent="-342900">
              <a:lnSpc>
                <a:spcPct val="90000"/>
              </a:lnSpc>
              <a:spcAft>
                <a:spcPts val="600"/>
              </a:spcAft>
              <a:buFont typeface="Wingdings" panose="05000000000000000000" pitchFamily="2" charset="2"/>
              <a:buChar char="q"/>
            </a:pPr>
            <a:r>
              <a:rPr lang="en-US" sz="2000" dirty="0">
                <a:gradFill>
                  <a:gsLst>
                    <a:gs pos="2917">
                      <a:schemeClr val="tx1"/>
                    </a:gs>
                    <a:gs pos="30000">
                      <a:schemeClr val="tx1"/>
                    </a:gs>
                  </a:gsLst>
                  <a:lin ang="5400000" scaled="0"/>
                </a:gradFill>
              </a:rPr>
              <a:t>Set the Usage Location parameter</a:t>
            </a:r>
          </a:p>
          <a:p>
            <a:pPr marL="342900" indent="-342900">
              <a:lnSpc>
                <a:spcPct val="90000"/>
              </a:lnSpc>
              <a:spcAft>
                <a:spcPts val="600"/>
              </a:spcAft>
              <a:buFont typeface="Wingdings" panose="05000000000000000000" pitchFamily="2" charset="2"/>
              <a:buChar char="q"/>
            </a:pPr>
            <a:r>
              <a:rPr lang="en-US" sz="2000" dirty="0">
                <a:gradFill>
                  <a:gsLst>
                    <a:gs pos="2917">
                      <a:schemeClr val="tx1"/>
                    </a:gs>
                    <a:gs pos="30000">
                      <a:schemeClr val="tx1"/>
                    </a:gs>
                  </a:gsLst>
                  <a:lin ang="5400000" scaled="0"/>
                </a:gradFill>
              </a:rPr>
              <a:t>Assign licenses to users and groups</a:t>
            </a:r>
          </a:p>
          <a:p>
            <a:pPr marL="342900" indent="-342900">
              <a:lnSpc>
                <a:spcPct val="90000"/>
              </a:lnSpc>
              <a:spcAft>
                <a:spcPts val="600"/>
              </a:spcAft>
              <a:buFont typeface="Wingdings" panose="05000000000000000000" pitchFamily="2" charset="2"/>
              <a:buChar char="q"/>
            </a:pPr>
            <a:r>
              <a:rPr lang="en-US" sz="2000" dirty="0">
                <a:gradFill>
                  <a:gsLst>
                    <a:gs pos="2917">
                      <a:schemeClr val="tx1"/>
                    </a:gs>
                    <a:gs pos="30000">
                      <a:schemeClr val="tx1"/>
                    </a:gs>
                  </a:gsLst>
                  <a:lin ang="5400000" scaled="0"/>
                </a:gradFill>
              </a:rPr>
              <a:t>Change license plans for users and groups</a:t>
            </a:r>
          </a:p>
          <a:p>
            <a:pPr marL="342900" indent="-342900">
              <a:lnSpc>
                <a:spcPct val="90000"/>
              </a:lnSpc>
              <a:spcAft>
                <a:spcPts val="600"/>
              </a:spcAft>
              <a:buFont typeface="Wingdings" panose="05000000000000000000" pitchFamily="2" charset="2"/>
              <a:buChar char="q"/>
            </a:pPr>
            <a:r>
              <a:rPr lang="en-US" sz="2000" dirty="0">
                <a:gradFill>
                  <a:gsLst>
                    <a:gs pos="2917">
                      <a:schemeClr val="tx1"/>
                    </a:gs>
                    <a:gs pos="30000">
                      <a:schemeClr val="tx1"/>
                    </a:gs>
                  </a:gsLst>
                  <a:lin ang="5400000" scaled="0"/>
                </a:gradFill>
              </a:rPr>
              <a:t>Remove a license</a:t>
            </a:r>
          </a:p>
        </p:txBody>
      </p:sp>
    </p:spTree>
    <p:extLst>
      <p:ext uri="{BB962C8B-B14F-4D97-AF65-F5344CB8AC3E}">
        <p14:creationId xmlns:p14="http://schemas.microsoft.com/office/powerpoint/2010/main" val="126085030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5CBAE-9A31-4507-B151-EA8849DDE6D9}"/>
              </a:ext>
            </a:extLst>
          </p:cNvPr>
          <p:cNvSpPr>
            <a:spLocks noGrp="1"/>
          </p:cNvSpPr>
          <p:nvPr>
            <p:ph type="title"/>
          </p:nvPr>
        </p:nvSpPr>
        <p:spPr/>
        <p:txBody>
          <a:bodyPr/>
          <a:lstStyle/>
          <a:p>
            <a:r>
              <a:rPr lang="en-US" dirty="0"/>
              <a:t>Create Administrative Units (optional)</a:t>
            </a:r>
          </a:p>
        </p:txBody>
      </p:sp>
      <p:sp>
        <p:nvSpPr>
          <p:cNvPr id="15" name="Rectangle 14" descr="Cre">
            <a:extLst>
              <a:ext uri="{FF2B5EF4-FFF2-40B4-BE49-F238E27FC236}">
                <a16:creationId xmlns:a16="http://schemas.microsoft.com/office/drawing/2014/main" id="{293DE8C9-E825-447F-B9FF-51F3564C8F76}"/>
              </a:ext>
            </a:extLst>
          </p:cNvPr>
          <p:cNvSpPr/>
          <p:nvPr/>
        </p:nvSpPr>
        <p:spPr bwMode="auto">
          <a:xfrm>
            <a:off x="684891" y="1558040"/>
            <a:ext cx="6100920" cy="698936"/>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000" dirty="0">
                <a:solidFill>
                  <a:schemeClr val="tx1"/>
                </a:solidFill>
                <a:ea typeface="Segoe UI" pitchFamily="34" charset="0"/>
                <a:cs typeface="Segoe UI" pitchFamily="34" charset="0"/>
              </a:rPr>
              <a:t>Create an administrative unit</a:t>
            </a:r>
          </a:p>
        </p:txBody>
      </p:sp>
      <p:sp>
        <p:nvSpPr>
          <p:cNvPr id="17" name="Rectangle 16" descr="Cre">
            <a:extLst>
              <a:ext uri="{FF2B5EF4-FFF2-40B4-BE49-F238E27FC236}">
                <a16:creationId xmlns:a16="http://schemas.microsoft.com/office/drawing/2014/main" id="{7D152784-4904-411C-80BF-E666F9F3032A}"/>
              </a:ext>
            </a:extLst>
          </p:cNvPr>
          <p:cNvSpPr/>
          <p:nvPr/>
        </p:nvSpPr>
        <p:spPr bwMode="auto">
          <a:xfrm>
            <a:off x="684891" y="2518183"/>
            <a:ext cx="6100920" cy="81762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000" dirty="0">
                <a:solidFill>
                  <a:schemeClr val="tx1"/>
                </a:solidFill>
                <a:ea typeface="Segoe UI" pitchFamily="34" charset="0"/>
                <a:cs typeface="Segoe UI" pitchFamily="34" charset="0"/>
              </a:rPr>
              <a:t>Populate the administrative unit with users or groups</a:t>
            </a:r>
          </a:p>
        </p:txBody>
      </p:sp>
      <p:sp>
        <p:nvSpPr>
          <p:cNvPr id="3" name="Rectangle 2" descr="Cre">
            <a:extLst>
              <a:ext uri="{FF2B5EF4-FFF2-40B4-BE49-F238E27FC236}">
                <a16:creationId xmlns:a16="http://schemas.microsoft.com/office/drawing/2014/main" id="{7756E495-791C-4460-BF1C-F19E9A39138A}"/>
              </a:ext>
            </a:extLst>
          </p:cNvPr>
          <p:cNvSpPr/>
          <p:nvPr/>
        </p:nvSpPr>
        <p:spPr bwMode="auto">
          <a:xfrm>
            <a:off x="684891" y="3597010"/>
            <a:ext cx="6100920" cy="80877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000" dirty="0">
                <a:solidFill>
                  <a:schemeClr val="tx1"/>
                </a:solidFill>
                <a:ea typeface="Segoe UI" pitchFamily="34" charset="0"/>
                <a:cs typeface="Segoe UI" pitchFamily="34" charset="0"/>
              </a:rPr>
              <a:t>Create a role with appropriate permissions scoped to the administrative unit</a:t>
            </a:r>
          </a:p>
        </p:txBody>
      </p:sp>
      <p:sp>
        <p:nvSpPr>
          <p:cNvPr id="19" name="Rectangle 18" descr="Cre">
            <a:extLst>
              <a:ext uri="{FF2B5EF4-FFF2-40B4-BE49-F238E27FC236}">
                <a16:creationId xmlns:a16="http://schemas.microsoft.com/office/drawing/2014/main" id="{B6E6DA29-33ED-4654-8230-8505BE5D7507}"/>
              </a:ext>
            </a:extLst>
          </p:cNvPr>
          <p:cNvSpPr/>
          <p:nvPr/>
        </p:nvSpPr>
        <p:spPr bwMode="auto">
          <a:xfrm>
            <a:off x="684891" y="4666996"/>
            <a:ext cx="6100920" cy="81762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l"/>
            <a:r>
              <a:rPr lang="en-US" sz="2000" b="0" i="0" dirty="0">
                <a:solidFill>
                  <a:srgbClr val="171717"/>
                </a:solidFill>
                <a:effectLst/>
              </a:rPr>
              <a:t>Add IT members to the role </a:t>
            </a:r>
          </a:p>
        </p:txBody>
      </p:sp>
      <p:sp>
        <p:nvSpPr>
          <p:cNvPr id="34" name="TextBox 33">
            <a:extLst>
              <a:ext uri="{FF2B5EF4-FFF2-40B4-BE49-F238E27FC236}">
                <a16:creationId xmlns:a16="http://schemas.microsoft.com/office/drawing/2014/main" id="{6E5B9834-675E-4F51-8074-41FD564FC808}"/>
              </a:ext>
              <a:ext uri="{C183D7F6-B498-43B3-948B-1728B52AA6E4}">
                <adec:decorative xmlns:adec="http://schemas.microsoft.com/office/drawing/2017/decorative" val="1"/>
              </a:ext>
            </a:extLst>
          </p:cNvPr>
          <p:cNvSpPr txBox="1"/>
          <p:nvPr/>
        </p:nvSpPr>
        <p:spPr>
          <a:xfrm>
            <a:off x="7496548" y="4781191"/>
            <a:ext cx="3873799" cy="923330"/>
          </a:xfrm>
          <a:prstGeom prst="rect">
            <a:avLst/>
          </a:prstGeom>
          <a:noFill/>
        </p:spPr>
        <p:txBody>
          <a:bodyPr wrap="square">
            <a:spAutoFit/>
          </a:bodyPr>
          <a:lstStyle/>
          <a:p>
            <a:pPr algn="ctr">
              <a:spcAft>
                <a:spcPts val="1200"/>
              </a:spcAft>
            </a:pPr>
            <a:r>
              <a:rPr lang="en-US" b="0" i="0" dirty="0">
                <a:solidFill>
                  <a:srgbClr val="171717"/>
                </a:solidFill>
                <a:effectLst/>
                <a:latin typeface="Segoe UI" panose="020B0502040204020203" pitchFamily="34" charset="0"/>
              </a:rPr>
              <a:t>Microsoft Entra ID P1 or P2 Privileged Role Administrator or Global Administrator</a:t>
            </a:r>
          </a:p>
        </p:txBody>
      </p:sp>
      <p:pic>
        <p:nvPicPr>
          <p:cNvPr id="7" name="Picture 6" descr="Screenshot of the Microsoft Entra ID portal showing the Administrative units blade. ">
            <a:extLst>
              <a:ext uri="{FF2B5EF4-FFF2-40B4-BE49-F238E27FC236}">
                <a16:creationId xmlns:a16="http://schemas.microsoft.com/office/drawing/2014/main" id="{C7C804FD-B5E7-6B45-E6D9-DBD8D28C8F7C}"/>
              </a:ext>
            </a:extLst>
          </p:cNvPr>
          <p:cNvPicPr>
            <a:picLocks noChangeAspect="1"/>
          </p:cNvPicPr>
          <p:nvPr/>
        </p:nvPicPr>
        <p:blipFill>
          <a:blip r:embed="rId3"/>
          <a:stretch>
            <a:fillRect/>
          </a:stretch>
        </p:blipFill>
        <p:spPr>
          <a:xfrm>
            <a:off x="7813675" y="1558040"/>
            <a:ext cx="3438525" cy="3133725"/>
          </a:xfrm>
          <a:prstGeom prst="rect">
            <a:avLst/>
          </a:prstGeom>
          <a:ln>
            <a:solidFill>
              <a:schemeClr val="tx1"/>
            </a:solidFill>
          </a:ln>
        </p:spPr>
      </p:pic>
    </p:spTree>
    <p:extLst>
      <p:ext uri="{BB962C8B-B14F-4D97-AF65-F5344CB8AC3E}">
        <p14:creationId xmlns:p14="http://schemas.microsoft.com/office/powerpoint/2010/main" val="172654563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0780024-44E7-4594-BFB7-412A2CE7712B}"/>
              </a:ext>
              <a:ext uri="{C183D7F6-B498-43B3-948B-1728B52AA6E4}">
                <adec:decorative xmlns:adec="http://schemas.microsoft.com/office/drawing/2017/decorative" val="1"/>
              </a:ext>
            </a:extLst>
          </p:cNvPr>
          <p:cNvGrpSpPr/>
          <p:nvPr/>
        </p:nvGrpSpPr>
        <p:grpSpPr>
          <a:xfrm>
            <a:off x="600057" y="1624246"/>
            <a:ext cx="7101919" cy="1581098"/>
            <a:chOff x="1717829" y="1683059"/>
            <a:chExt cx="10761637" cy="1581098"/>
          </a:xfrm>
        </p:grpSpPr>
        <p:sp>
          <p:nvSpPr>
            <p:cNvPr id="8" name="TextBox 7">
              <a:extLst>
                <a:ext uri="{FF2B5EF4-FFF2-40B4-BE49-F238E27FC236}">
                  <a16:creationId xmlns:a16="http://schemas.microsoft.com/office/drawing/2014/main" id="{FAAD0CB0-A81B-4D75-B5DB-727033079D8B}"/>
                </a:ext>
              </a:extLst>
            </p:cNvPr>
            <p:cNvSpPr txBox="1"/>
            <p:nvPr/>
          </p:nvSpPr>
          <p:spPr>
            <a:xfrm>
              <a:off x="1717831" y="1683059"/>
              <a:ext cx="9991724" cy="369332"/>
            </a:xfrm>
            <a:prstGeom prst="rect">
              <a:avLst/>
            </a:prstGeom>
            <a:noFill/>
          </p:spPr>
          <p:txBody>
            <a:bodyPr wrap="square" lIns="0" tIns="0" rIns="0" bIns="0" rtlCol="0" anchor="ctr">
              <a:spAutoFit/>
            </a:bodyPr>
            <a:lstStyle/>
            <a:p>
              <a:pPr marL="342900" indent="-342900">
                <a:spcAft>
                  <a:spcPts val="600"/>
                </a:spcAft>
                <a:buFont typeface="Arial" panose="020B0604020202020204" pitchFamily="34" charset="0"/>
                <a:buChar char="•"/>
              </a:pPr>
              <a:r>
                <a:rPr lang="en-US" sz="2400" dirty="0">
                  <a:hlinkClick r:id="rId3"/>
                </a:rPr>
                <a:t>Understand Microsoft Entra ID </a:t>
              </a:r>
              <a:endParaRPr lang="en-US" sz="2400" dirty="0"/>
            </a:p>
          </p:txBody>
        </p:sp>
        <p:sp>
          <p:nvSpPr>
            <p:cNvPr id="10" name="TextBox 9">
              <a:extLst>
                <a:ext uri="{FF2B5EF4-FFF2-40B4-BE49-F238E27FC236}">
                  <a16:creationId xmlns:a16="http://schemas.microsoft.com/office/drawing/2014/main" id="{8917875F-0844-4F32-8DFC-C5F63B422D52}"/>
                </a:ext>
              </a:extLst>
            </p:cNvPr>
            <p:cNvSpPr txBox="1"/>
            <p:nvPr/>
          </p:nvSpPr>
          <p:spPr>
            <a:xfrm>
              <a:off x="1717829" y="2288942"/>
              <a:ext cx="9991724" cy="369332"/>
            </a:xfrm>
            <a:prstGeom prst="rect">
              <a:avLst/>
            </a:prstGeom>
            <a:noFill/>
          </p:spPr>
          <p:txBody>
            <a:bodyPr wrap="square" lIns="0" tIns="0" rIns="0" bIns="0" rtlCol="0" anchor="ctr">
              <a:spAutoFit/>
            </a:bodyPr>
            <a:lstStyle/>
            <a:p>
              <a:pPr marL="342900" indent="-342900">
                <a:spcAft>
                  <a:spcPts val="600"/>
                </a:spcAft>
                <a:buFont typeface="Arial" panose="020B0604020202020204" pitchFamily="34" charset="0"/>
                <a:buChar char="•"/>
              </a:pPr>
              <a:r>
                <a:rPr lang="en-US" sz="2400" dirty="0">
                  <a:hlinkClick r:id="rId4"/>
                </a:rPr>
                <a:t>Configure User and Group Accounts</a:t>
              </a:r>
              <a:endParaRPr lang="en-US" sz="2400" dirty="0"/>
            </a:p>
          </p:txBody>
        </p:sp>
        <p:sp>
          <p:nvSpPr>
            <p:cNvPr id="11" name="TextBox 10">
              <a:extLst>
                <a:ext uri="{FF2B5EF4-FFF2-40B4-BE49-F238E27FC236}">
                  <a16:creationId xmlns:a16="http://schemas.microsoft.com/office/drawing/2014/main" id="{68D6FF0A-3D86-4915-BEA4-3247BF5912C3}"/>
                </a:ext>
              </a:extLst>
            </p:cNvPr>
            <p:cNvSpPr txBox="1"/>
            <p:nvPr/>
          </p:nvSpPr>
          <p:spPr>
            <a:xfrm>
              <a:off x="1717829" y="2894825"/>
              <a:ext cx="10761637" cy="369332"/>
            </a:xfrm>
            <a:prstGeom prst="rect">
              <a:avLst/>
            </a:prstGeom>
            <a:noFill/>
          </p:spPr>
          <p:txBody>
            <a:bodyPr wrap="square" lIns="0" tIns="0" rIns="0" bIns="0" rtlCol="0" anchor="ctr">
              <a:spAutoFit/>
            </a:bodyPr>
            <a:lstStyle/>
            <a:p>
              <a:pPr marL="342900" indent="-342900" algn="l">
                <a:buFont typeface="Arial" panose="020B0604020202020204" pitchFamily="34" charset="0"/>
                <a:buChar char="•"/>
              </a:pPr>
              <a:r>
                <a:rPr lang="en-US" sz="2400" b="0" i="0" dirty="0">
                  <a:solidFill>
                    <a:srgbClr val="222222"/>
                  </a:solidFill>
                  <a:effectLst/>
                  <a:latin typeface="segoe-ui_light"/>
                  <a:hlinkClick r:id="rId5"/>
                </a:rPr>
                <a:t>Lab 01 - Manage Microsoft Entra ID Identities</a:t>
              </a:r>
              <a:endParaRPr lang="en-US" sz="2400" b="0" i="0" dirty="0">
                <a:solidFill>
                  <a:srgbClr val="222222"/>
                </a:solidFill>
                <a:effectLst/>
                <a:latin typeface="segoe-ui_light"/>
              </a:endParaRPr>
            </a:p>
          </p:txBody>
        </p:sp>
      </p:grpSp>
      <p:sp>
        <p:nvSpPr>
          <p:cNvPr id="13" name="Title 12">
            <a:extLst>
              <a:ext uri="{FF2B5EF4-FFF2-40B4-BE49-F238E27FC236}">
                <a16:creationId xmlns:a16="http://schemas.microsoft.com/office/drawing/2014/main" id="{024EEBA0-431F-4BD9-B678-70A9323D3E2C}"/>
              </a:ext>
            </a:extLst>
          </p:cNvPr>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386768861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87843-7912-49D1-9B13-E4D88B240235}"/>
              </a:ext>
            </a:extLst>
          </p:cNvPr>
          <p:cNvSpPr>
            <a:spLocks noGrp="1"/>
          </p:cNvSpPr>
          <p:nvPr>
            <p:ph type="title"/>
          </p:nvPr>
        </p:nvSpPr>
        <p:spPr/>
        <p:txBody>
          <a:bodyPr/>
          <a:lstStyle/>
          <a:p>
            <a:r>
              <a:rPr lang="en-US" dirty="0"/>
              <a:t>Demonstration – Users and Groups</a:t>
            </a:r>
          </a:p>
        </p:txBody>
      </p:sp>
      <p:sp>
        <p:nvSpPr>
          <p:cNvPr id="17" name="Rectangle 16">
            <a:extLst>
              <a:ext uri="{FF2B5EF4-FFF2-40B4-BE49-F238E27FC236}">
                <a16:creationId xmlns:a16="http://schemas.microsoft.com/office/drawing/2014/main" id="{923D7831-018A-4B01-ADD7-E0128178D36C}"/>
              </a:ext>
            </a:extLst>
          </p:cNvPr>
          <p:cNvSpPr/>
          <p:nvPr/>
        </p:nvSpPr>
        <p:spPr bwMode="auto">
          <a:xfrm>
            <a:off x="964044" y="1667028"/>
            <a:ext cx="6808355" cy="192822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a:lnSpc>
                <a:spcPct val="150000"/>
              </a:lnSpc>
              <a:buFont typeface="Arial" panose="020B0604020202020204" pitchFamily="34" charset="0"/>
              <a:buChar char="•"/>
            </a:pPr>
            <a:r>
              <a:rPr lang="en-US" sz="2600" dirty="0">
                <a:solidFill>
                  <a:schemeClr val="tx1"/>
                </a:solidFill>
              </a:rPr>
              <a:t>Review license and domain information</a:t>
            </a:r>
          </a:p>
          <a:p>
            <a:pPr marL="342900" indent="-342900">
              <a:lnSpc>
                <a:spcPct val="150000"/>
              </a:lnSpc>
              <a:buFont typeface="Arial" panose="020B0604020202020204" pitchFamily="34" charset="0"/>
              <a:buChar char="•"/>
            </a:pPr>
            <a:r>
              <a:rPr lang="en-US" sz="2600" dirty="0">
                <a:solidFill>
                  <a:schemeClr val="tx1"/>
                </a:solidFill>
              </a:rPr>
              <a:t>Explore user accounts</a:t>
            </a:r>
          </a:p>
          <a:p>
            <a:pPr marL="342900" indent="-342900">
              <a:lnSpc>
                <a:spcPct val="150000"/>
              </a:lnSpc>
              <a:buFont typeface="Arial" panose="020B0604020202020204" pitchFamily="34" charset="0"/>
              <a:buChar char="•"/>
            </a:pPr>
            <a:r>
              <a:rPr lang="en-US" sz="2600" dirty="0">
                <a:solidFill>
                  <a:schemeClr val="tx1"/>
                </a:solidFill>
              </a:rPr>
              <a:t>Explore group accounts</a:t>
            </a:r>
          </a:p>
        </p:txBody>
      </p:sp>
    </p:spTree>
    <p:extLst>
      <p:ext uri="{BB962C8B-B14F-4D97-AF65-F5344CB8AC3E}">
        <p14:creationId xmlns:p14="http://schemas.microsoft.com/office/powerpoint/2010/main" val="412419331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a:xfrm>
            <a:off x="600058" y="525428"/>
            <a:ext cx="11703601" cy="502246"/>
          </a:xfrm>
        </p:spPr>
        <p:txBody>
          <a:bodyPr/>
          <a:lstStyle/>
          <a:p>
            <a:r>
              <a:rPr lang="en-US" dirty="0"/>
              <a:t>Learning Recap – Configure User and Group Accounts</a:t>
            </a:r>
          </a:p>
        </p:txBody>
      </p:sp>
      <p:sp>
        <p:nvSpPr>
          <p:cNvPr id="20" name="Rectangle 19">
            <a:extLst>
              <a:ext uri="{FF2B5EF4-FFF2-40B4-BE49-F238E27FC236}">
                <a16:creationId xmlns:a16="http://schemas.microsoft.com/office/drawing/2014/main" id="{DD85127B-1B17-4C17-BECC-B3D50AE3D904}"/>
              </a:ext>
            </a:extLst>
          </p:cNvPr>
          <p:cNvSpPr/>
          <p:nvPr/>
        </p:nvSpPr>
        <p:spPr>
          <a:xfrm>
            <a:off x="4066309" y="1974097"/>
            <a:ext cx="7883236" cy="1288648"/>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lvl="0" indent="-285750" algn="l" defTabSz="800100">
              <a:spcBef>
                <a:spcPct val="0"/>
              </a:spcBef>
              <a:spcAft>
                <a:spcPct val="35000"/>
              </a:spcAft>
              <a:buClr>
                <a:schemeClr val="tx1"/>
              </a:buClr>
              <a:buFont typeface="Arial" panose="020B0604020202020204" pitchFamily="34" charset="0"/>
              <a:buChar char="•"/>
            </a:pPr>
            <a:r>
              <a:rPr lang="en-US" dirty="0">
                <a:hlinkClick r:id="rId3"/>
              </a:rPr>
              <a:t>Create Azure users and groups in Microsoft Entra ID </a:t>
            </a:r>
            <a:endParaRPr lang="en-US" dirty="0"/>
          </a:p>
          <a:p>
            <a:pPr marL="285750" lvl="0" indent="-285750" algn="l" defTabSz="800100">
              <a:spcBef>
                <a:spcPct val="0"/>
              </a:spcBef>
              <a:spcAft>
                <a:spcPct val="35000"/>
              </a:spcAft>
              <a:buClr>
                <a:schemeClr val="tx1"/>
              </a:buClr>
              <a:buFont typeface="Arial" panose="020B0604020202020204" pitchFamily="34" charset="0"/>
              <a:buChar char="•"/>
            </a:pPr>
            <a:r>
              <a:rPr lang="en-US" dirty="0">
                <a:hlinkClick r:id="rId4"/>
              </a:rPr>
              <a:t>Manage users and groups</a:t>
            </a:r>
            <a:endParaRPr lang="en-IN" sz="1800" kern="1200" dirty="0">
              <a:solidFill>
                <a:schemeClr val="tx1"/>
              </a:solidFill>
            </a:endParaRPr>
          </a:p>
          <a:p>
            <a:pPr marL="285750" lvl="0" indent="-285750" algn="l" defTabSz="800100">
              <a:spcBef>
                <a:spcPct val="0"/>
              </a:spcBef>
              <a:spcAft>
                <a:spcPct val="35000"/>
              </a:spcAft>
              <a:buClr>
                <a:schemeClr val="tx1"/>
              </a:buClr>
              <a:buFont typeface="Arial" panose="020B0604020202020204" pitchFamily="34" charset="0"/>
              <a:buChar char="•"/>
            </a:pPr>
            <a:endParaRPr lang="en-IN" sz="1800" kern="1200" dirty="0">
              <a:solidFill>
                <a:schemeClr val="tx1"/>
              </a:solidFill>
            </a:endParaRPr>
          </a:p>
        </p:txBody>
      </p:sp>
    </p:spTree>
    <p:extLst>
      <p:ext uri="{BB962C8B-B14F-4D97-AF65-F5344CB8AC3E}">
        <p14:creationId xmlns:p14="http://schemas.microsoft.com/office/powerpoint/2010/main" val="340890649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48289" y="3054064"/>
            <a:ext cx="6472474" cy="443198"/>
          </a:xfrm>
        </p:spPr>
        <p:txBody>
          <a:bodyPr/>
          <a:lstStyle/>
          <a:p>
            <a:r>
              <a:rPr lang="en-US" sz="3200" dirty="0"/>
              <a:t>Lab – Manage Entra ID Identities</a:t>
            </a:r>
          </a:p>
        </p:txBody>
      </p:sp>
    </p:spTree>
    <p:extLst>
      <p:ext uri="{BB962C8B-B14F-4D97-AF65-F5344CB8AC3E}">
        <p14:creationId xmlns:p14="http://schemas.microsoft.com/office/powerpoint/2010/main" val="3194727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a:xfrm>
            <a:off x="600855" y="525428"/>
            <a:ext cx="11701941" cy="502246"/>
          </a:xfrm>
        </p:spPr>
        <p:txBody>
          <a:bodyPr>
            <a:noAutofit/>
          </a:bodyPr>
          <a:lstStyle/>
          <a:p>
            <a:r>
              <a:rPr lang="en-US" sz="2856" dirty="0">
                <a:ea typeface="+mj-lt"/>
                <a:cs typeface="+mj-lt"/>
              </a:rPr>
              <a:t>Lab 01 – Manage Microsoft Entra ID </a:t>
            </a:r>
            <a:r>
              <a:rPr lang="en-US" sz="2856">
                <a:ea typeface="+mj-lt"/>
                <a:cs typeface="+mj-lt"/>
              </a:rPr>
              <a:t>Identities </a:t>
            </a:r>
            <a:endParaRPr lang="en-US" sz="2856" dirty="0"/>
          </a:p>
        </p:txBody>
      </p:sp>
      <p:sp>
        <p:nvSpPr>
          <p:cNvPr id="3" name="Text Placeholder 2">
            <a:extLst>
              <a:ext uri="{FF2B5EF4-FFF2-40B4-BE49-F238E27FC236}">
                <a16:creationId xmlns:a16="http://schemas.microsoft.com/office/drawing/2014/main" id="{A330F38F-2889-48A6-A0BB-305B3CBA3CDF}"/>
              </a:ext>
            </a:extLst>
          </p:cNvPr>
          <p:cNvSpPr txBox="1">
            <a:spLocks/>
          </p:cNvSpPr>
          <p:nvPr/>
        </p:nvSpPr>
        <p:spPr>
          <a:xfrm>
            <a:off x="305843" y="2123676"/>
            <a:ext cx="3370593" cy="2778047"/>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1800" spc="0" dirty="0">
                <a:solidFill>
                  <a:schemeClr val="tx1"/>
                </a:solidFill>
                <a:latin typeface="+mn-lt"/>
                <a:cs typeface="Segoe UI Semilight"/>
              </a:rPr>
              <a:t>In this lab, you learn about users and groups. </a:t>
            </a:r>
          </a:p>
          <a:p>
            <a:pPr>
              <a:spcAft>
                <a:spcPts val="612"/>
              </a:spcAft>
            </a:pPr>
            <a:r>
              <a:rPr lang="en-US" sz="1800" spc="0" dirty="0">
                <a:solidFill>
                  <a:schemeClr val="tx1"/>
                </a:solidFill>
                <a:latin typeface="+mn-lt"/>
                <a:cs typeface="Segoe UI Semilight"/>
              </a:rPr>
              <a:t>Users and groups are the basic building blocks for an identity solution.</a:t>
            </a:r>
          </a:p>
          <a:p>
            <a:pPr>
              <a:spcAft>
                <a:spcPts val="612"/>
              </a:spcAft>
            </a:pPr>
            <a:r>
              <a:rPr lang="en-US" sz="1800" spc="0" dirty="0">
                <a:solidFill>
                  <a:schemeClr val="tx1"/>
                </a:solidFill>
                <a:latin typeface="+mn-lt"/>
                <a:cs typeface="Segoe UI Semilight"/>
              </a:rPr>
              <a:t>You create a new user and invite a guest user.</a:t>
            </a:r>
          </a:p>
          <a:p>
            <a:pPr>
              <a:spcAft>
                <a:spcPts val="612"/>
              </a:spcAft>
            </a:pPr>
            <a:r>
              <a:rPr lang="en-US" sz="1800" spc="0" dirty="0">
                <a:solidFill>
                  <a:schemeClr val="tx1"/>
                </a:solidFill>
                <a:latin typeface="+mn-lt"/>
                <a:cs typeface="Segoe UI Semilight"/>
              </a:rPr>
              <a:t>You also create a group and add a member and owner.</a:t>
            </a:r>
          </a:p>
        </p:txBody>
      </p:sp>
      <p:sp>
        <p:nvSpPr>
          <p:cNvPr id="5" name="Rectangle 4">
            <a:extLst>
              <a:ext uri="{FF2B5EF4-FFF2-40B4-BE49-F238E27FC236}">
                <a16:creationId xmlns:a16="http://schemas.microsoft.com/office/drawing/2014/main" id="{D56F6B51-AD2B-43E1-8FE5-756D81CBBEEA}"/>
              </a:ext>
            </a:extLst>
          </p:cNvPr>
          <p:cNvSpPr/>
          <p:nvPr/>
        </p:nvSpPr>
        <p:spPr bwMode="auto">
          <a:xfrm>
            <a:off x="5035246" y="2051638"/>
            <a:ext cx="6973370" cy="2891248"/>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chemeClr val="tx1"/>
                </a:solidFill>
                <a:latin typeface="Segoe UI" panose="020B0502040204020203" pitchFamily="34" charset="0"/>
                <a:cs typeface="Segoe UI" panose="020B0502040204020203" pitchFamily="34" charset="0"/>
              </a:rPr>
              <a:t>: Create and configure user accounts.</a:t>
            </a:r>
          </a:p>
          <a:p>
            <a:pPr marL="879167" indent="-879167">
              <a:spcAft>
                <a:spcPts val="612"/>
              </a:spcAft>
              <a:buSzPct val="90000"/>
            </a:pPr>
            <a:r>
              <a:rPr lang="en-US" sz="2040" dirty="0">
                <a:solidFill>
                  <a:schemeClr val="tx1"/>
                </a:solidFill>
                <a:latin typeface="Segoe UI Semibold" panose="020B0702040204020203" pitchFamily="34" charset="0"/>
                <a:cs typeface="Segoe UI Semibold" panose="020B0702040204020203" pitchFamily="34" charset="0"/>
              </a:rPr>
              <a:t>Task 2</a:t>
            </a:r>
            <a:r>
              <a:rPr lang="en-US" sz="2040" dirty="0">
                <a:solidFill>
                  <a:schemeClr val="tx1"/>
                </a:solidFill>
                <a:latin typeface="Segoe UI" panose="020B0502040204020203" pitchFamily="34" charset="0"/>
                <a:cs typeface="Segoe UI" panose="020B0502040204020203" pitchFamily="34" charset="0"/>
              </a:rPr>
              <a:t>: Create groups and add members.</a:t>
            </a:r>
          </a:p>
        </p:txBody>
      </p:sp>
      <p:sp>
        <p:nvSpPr>
          <p:cNvPr id="10" name="Text Placeholder 2">
            <a:extLst>
              <a:ext uri="{FF2B5EF4-FFF2-40B4-BE49-F238E27FC236}">
                <a16:creationId xmlns:a16="http://schemas.microsoft.com/office/drawing/2014/main" id="{14FC16D0-8BDC-495A-B850-57E8417CC180}"/>
              </a:ext>
              <a:ext uri="{C183D7F6-B498-43B3-948B-1728B52AA6E4}">
                <adec:decorative xmlns:adec="http://schemas.microsoft.com/office/drawing/2017/decorative" val="1"/>
              </a:ext>
            </a:extLst>
          </p:cNvPr>
          <p:cNvSpPr txBox="1">
            <a:spLocks/>
          </p:cNvSpPr>
          <p:nvPr/>
        </p:nvSpPr>
        <p:spPr>
          <a:xfrm>
            <a:off x="8293460" y="6094715"/>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12" name="arrow_15">
            <a:extLst>
              <a:ext uri="{FF2B5EF4-FFF2-40B4-BE49-F238E27FC236}">
                <a16:creationId xmlns:a16="http://schemas.microsoft.com/office/drawing/2014/main" id="{9BE29A30-761F-4098-9003-DBD272ED051F}"/>
              </a:ext>
              <a:ext uri="{C183D7F6-B498-43B3-948B-1728B52AA6E4}">
                <adec:decorative xmlns:adec="http://schemas.microsoft.com/office/drawing/2017/decorative" val="1"/>
              </a:ext>
            </a:extLst>
          </p:cNvPr>
          <p:cNvSpPr>
            <a:spLocks noChangeAspect="1" noEditPoints="1"/>
          </p:cNvSpPr>
          <p:nvPr/>
        </p:nvSpPr>
        <p:spPr bwMode="auto">
          <a:xfrm>
            <a:off x="11782717" y="6094715"/>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6" name="TextBox 5">
            <a:extLst>
              <a:ext uri="{FF2B5EF4-FFF2-40B4-BE49-F238E27FC236}">
                <a16:creationId xmlns:a16="http://schemas.microsoft.com/office/drawing/2014/main" id="{AB68B440-DC35-15F6-6E19-F82AFFD9CCE9}"/>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2328035832"/>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018B17-0CE1-1A13-C857-D25432ABFCB3}"/>
              </a:ext>
            </a:extLst>
          </p:cNvPr>
          <p:cNvSpPr>
            <a:spLocks noGrp="1"/>
          </p:cNvSpPr>
          <p:nvPr>
            <p:ph type="title"/>
          </p:nvPr>
        </p:nvSpPr>
        <p:spPr/>
        <p:txBody>
          <a:bodyPr/>
          <a:lstStyle/>
          <a:p>
            <a:r>
              <a:rPr lang="en-US" sz="2856" dirty="0"/>
              <a:t>Lab 01 – Manage Entra ID Identities (architecture diagram)</a:t>
            </a:r>
          </a:p>
        </p:txBody>
      </p:sp>
      <p:grpSp>
        <p:nvGrpSpPr>
          <p:cNvPr id="51" name="Group 50" descr="Architecture diagram for the lab tasks.">
            <a:extLst>
              <a:ext uri="{FF2B5EF4-FFF2-40B4-BE49-F238E27FC236}">
                <a16:creationId xmlns:a16="http://schemas.microsoft.com/office/drawing/2014/main" id="{3491FFCE-55A5-3C58-ECBC-0CF82FF2D9FE}"/>
              </a:ext>
            </a:extLst>
          </p:cNvPr>
          <p:cNvGrpSpPr/>
          <p:nvPr/>
        </p:nvGrpSpPr>
        <p:grpSpPr>
          <a:xfrm>
            <a:off x="2689194" y="1876375"/>
            <a:ext cx="6330645" cy="3309809"/>
            <a:chOff x="2635840" y="1839751"/>
            <a:chExt cx="6207078" cy="3245205"/>
          </a:xfrm>
        </p:grpSpPr>
        <p:sp>
          <p:nvSpPr>
            <p:cNvPr id="81" name="Rectangle 80">
              <a:extLst>
                <a:ext uri="{FF2B5EF4-FFF2-40B4-BE49-F238E27FC236}">
                  <a16:creationId xmlns:a16="http://schemas.microsoft.com/office/drawing/2014/main" id="{F26E42D3-9B74-6736-CD0F-5DDECA6389E4}"/>
                </a:ext>
              </a:extLst>
            </p:cNvPr>
            <p:cNvSpPr/>
            <p:nvPr/>
          </p:nvSpPr>
          <p:spPr bwMode="auto">
            <a:xfrm>
              <a:off x="2635840" y="3895968"/>
              <a:ext cx="6207078" cy="1188988"/>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79" name="TextBox 78">
              <a:extLst>
                <a:ext uri="{FF2B5EF4-FFF2-40B4-BE49-F238E27FC236}">
                  <a16:creationId xmlns:a16="http://schemas.microsoft.com/office/drawing/2014/main" id="{3DCABBB3-27D6-0200-36B2-D9276CAA893E}"/>
                </a:ext>
              </a:extLst>
            </p:cNvPr>
            <p:cNvSpPr txBox="1"/>
            <p:nvPr/>
          </p:nvSpPr>
          <p:spPr>
            <a:xfrm>
              <a:off x="2716007" y="4031656"/>
              <a:ext cx="892900" cy="374846"/>
            </a:xfrm>
            <a:prstGeom prst="rect">
              <a:avLst/>
            </a:prstGeom>
            <a:noFill/>
          </p:spPr>
          <p:txBody>
            <a:bodyPr wrap="square">
              <a:spAutoFit/>
            </a:bodyPr>
            <a:lstStyle/>
            <a:p>
              <a:pPr defTabSz="914191"/>
              <a:r>
                <a:rPr lang="en-US" sz="1836" b="1" dirty="0">
                  <a:solidFill>
                    <a:schemeClr val="tx2">
                      <a:lumMod val="50000"/>
                    </a:schemeClr>
                  </a:solidFill>
                </a:rPr>
                <a:t>Task 2</a:t>
              </a:r>
            </a:p>
          </p:txBody>
        </p:sp>
        <p:sp>
          <p:nvSpPr>
            <p:cNvPr id="80" name="Rectangle 79">
              <a:extLst>
                <a:ext uri="{FF2B5EF4-FFF2-40B4-BE49-F238E27FC236}">
                  <a16:creationId xmlns:a16="http://schemas.microsoft.com/office/drawing/2014/main" id="{D01510E9-D21F-75F6-1213-FEA54C4D7091}"/>
                </a:ext>
              </a:extLst>
            </p:cNvPr>
            <p:cNvSpPr/>
            <p:nvPr/>
          </p:nvSpPr>
          <p:spPr bwMode="auto">
            <a:xfrm>
              <a:off x="2642214" y="1839751"/>
              <a:ext cx="6200704" cy="1269810"/>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cxnSp>
          <p:nvCxnSpPr>
            <p:cNvPr id="29" name="Connector: Elbow 28">
              <a:extLst>
                <a:ext uri="{FF2B5EF4-FFF2-40B4-BE49-F238E27FC236}">
                  <a16:creationId xmlns:a16="http://schemas.microsoft.com/office/drawing/2014/main" id="{E792EA68-5FEE-4EF9-F425-58A3B4A45EA7}"/>
                </a:ext>
              </a:extLst>
            </p:cNvPr>
            <p:cNvCxnSpPr>
              <a:cxnSpLocks/>
              <a:stCxn id="81" idx="0"/>
              <a:endCxn id="17" idx="2"/>
            </p:cNvCxnSpPr>
            <p:nvPr/>
          </p:nvCxnSpPr>
          <p:spPr>
            <a:xfrm rot="16200000" flipV="1">
              <a:off x="4644968" y="2801557"/>
              <a:ext cx="919647" cy="1269176"/>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388A5F4C-978F-1107-E969-2227A4094A78}"/>
                </a:ext>
              </a:extLst>
            </p:cNvPr>
            <p:cNvCxnSpPr>
              <a:cxnSpLocks/>
              <a:stCxn id="81" idx="0"/>
              <a:endCxn id="19" idx="2"/>
            </p:cNvCxnSpPr>
            <p:nvPr/>
          </p:nvCxnSpPr>
          <p:spPr>
            <a:xfrm rot="5400000" flipH="1" flipV="1">
              <a:off x="6055677" y="2647568"/>
              <a:ext cx="932102" cy="1564699"/>
            </a:xfrm>
            <a:prstGeom prst="bentConnector3">
              <a:avLst>
                <a:gd name="adj1" fmla="val 50000"/>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3143D1EB-A958-BAB7-57B1-796339FA619C}"/>
                </a:ext>
              </a:extLst>
            </p:cNvPr>
            <p:cNvGrpSpPr/>
            <p:nvPr/>
          </p:nvGrpSpPr>
          <p:grpSpPr>
            <a:xfrm>
              <a:off x="3175166" y="2106940"/>
              <a:ext cx="2590073" cy="869381"/>
              <a:chOff x="1968276" y="4229862"/>
              <a:chExt cx="2590073" cy="869381"/>
            </a:xfrm>
          </p:grpSpPr>
          <p:sp>
            <p:nvSpPr>
              <p:cNvPr id="17" name="TextBox 16">
                <a:extLst>
                  <a:ext uri="{FF2B5EF4-FFF2-40B4-BE49-F238E27FC236}">
                    <a16:creationId xmlns:a16="http://schemas.microsoft.com/office/drawing/2014/main" id="{ED9285E1-3FC6-9F97-585C-58294B314A3B}"/>
                  </a:ext>
                </a:extLst>
              </p:cNvPr>
              <p:cNvSpPr txBox="1"/>
              <p:nvPr/>
            </p:nvSpPr>
            <p:spPr>
              <a:xfrm>
                <a:off x="1968276" y="4229862"/>
                <a:ext cx="2590073" cy="869381"/>
              </a:xfrm>
              <a:prstGeom prst="rect">
                <a:avLst/>
              </a:prstGeom>
              <a:noFill/>
            </p:spPr>
            <p:txBody>
              <a:bodyPr wrap="square" lIns="179260" tIns="143408" rIns="179260" bIns="143408" rtlCol="0">
                <a:spAutoFit/>
              </a:bodyPr>
              <a:lstStyle/>
              <a:p>
                <a:pPr algn="ctr" defTabSz="914191">
                  <a:lnSpc>
                    <a:spcPct val="90000"/>
                  </a:lnSpc>
                  <a:spcAft>
                    <a:spcPts val="587"/>
                  </a:spcAft>
                </a:pPr>
                <a:r>
                  <a:rPr lang="en-US" sz="1836" dirty="0">
                    <a:gradFill>
                      <a:gsLst>
                        <a:gs pos="2917">
                          <a:srgbClr val="000000"/>
                        </a:gs>
                        <a:gs pos="30000">
                          <a:srgbClr val="000000"/>
                        </a:gs>
                      </a:gsLst>
                      <a:lin ang="5400000" scaled="0"/>
                    </a:gradFill>
                  </a:rPr>
                  <a:t>User1</a:t>
                </a:r>
              </a:p>
              <a:p>
                <a:pPr algn="ctr" defTabSz="914191">
                  <a:lnSpc>
                    <a:spcPct val="90000"/>
                  </a:lnSpc>
                  <a:spcAft>
                    <a:spcPts val="587"/>
                  </a:spcAft>
                </a:pPr>
                <a:r>
                  <a:rPr lang="en-US" sz="1836" dirty="0">
                    <a:gradFill>
                      <a:gsLst>
                        <a:gs pos="2917">
                          <a:srgbClr val="000000"/>
                        </a:gs>
                        <a:gs pos="30000">
                          <a:srgbClr val="000000"/>
                        </a:gs>
                      </a:gsLst>
                      <a:lin ang="5400000" scaled="0"/>
                    </a:gradFill>
                  </a:rPr>
                  <a:t>IT Lab Administrator</a:t>
                </a:r>
              </a:p>
            </p:txBody>
          </p:sp>
          <p:pic>
            <p:nvPicPr>
              <p:cNvPr id="12" name="Picture 11" descr="A person with a gold circle on their head&#10;&#10;Description automatically generated">
                <a:extLst>
                  <a:ext uri="{FF2B5EF4-FFF2-40B4-BE49-F238E27FC236}">
                    <a16:creationId xmlns:a16="http://schemas.microsoft.com/office/drawing/2014/main" id="{8B14CF1D-7857-3EBA-87CF-8F1D4EFEF05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442532" y="4284474"/>
                <a:ext cx="467027" cy="401313"/>
              </a:xfrm>
              <a:prstGeom prst="rect">
                <a:avLst/>
              </a:prstGeom>
            </p:spPr>
          </p:pic>
        </p:grpSp>
        <p:grpSp>
          <p:nvGrpSpPr>
            <p:cNvPr id="55" name="Group 54">
              <a:extLst>
                <a:ext uri="{FF2B5EF4-FFF2-40B4-BE49-F238E27FC236}">
                  <a16:creationId xmlns:a16="http://schemas.microsoft.com/office/drawing/2014/main" id="{C592F707-A021-357F-1316-4AE0E266D875}"/>
                </a:ext>
              </a:extLst>
            </p:cNvPr>
            <p:cNvGrpSpPr/>
            <p:nvPr/>
          </p:nvGrpSpPr>
          <p:grpSpPr>
            <a:xfrm>
              <a:off x="5939906" y="2094485"/>
              <a:ext cx="2728344" cy="869381"/>
              <a:chOff x="4446887" y="4445770"/>
              <a:chExt cx="2728344" cy="869381"/>
            </a:xfrm>
          </p:grpSpPr>
          <p:sp>
            <p:nvSpPr>
              <p:cNvPr id="19" name="TextBox 18">
                <a:extLst>
                  <a:ext uri="{FF2B5EF4-FFF2-40B4-BE49-F238E27FC236}">
                    <a16:creationId xmlns:a16="http://schemas.microsoft.com/office/drawing/2014/main" id="{42520F21-248D-C72B-A392-326C4AD877EE}"/>
                  </a:ext>
                </a:extLst>
              </p:cNvPr>
              <p:cNvSpPr txBox="1"/>
              <p:nvPr/>
            </p:nvSpPr>
            <p:spPr>
              <a:xfrm>
                <a:off x="4446887" y="4445770"/>
                <a:ext cx="2728344" cy="869381"/>
              </a:xfrm>
              <a:prstGeom prst="rect">
                <a:avLst/>
              </a:prstGeom>
              <a:noFill/>
            </p:spPr>
            <p:txBody>
              <a:bodyPr wrap="square" lIns="179260" tIns="143408" rIns="179260" bIns="143408" rtlCol="0">
                <a:spAutoFit/>
              </a:bodyPr>
              <a:lstStyle/>
              <a:p>
                <a:pPr algn="ctr" defTabSz="914191">
                  <a:lnSpc>
                    <a:spcPct val="90000"/>
                  </a:lnSpc>
                  <a:spcAft>
                    <a:spcPts val="587"/>
                  </a:spcAft>
                </a:pPr>
                <a:r>
                  <a:rPr lang="en-US" sz="1836" dirty="0">
                    <a:gradFill>
                      <a:gsLst>
                        <a:gs pos="2917">
                          <a:srgbClr val="000000"/>
                        </a:gs>
                        <a:gs pos="30000">
                          <a:srgbClr val="000000"/>
                        </a:gs>
                      </a:gsLst>
                      <a:lin ang="5400000" scaled="0"/>
                    </a:gradFill>
                  </a:rPr>
                  <a:t>Invited guest</a:t>
                </a:r>
              </a:p>
              <a:p>
                <a:pPr algn="ctr" defTabSz="914191">
                  <a:lnSpc>
                    <a:spcPct val="90000"/>
                  </a:lnSpc>
                  <a:spcAft>
                    <a:spcPts val="587"/>
                  </a:spcAft>
                </a:pPr>
                <a:r>
                  <a:rPr lang="en-US" sz="1836" dirty="0">
                    <a:gradFill>
                      <a:gsLst>
                        <a:gs pos="2917">
                          <a:srgbClr val="000000"/>
                        </a:gs>
                        <a:gs pos="30000">
                          <a:srgbClr val="000000"/>
                        </a:gs>
                      </a:gsLst>
                      <a:lin ang="5400000" scaled="0"/>
                    </a:gradFill>
                  </a:rPr>
                  <a:t>IT Lab Administrator</a:t>
                </a:r>
              </a:p>
            </p:txBody>
          </p:sp>
          <p:pic>
            <p:nvPicPr>
              <p:cNvPr id="18" name="Picture 17" descr="A person with a gold circle on their head&#10;&#10;Description automatically generated">
                <a:extLst>
                  <a:ext uri="{FF2B5EF4-FFF2-40B4-BE49-F238E27FC236}">
                    <a16:creationId xmlns:a16="http://schemas.microsoft.com/office/drawing/2014/main" id="{38F57F58-3327-DB96-EF42-781236DEF81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654697" y="4469835"/>
                <a:ext cx="467027" cy="401313"/>
              </a:xfrm>
              <a:prstGeom prst="rect">
                <a:avLst/>
              </a:prstGeom>
            </p:spPr>
          </p:pic>
        </p:grpSp>
        <p:sp>
          <p:nvSpPr>
            <p:cNvPr id="78" name="TextBox 77">
              <a:extLst>
                <a:ext uri="{FF2B5EF4-FFF2-40B4-BE49-F238E27FC236}">
                  <a16:creationId xmlns:a16="http://schemas.microsoft.com/office/drawing/2014/main" id="{4F346051-54CD-1BF1-73B6-CDE3248587F7}"/>
                </a:ext>
              </a:extLst>
            </p:cNvPr>
            <p:cNvSpPr txBox="1"/>
            <p:nvPr/>
          </p:nvSpPr>
          <p:spPr>
            <a:xfrm>
              <a:off x="2635840" y="1897800"/>
              <a:ext cx="849966" cy="367529"/>
            </a:xfrm>
            <a:prstGeom prst="rect">
              <a:avLst/>
            </a:prstGeom>
            <a:noFill/>
          </p:spPr>
          <p:txBody>
            <a:bodyPr wrap="square">
              <a:spAutoFit/>
            </a:bodyPr>
            <a:lstStyle/>
            <a:p>
              <a:pPr defTabSz="914191"/>
              <a:r>
                <a:rPr lang="en-US" sz="1836" b="1" dirty="0">
                  <a:solidFill>
                    <a:schemeClr val="tx2">
                      <a:lumMod val="50000"/>
                    </a:schemeClr>
                  </a:solidFill>
                </a:rPr>
                <a:t>Task 1</a:t>
              </a:r>
            </a:p>
          </p:txBody>
        </p:sp>
        <p:grpSp>
          <p:nvGrpSpPr>
            <p:cNvPr id="41" name="Group 40">
              <a:extLst>
                <a:ext uri="{FF2B5EF4-FFF2-40B4-BE49-F238E27FC236}">
                  <a16:creationId xmlns:a16="http://schemas.microsoft.com/office/drawing/2014/main" id="{F9629B99-22EC-706C-EFB2-33D76767C033}"/>
                </a:ext>
              </a:extLst>
            </p:cNvPr>
            <p:cNvGrpSpPr/>
            <p:nvPr/>
          </p:nvGrpSpPr>
          <p:grpSpPr>
            <a:xfrm>
              <a:off x="3859196" y="4032627"/>
              <a:ext cx="3062210" cy="914400"/>
              <a:chOff x="4450210" y="4199896"/>
              <a:chExt cx="3062210" cy="914400"/>
            </a:xfrm>
          </p:grpSpPr>
          <p:sp>
            <p:nvSpPr>
              <p:cNvPr id="40" name="TextBox 39">
                <a:extLst>
                  <a:ext uri="{FF2B5EF4-FFF2-40B4-BE49-F238E27FC236}">
                    <a16:creationId xmlns:a16="http://schemas.microsoft.com/office/drawing/2014/main" id="{97C30A75-9613-3DCE-C669-FF75F6BB598F}"/>
                  </a:ext>
                </a:extLst>
              </p:cNvPr>
              <p:cNvSpPr txBox="1"/>
              <p:nvPr/>
            </p:nvSpPr>
            <p:spPr>
              <a:xfrm>
                <a:off x="5228534" y="4262629"/>
                <a:ext cx="2283886" cy="792437"/>
              </a:xfrm>
              <a:prstGeom prst="rect">
                <a:avLst/>
              </a:prstGeom>
              <a:noFill/>
            </p:spPr>
            <p:txBody>
              <a:bodyPr wrap="square" lIns="179260" tIns="143408" rIns="179260" bIns="143408" rtlCol="0">
                <a:spAutoFit/>
              </a:bodyPr>
              <a:lstStyle/>
              <a:p>
                <a:pPr algn="ctr" defTabSz="914191">
                  <a:lnSpc>
                    <a:spcPct val="90000"/>
                  </a:lnSpc>
                  <a:spcAft>
                    <a:spcPts val="587"/>
                  </a:spcAft>
                </a:pPr>
                <a:r>
                  <a:rPr lang="en-US" sz="1836" dirty="0">
                    <a:gradFill>
                      <a:gsLst>
                        <a:gs pos="2917">
                          <a:srgbClr val="000000"/>
                        </a:gs>
                        <a:gs pos="30000">
                          <a:srgbClr val="000000"/>
                        </a:gs>
                      </a:gsLst>
                      <a:lin ang="5400000" scaled="0"/>
                    </a:gradFill>
                  </a:rPr>
                  <a:t>IT Lab Administrators</a:t>
                </a:r>
              </a:p>
            </p:txBody>
          </p:sp>
          <p:pic>
            <p:nvPicPr>
              <p:cNvPr id="26" name="Graphic 25" descr="Users with solid fill">
                <a:extLst>
                  <a:ext uri="{FF2B5EF4-FFF2-40B4-BE49-F238E27FC236}">
                    <a16:creationId xmlns:a16="http://schemas.microsoft.com/office/drawing/2014/main" id="{A230CA49-80AE-6ED4-E542-7F46CB1825EA}"/>
                  </a:ext>
                </a:extLst>
              </p:cNvPr>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50210" y="4199896"/>
                <a:ext cx="914400" cy="914400"/>
              </a:xfrm>
              <a:prstGeom prst="rect">
                <a:avLst/>
              </a:prstGeom>
            </p:spPr>
          </p:pic>
        </p:grpSp>
      </p:grpSp>
    </p:spTree>
    <p:extLst>
      <p:ext uri="{BB962C8B-B14F-4D97-AF65-F5344CB8AC3E}">
        <p14:creationId xmlns:p14="http://schemas.microsoft.com/office/powerpoint/2010/main" val="185184403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1337D-A82B-4801-9524-BEC5D7940B56}"/>
              </a:ext>
            </a:extLst>
          </p:cNvPr>
          <p:cNvSpPr>
            <a:spLocks noGrp="1"/>
          </p:cNvSpPr>
          <p:nvPr>
            <p:ph type="title"/>
          </p:nvPr>
        </p:nvSpPr>
        <p:spPr/>
        <p:txBody>
          <a:bodyPr/>
          <a:lstStyle/>
          <a:p>
            <a:r>
              <a:rPr lang="en-US" sz="2800" dirty="0">
                <a:ea typeface="+mj-lt"/>
                <a:cs typeface="+mj-lt"/>
              </a:rPr>
              <a:t>Lab 01 – Manage Entra ID Identities (interactive lab simulation)</a:t>
            </a:r>
            <a:endParaRPr lang="en-US" sz="2800" dirty="0"/>
          </a:p>
        </p:txBody>
      </p:sp>
      <p:grpSp>
        <p:nvGrpSpPr>
          <p:cNvPr id="3" name="Group 2" descr="Architecture diagram for the previous lab, interactive lab simulation. ">
            <a:extLst>
              <a:ext uri="{FF2B5EF4-FFF2-40B4-BE49-F238E27FC236}">
                <a16:creationId xmlns:a16="http://schemas.microsoft.com/office/drawing/2014/main" id="{DFFA16BE-DDCF-722C-4458-6FAEDB31EFE2}"/>
              </a:ext>
            </a:extLst>
          </p:cNvPr>
          <p:cNvGrpSpPr/>
          <p:nvPr/>
        </p:nvGrpSpPr>
        <p:grpSpPr>
          <a:xfrm>
            <a:off x="731145" y="1510844"/>
            <a:ext cx="10467097" cy="4120941"/>
            <a:chOff x="731145" y="1510844"/>
            <a:chExt cx="10467097" cy="4120941"/>
          </a:xfrm>
        </p:grpSpPr>
        <p:sp>
          <p:nvSpPr>
            <p:cNvPr id="4" name="Rectangle 3">
              <a:extLst>
                <a:ext uri="{FF2B5EF4-FFF2-40B4-BE49-F238E27FC236}">
                  <a16:creationId xmlns:a16="http://schemas.microsoft.com/office/drawing/2014/main" id="{73021AFB-045A-8C51-ADA8-AE84BFF75B8C}"/>
                </a:ext>
              </a:extLst>
            </p:cNvPr>
            <p:cNvSpPr/>
            <p:nvPr/>
          </p:nvSpPr>
          <p:spPr bwMode="auto">
            <a:xfrm>
              <a:off x="7638176" y="2156614"/>
              <a:ext cx="3560066" cy="3450162"/>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grpSp>
          <p:nvGrpSpPr>
            <p:cNvPr id="5" name="Group 4">
              <a:extLst>
                <a:ext uri="{FF2B5EF4-FFF2-40B4-BE49-F238E27FC236}">
                  <a16:creationId xmlns:a16="http://schemas.microsoft.com/office/drawing/2014/main" id="{8A446C0B-DE56-3A80-BF92-62C455C13039}"/>
                </a:ext>
              </a:extLst>
            </p:cNvPr>
            <p:cNvGrpSpPr/>
            <p:nvPr/>
          </p:nvGrpSpPr>
          <p:grpSpPr>
            <a:xfrm>
              <a:off x="1637002" y="1510844"/>
              <a:ext cx="3828613" cy="574943"/>
              <a:chOff x="2513623" y="1810255"/>
              <a:chExt cx="3828613" cy="574943"/>
            </a:xfrm>
          </p:grpSpPr>
          <p:pic>
            <p:nvPicPr>
              <p:cNvPr id="36" name="Graphic 35">
                <a:extLst>
                  <a:ext uri="{FF2B5EF4-FFF2-40B4-BE49-F238E27FC236}">
                    <a16:creationId xmlns:a16="http://schemas.microsoft.com/office/drawing/2014/main" id="{DCFD1E1B-F697-CDC0-3CF9-FBC0CEEE10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13623" y="1810255"/>
                <a:ext cx="526695" cy="526695"/>
              </a:xfrm>
              <a:prstGeom prst="rect">
                <a:avLst/>
              </a:prstGeom>
            </p:spPr>
          </p:pic>
          <p:sp>
            <p:nvSpPr>
              <p:cNvPr id="38" name="TextBox 37">
                <a:extLst>
                  <a:ext uri="{FF2B5EF4-FFF2-40B4-BE49-F238E27FC236}">
                    <a16:creationId xmlns:a16="http://schemas.microsoft.com/office/drawing/2014/main" id="{89CA0B70-AA9C-9D74-E806-A230C7BF1B5C}"/>
                  </a:ext>
                </a:extLst>
              </p:cNvPr>
              <p:cNvSpPr txBox="1"/>
              <p:nvPr/>
            </p:nvSpPr>
            <p:spPr>
              <a:xfrm>
                <a:off x="2972375" y="1851935"/>
                <a:ext cx="3369861" cy="533263"/>
              </a:xfrm>
              <a:prstGeom prst="rect">
                <a:avLst/>
              </a:prstGeom>
              <a:noFill/>
            </p:spPr>
            <p:txBody>
              <a:bodyPr wrap="square" lIns="175761" tIns="140609" rIns="175761" bIns="140609" rtlCol="0">
                <a:spAutoFit/>
              </a:bodyPr>
              <a:lstStyle/>
              <a:p>
                <a:pPr defTabSz="896354">
                  <a:lnSpc>
                    <a:spcPct val="90000"/>
                  </a:lnSpc>
                  <a:spcAft>
                    <a:spcPts val="576"/>
                  </a:spcAft>
                </a:pPr>
                <a:r>
                  <a:rPr lang="en-US" dirty="0">
                    <a:gradFill>
                      <a:gsLst>
                        <a:gs pos="2917">
                          <a:srgbClr val="000000"/>
                        </a:gs>
                        <a:gs pos="30000">
                          <a:srgbClr val="000000"/>
                        </a:gs>
                      </a:gsLst>
                      <a:lin ang="5400000" scaled="0"/>
                    </a:gradFill>
                    <a:highlight>
                      <a:srgbClr val="FFFFFF"/>
                    </a:highlight>
                  </a:rPr>
                  <a:t>Adatum Corporation (default)</a:t>
                </a:r>
              </a:p>
            </p:txBody>
          </p:sp>
        </p:grpSp>
        <p:sp>
          <p:nvSpPr>
            <p:cNvPr id="6" name="Rectangle 5">
              <a:extLst>
                <a:ext uri="{FF2B5EF4-FFF2-40B4-BE49-F238E27FC236}">
                  <a16:creationId xmlns:a16="http://schemas.microsoft.com/office/drawing/2014/main" id="{ECDF32E7-CC57-354B-E1E9-5D5999C08876}"/>
                </a:ext>
              </a:extLst>
            </p:cNvPr>
            <p:cNvSpPr/>
            <p:nvPr/>
          </p:nvSpPr>
          <p:spPr bwMode="auto">
            <a:xfrm>
              <a:off x="737519" y="4739265"/>
              <a:ext cx="5844564" cy="867511"/>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1BE33BB8-A3F0-83C5-F682-FCF59017F38C}"/>
                </a:ext>
              </a:extLst>
            </p:cNvPr>
            <p:cNvSpPr/>
            <p:nvPr/>
          </p:nvSpPr>
          <p:spPr bwMode="auto">
            <a:xfrm>
              <a:off x="749777" y="2169368"/>
              <a:ext cx="5832306" cy="2381473"/>
            </a:xfrm>
            <a:prstGeom prst="rect">
              <a:avLst/>
            </a:prstGeom>
            <a:solidFill>
              <a:schemeClr val="bg1">
                <a:lumMod val="95000"/>
              </a:schemeClr>
            </a:solid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8" name="TextBox 7">
              <a:extLst>
                <a:ext uri="{FF2B5EF4-FFF2-40B4-BE49-F238E27FC236}">
                  <a16:creationId xmlns:a16="http://schemas.microsoft.com/office/drawing/2014/main" id="{60178923-47DD-A54A-9284-26D3DEEDF5CC}"/>
                </a:ext>
              </a:extLst>
            </p:cNvPr>
            <p:cNvSpPr txBox="1"/>
            <p:nvPr/>
          </p:nvSpPr>
          <p:spPr>
            <a:xfrm>
              <a:off x="1487413" y="3532937"/>
              <a:ext cx="2166860" cy="782562"/>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IT Cloud Administrators</a:t>
              </a:r>
            </a:p>
          </p:txBody>
        </p:sp>
        <p:sp>
          <p:nvSpPr>
            <p:cNvPr id="9" name="TextBox 8">
              <a:extLst>
                <a:ext uri="{FF2B5EF4-FFF2-40B4-BE49-F238E27FC236}">
                  <a16:creationId xmlns:a16="http://schemas.microsoft.com/office/drawing/2014/main" id="{75E17143-59D4-8C8A-4B62-1433CF577641}"/>
                </a:ext>
              </a:extLst>
            </p:cNvPr>
            <p:cNvSpPr txBox="1"/>
            <p:nvPr/>
          </p:nvSpPr>
          <p:spPr>
            <a:xfrm>
              <a:off x="4282680" y="3532937"/>
              <a:ext cx="2174068" cy="782562"/>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IT System Administrators</a:t>
              </a:r>
            </a:p>
          </p:txBody>
        </p:sp>
        <p:grpSp>
          <p:nvGrpSpPr>
            <p:cNvPr id="10" name="Group 9">
              <a:extLst>
                <a:ext uri="{FF2B5EF4-FFF2-40B4-BE49-F238E27FC236}">
                  <a16:creationId xmlns:a16="http://schemas.microsoft.com/office/drawing/2014/main" id="{067172F7-0FE6-2BFD-E3DF-9FCABC6219BA}"/>
                </a:ext>
              </a:extLst>
            </p:cNvPr>
            <p:cNvGrpSpPr/>
            <p:nvPr/>
          </p:nvGrpSpPr>
          <p:grpSpPr>
            <a:xfrm>
              <a:off x="1270471" y="4772279"/>
              <a:ext cx="2590073" cy="859506"/>
              <a:chOff x="1968276" y="4229862"/>
              <a:chExt cx="2590073" cy="859506"/>
            </a:xfrm>
          </p:grpSpPr>
          <p:sp>
            <p:nvSpPr>
              <p:cNvPr id="34" name="TextBox 33">
                <a:extLst>
                  <a:ext uri="{FF2B5EF4-FFF2-40B4-BE49-F238E27FC236}">
                    <a16:creationId xmlns:a16="http://schemas.microsoft.com/office/drawing/2014/main" id="{FC843483-492D-6EC4-4E85-3EBFB53BE7A1}"/>
                  </a:ext>
                </a:extLst>
              </p:cNvPr>
              <p:cNvSpPr txBox="1"/>
              <p:nvPr/>
            </p:nvSpPr>
            <p:spPr>
              <a:xfrm>
                <a:off x="1968276" y="4229862"/>
                <a:ext cx="2590073" cy="859506"/>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User1</a:t>
                </a:r>
              </a:p>
              <a:p>
                <a:pPr algn="ctr" defTabSz="896354">
                  <a:lnSpc>
                    <a:spcPct val="90000"/>
                  </a:lnSpc>
                  <a:spcAft>
                    <a:spcPts val="576"/>
                  </a:spcAft>
                </a:pPr>
                <a:r>
                  <a:rPr lang="en-US" dirty="0">
                    <a:gradFill>
                      <a:gsLst>
                        <a:gs pos="2917">
                          <a:srgbClr val="000000"/>
                        </a:gs>
                        <a:gs pos="30000">
                          <a:srgbClr val="000000"/>
                        </a:gs>
                      </a:gsLst>
                      <a:lin ang="5400000" scaled="0"/>
                    </a:gradFill>
                  </a:rPr>
                  <a:t>Cloud Administrator</a:t>
                </a:r>
              </a:p>
            </p:txBody>
          </p:sp>
          <p:pic>
            <p:nvPicPr>
              <p:cNvPr id="35" name="Picture 34" descr="A person with a gold circle on their head&#10;&#10;Description automatically generated">
                <a:extLst>
                  <a:ext uri="{FF2B5EF4-FFF2-40B4-BE49-F238E27FC236}">
                    <a16:creationId xmlns:a16="http://schemas.microsoft.com/office/drawing/2014/main" id="{963237C7-233C-7B91-B677-BA638DC2464B}"/>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442532" y="4284474"/>
                <a:ext cx="467027" cy="401313"/>
              </a:xfrm>
              <a:prstGeom prst="rect">
                <a:avLst/>
              </a:prstGeom>
            </p:spPr>
          </p:pic>
        </p:grpSp>
        <p:grpSp>
          <p:nvGrpSpPr>
            <p:cNvPr id="11" name="Group 10">
              <a:extLst>
                <a:ext uri="{FF2B5EF4-FFF2-40B4-BE49-F238E27FC236}">
                  <a16:creationId xmlns:a16="http://schemas.microsoft.com/office/drawing/2014/main" id="{032B15DA-0C1F-34AA-FBAA-635BDAE7BCE4}"/>
                </a:ext>
              </a:extLst>
            </p:cNvPr>
            <p:cNvGrpSpPr/>
            <p:nvPr/>
          </p:nvGrpSpPr>
          <p:grpSpPr>
            <a:xfrm>
              <a:off x="4010665" y="4751497"/>
              <a:ext cx="2713122" cy="859506"/>
              <a:chOff x="4505380" y="4394442"/>
              <a:chExt cx="2713122" cy="859506"/>
            </a:xfrm>
          </p:grpSpPr>
          <p:pic>
            <p:nvPicPr>
              <p:cNvPr id="32" name="Picture 31" descr="A person with a gold circle on their head&#10;&#10;Description automatically generated">
                <a:extLst>
                  <a:ext uri="{FF2B5EF4-FFF2-40B4-BE49-F238E27FC236}">
                    <a16:creationId xmlns:a16="http://schemas.microsoft.com/office/drawing/2014/main" id="{D39B200C-54FD-5676-2D1C-667424EE17B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5109513" y="4454492"/>
                <a:ext cx="467027" cy="401313"/>
              </a:xfrm>
              <a:prstGeom prst="rect">
                <a:avLst/>
              </a:prstGeom>
            </p:spPr>
          </p:pic>
          <p:sp>
            <p:nvSpPr>
              <p:cNvPr id="33" name="TextBox 32">
                <a:extLst>
                  <a:ext uri="{FF2B5EF4-FFF2-40B4-BE49-F238E27FC236}">
                    <a16:creationId xmlns:a16="http://schemas.microsoft.com/office/drawing/2014/main" id="{F6D7BDE1-CF6B-0C12-FECD-F3214F80FEA1}"/>
                  </a:ext>
                </a:extLst>
              </p:cNvPr>
              <p:cNvSpPr txBox="1"/>
              <p:nvPr/>
            </p:nvSpPr>
            <p:spPr>
              <a:xfrm>
                <a:off x="4505380" y="4394442"/>
                <a:ext cx="2713122" cy="859506"/>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User2</a:t>
                </a:r>
              </a:p>
              <a:p>
                <a:pPr algn="ctr" defTabSz="896354">
                  <a:lnSpc>
                    <a:spcPct val="90000"/>
                  </a:lnSpc>
                  <a:spcAft>
                    <a:spcPts val="576"/>
                  </a:spcAft>
                </a:pPr>
                <a:r>
                  <a:rPr lang="en-US" dirty="0">
                    <a:gradFill>
                      <a:gsLst>
                        <a:gs pos="2917">
                          <a:srgbClr val="000000"/>
                        </a:gs>
                        <a:gs pos="30000">
                          <a:srgbClr val="000000"/>
                        </a:gs>
                      </a:gsLst>
                      <a:lin ang="5400000" scaled="0"/>
                    </a:gradFill>
                  </a:rPr>
                  <a:t>System Administrator</a:t>
                </a:r>
              </a:p>
            </p:txBody>
          </p:sp>
        </p:grpSp>
        <p:cxnSp>
          <p:nvCxnSpPr>
            <p:cNvPr id="12" name="Connector: Elbow 11">
              <a:extLst>
                <a:ext uri="{FF2B5EF4-FFF2-40B4-BE49-F238E27FC236}">
                  <a16:creationId xmlns:a16="http://schemas.microsoft.com/office/drawing/2014/main" id="{512C55F7-FABD-CE53-AC87-E8D22281E3A9}"/>
                </a:ext>
              </a:extLst>
            </p:cNvPr>
            <p:cNvCxnSpPr>
              <a:cxnSpLocks/>
              <a:stCxn id="14" idx="2"/>
              <a:endCxn id="8" idx="0"/>
            </p:cNvCxnSpPr>
            <p:nvPr/>
          </p:nvCxnSpPr>
          <p:spPr>
            <a:xfrm rot="5400000">
              <a:off x="2956193" y="2553826"/>
              <a:ext cx="593761" cy="1364460"/>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1E416DC1-7BDE-F3AE-ED1E-F310FAD86A18}"/>
                </a:ext>
              </a:extLst>
            </p:cNvPr>
            <p:cNvCxnSpPr>
              <a:cxnSpLocks/>
              <a:stCxn id="14" idx="2"/>
              <a:endCxn id="9" idx="0"/>
            </p:cNvCxnSpPr>
            <p:nvPr/>
          </p:nvCxnSpPr>
          <p:spPr>
            <a:xfrm rot="16200000" flipH="1">
              <a:off x="4355628" y="2518850"/>
              <a:ext cx="593761" cy="1434411"/>
            </a:xfrm>
            <a:prstGeom prst="bentConnector3">
              <a:avLst>
                <a:gd name="adj1" fmla="val 50000"/>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2DAD8BD-6A9C-451A-9674-2348DAC4C996}"/>
                </a:ext>
              </a:extLst>
            </p:cNvPr>
            <p:cNvSpPr txBox="1"/>
            <p:nvPr/>
          </p:nvSpPr>
          <p:spPr>
            <a:xfrm>
              <a:off x="2848269" y="2156614"/>
              <a:ext cx="2174068" cy="782562"/>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IT Lab Administrators</a:t>
              </a:r>
            </a:p>
          </p:txBody>
        </p:sp>
        <p:sp>
          <p:nvSpPr>
            <p:cNvPr id="15" name="TextBox 14">
              <a:extLst>
                <a:ext uri="{FF2B5EF4-FFF2-40B4-BE49-F238E27FC236}">
                  <a16:creationId xmlns:a16="http://schemas.microsoft.com/office/drawing/2014/main" id="{DB3CF5D7-9BE2-5A14-3F35-0DA513A81654}"/>
                </a:ext>
              </a:extLst>
            </p:cNvPr>
            <p:cNvSpPr txBox="1"/>
            <p:nvPr/>
          </p:nvSpPr>
          <p:spPr>
            <a:xfrm>
              <a:off x="8438510" y="3537365"/>
              <a:ext cx="2174068" cy="782562"/>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IT System Administrators</a:t>
              </a:r>
            </a:p>
          </p:txBody>
        </p:sp>
        <p:grpSp>
          <p:nvGrpSpPr>
            <p:cNvPr id="16" name="Group 15">
              <a:extLst>
                <a:ext uri="{FF2B5EF4-FFF2-40B4-BE49-F238E27FC236}">
                  <a16:creationId xmlns:a16="http://schemas.microsoft.com/office/drawing/2014/main" id="{7CAA67F5-4E63-A67C-188A-7E0A95DA1934}"/>
                </a:ext>
              </a:extLst>
            </p:cNvPr>
            <p:cNvGrpSpPr/>
            <p:nvPr/>
          </p:nvGrpSpPr>
          <p:grpSpPr>
            <a:xfrm>
              <a:off x="8573806" y="4740132"/>
              <a:ext cx="1616524" cy="533263"/>
              <a:chOff x="8573806" y="4906388"/>
              <a:chExt cx="1616524" cy="533263"/>
            </a:xfrm>
          </p:grpSpPr>
          <p:pic>
            <p:nvPicPr>
              <p:cNvPr id="30" name="Picture 29" descr="A person with a gold circle on their head&#10;&#10;Description automatically generated">
                <a:extLst>
                  <a:ext uri="{FF2B5EF4-FFF2-40B4-BE49-F238E27FC236}">
                    <a16:creationId xmlns:a16="http://schemas.microsoft.com/office/drawing/2014/main" id="{3F9C2309-C362-94C5-D766-A0B5FF7752EB}"/>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573806" y="4981980"/>
                <a:ext cx="467027" cy="401313"/>
              </a:xfrm>
              <a:prstGeom prst="rect">
                <a:avLst/>
              </a:prstGeom>
            </p:spPr>
          </p:pic>
          <p:sp>
            <p:nvSpPr>
              <p:cNvPr id="31" name="TextBox 30">
                <a:extLst>
                  <a:ext uri="{FF2B5EF4-FFF2-40B4-BE49-F238E27FC236}">
                    <a16:creationId xmlns:a16="http://schemas.microsoft.com/office/drawing/2014/main" id="{5BF48EA5-0D10-E22E-77EE-5473364DEAB8}"/>
                  </a:ext>
                </a:extLst>
              </p:cNvPr>
              <p:cNvSpPr txBox="1"/>
              <p:nvPr/>
            </p:nvSpPr>
            <p:spPr>
              <a:xfrm>
                <a:off x="8862084" y="4906388"/>
                <a:ext cx="1328246" cy="533263"/>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LabUser1</a:t>
                </a:r>
              </a:p>
            </p:txBody>
          </p:sp>
        </p:grpSp>
        <p:sp>
          <p:nvSpPr>
            <p:cNvPr id="17" name="TextBox 16">
              <a:extLst>
                <a:ext uri="{FF2B5EF4-FFF2-40B4-BE49-F238E27FC236}">
                  <a16:creationId xmlns:a16="http://schemas.microsoft.com/office/drawing/2014/main" id="{AF51C80F-CD83-241C-2C80-94B8269EFBFB}"/>
                </a:ext>
              </a:extLst>
            </p:cNvPr>
            <p:cNvSpPr txBox="1"/>
            <p:nvPr/>
          </p:nvSpPr>
          <p:spPr>
            <a:xfrm>
              <a:off x="8434322" y="2253828"/>
              <a:ext cx="2174068" cy="782562"/>
            </a:xfrm>
            <a:prstGeom prst="rect">
              <a:avLst/>
            </a:prstGeom>
            <a:noFill/>
          </p:spPr>
          <p:txBody>
            <a:bodyPr wrap="square" lIns="175761" tIns="140609" rIns="175761" bIns="140609" rtlCol="0">
              <a:spAutoFit/>
            </a:bodyPr>
            <a:lstStyle/>
            <a:p>
              <a:pPr algn="ctr" defTabSz="896354">
                <a:lnSpc>
                  <a:spcPct val="90000"/>
                </a:lnSpc>
                <a:spcAft>
                  <a:spcPts val="576"/>
                </a:spcAft>
              </a:pPr>
              <a:r>
                <a:rPr lang="en-US" dirty="0">
                  <a:gradFill>
                    <a:gsLst>
                      <a:gs pos="2917">
                        <a:srgbClr val="000000"/>
                      </a:gs>
                      <a:gs pos="30000">
                        <a:srgbClr val="000000"/>
                      </a:gs>
                    </a:gsLst>
                    <a:lin ang="5400000" scaled="0"/>
                  </a:gradFill>
                </a:rPr>
                <a:t>IT Lab Administrators</a:t>
              </a:r>
            </a:p>
          </p:txBody>
        </p:sp>
        <p:grpSp>
          <p:nvGrpSpPr>
            <p:cNvPr id="18" name="Group 17">
              <a:extLst>
                <a:ext uri="{FF2B5EF4-FFF2-40B4-BE49-F238E27FC236}">
                  <a16:creationId xmlns:a16="http://schemas.microsoft.com/office/drawing/2014/main" id="{9BC90946-D19A-0D1B-1B20-C7F1D9E4C5DA}"/>
                </a:ext>
              </a:extLst>
            </p:cNvPr>
            <p:cNvGrpSpPr/>
            <p:nvPr/>
          </p:nvGrpSpPr>
          <p:grpSpPr>
            <a:xfrm>
              <a:off x="8382575" y="1535991"/>
              <a:ext cx="2172423" cy="538627"/>
              <a:chOff x="7863643" y="1292611"/>
              <a:chExt cx="2172423" cy="538627"/>
            </a:xfrm>
          </p:grpSpPr>
          <p:sp>
            <p:nvSpPr>
              <p:cNvPr id="28" name="TextBox 27">
                <a:extLst>
                  <a:ext uri="{FF2B5EF4-FFF2-40B4-BE49-F238E27FC236}">
                    <a16:creationId xmlns:a16="http://schemas.microsoft.com/office/drawing/2014/main" id="{AE58D81D-B412-CE50-7BF1-9D11A4A44B06}"/>
                  </a:ext>
                </a:extLst>
              </p:cNvPr>
              <p:cNvSpPr txBox="1"/>
              <p:nvPr/>
            </p:nvSpPr>
            <p:spPr>
              <a:xfrm>
                <a:off x="8287589" y="1292611"/>
                <a:ext cx="1748477" cy="533263"/>
              </a:xfrm>
              <a:prstGeom prst="rect">
                <a:avLst/>
              </a:prstGeom>
              <a:noFill/>
            </p:spPr>
            <p:txBody>
              <a:bodyPr wrap="square" lIns="175761" tIns="140609" rIns="175761" bIns="140609" rtlCol="0">
                <a:spAutoFit/>
              </a:bodyPr>
              <a:lstStyle/>
              <a:p>
                <a:pPr defTabSz="896354">
                  <a:lnSpc>
                    <a:spcPct val="90000"/>
                  </a:lnSpc>
                  <a:spcAft>
                    <a:spcPts val="576"/>
                  </a:spcAft>
                </a:pPr>
                <a:r>
                  <a:rPr lang="en-US" dirty="0">
                    <a:gradFill>
                      <a:gsLst>
                        <a:gs pos="2917">
                          <a:srgbClr val="000000"/>
                        </a:gs>
                        <a:gs pos="30000">
                          <a:srgbClr val="000000"/>
                        </a:gs>
                      </a:gsLst>
                      <a:lin ang="5400000" scaled="0"/>
                    </a:gradFill>
                    <a:highlight>
                      <a:srgbClr val="FFFFFF"/>
                    </a:highlight>
                  </a:rPr>
                  <a:t>Adatum Lab</a:t>
                </a:r>
              </a:p>
            </p:txBody>
          </p:sp>
          <p:pic>
            <p:nvPicPr>
              <p:cNvPr id="29" name="Graphic 28">
                <a:extLst>
                  <a:ext uri="{FF2B5EF4-FFF2-40B4-BE49-F238E27FC236}">
                    <a16:creationId xmlns:a16="http://schemas.microsoft.com/office/drawing/2014/main" id="{2552FA01-C0A9-5EBA-464D-57B4E522831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63643" y="1304543"/>
                <a:ext cx="526695" cy="526695"/>
              </a:xfrm>
              <a:prstGeom prst="rect">
                <a:avLst/>
              </a:prstGeom>
            </p:spPr>
          </p:pic>
        </p:grpSp>
        <p:cxnSp>
          <p:nvCxnSpPr>
            <p:cNvPr id="19" name="Connector: Elbow 18">
              <a:extLst>
                <a:ext uri="{FF2B5EF4-FFF2-40B4-BE49-F238E27FC236}">
                  <a16:creationId xmlns:a16="http://schemas.microsoft.com/office/drawing/2014/main" id="{EA269E7D-A0F3-7007-3BCE-61E2965487B6}"/>
                </a:ext>
              </a:extLst>
            </p:cNvPr>
            <p:cNvCxnSpPr>
              <a:cxnSpLocks/>
              <a:stCxn id="30" idx="1"/>
              <a:endCxn id="14" idx="3"/>
            </p:cNvCxnSpPr>
            <p:nvPr/>
          </p:nvCxnSpPr>
          <p:spPr>
            <a:xfrm rot="10800000">
              <a:off x="5022338" y="2547895"/>
              <a:ext cx="3551469" cy="2468486"/>
            </a:xfrm>
            <a:prstGeom prst="bentConnector3">
              <a:avLst>
                <a:gd name="adj1" fmla="val 41808"/>
              </a:avLst>
            </a:prstGeom>
            <a:ln>
              <a:solidFill>
                <a:schemeClr val="tx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3974618-1BDE-77EF-CAEC-F3C91FEC70BB}"/>
                </a:ext>
              </a:extLst>
            </p:cNvPr>
            <p:cNvCxnSpPr>
              <a:cxnSpLocks/>
              <a:stCxn id="34" idx="0"/>
              <a:endCxn id="8" idx="2"/>
            </p:cNvCxnSpPr>
            <p:nvPr/>
          </p:nvCxnSpPr>
          <p:spPr>
            <a:xfrm flipV="1">
              <a:off x="2565508" y="4315499"/>
              <a:ext cx="5335" cy="45678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7C9743C-6D3C-40D8-BAEE-2BB09AEA1FE6}"/>
                </a:ext>
              </a:extLst>
            </p:cNvPr>
            <p:cNvCxnSpPr>
              <a:cxnSpLocks/>
              <a:stCxn id="33" idx="0"/>
              <a:endCxn id="9" idx="2"/>
            </p:cNvCxnSpPr>
            <p:nvPr/>
          </p:nvCxnSpPr>
          <p:spPr>
            <a:xfrm flipV="1">
              <a:off x="5367226" y="4315499"/>
              <a:ext cx="2488" cy="435998"/>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155B345-282F-AE46-6EEF-C28B797035B7}"/>
                </a:ext>
              </a:extLst>
            </p:cNvPr>
            <p:cNvSpPr txBox="1"/>
            <p:nvPr/>
          </p:nvSpPr>
          <p:spPr>
            <a:xfrm>
              <a:off x="731145" y="4797314"/>
              <a:ext cx="849966" cy="369332"/>
            </a:xfrm>
            <a:prstGeom prst="rect">
              <a:avLst/>
            </a:prstGeom>
            <a:noFill/>
          </p:spPr>
          <p:txBody>
            <a:bodyPr wrap="square">
              <a:spAutoFit/>
            </a:bodyPr>
            <a:lstStyle/>
            <a:p>
              <a:pPr defTabSz="896354"/>
              <a:r>
                <a:rPr lang="en-US" b="1" dirty="0">
                  <a:solidFill>
                    <a:schemeClr val="tx2">
                      <a:lumMod val="50000"/>
                    </a:schemeClr>
                  </a:solidFill>
                </a:rPr>
                <a:t>Task 1</a:t>
              </a:r>
            </a:p>
          </p:txBody>
        </p:sp>
        <p:sp>
          <p:nvSpPr>
            <p:cNvPr id="23" name="TextBox 22">
              <a:extLst>
                <a:ext uri="{FF2B5EF4-FFF2-40B4-BE49-F238E27FC236}">
                  <a16:creationId xmlns:a16="http://schemas.microsoft.com/office/drawing/2014/main" id="{27399328-DE07-11C9-20BA-9867F1E6A0AA}"/>
                </a:ext>
              </a:extLst>
            </p:cNvPr>
            <p:cNvSpPr txBox="1"/>
            <p:nvPr/>
          </p:nvSpPr>
          <p:spPr>
            <a:xfrm>
              <a:off x="749777" y="2277959"/>
              <a:ext cx="849966" cy="369332"/>
            </a:xfrm>
            <a:prstGeom prst="rect">
              <a:avLst/>
            </a:prstGeom>
            <a:noFill/>
          </p:spPr>
          <p:txBody>
            <a:bodyPr wrap="square">
              <a:spAutoFit/>
            </a:bodyPr>
            <a:lstStyle/>
            <a:p>
              <a:pPr defTabSz="896354"/>
              <a:r>
                <a:rPr lang="en-US" b="1" dirty="0">
                  <a:solidFill>
                    <a:schemeClr val="tx2">
                      <a:lumMod val="50000"/>
                    </a:schemeClr>
                  </a:solidFill>
                </a:rPr>
                <a:t>Task 2</a:t>
              </a:r>
            </a:p>
          </p:txBody>
        </p:sp>
        <p:sp>
          <p:nvSpPr>
            <p:cNvPr id="24" name="TextBox 23">
              <a:extLst>
                <a:ext uri="{FF2B5EF4-FFF2-40B4-BE49-F238E27FC236}">
                  <a16:creationId xmlns:a16="http://schemas.microsoft.com/office/drawing/2014/main" id="{F517EBC9-5F90-6B82-6912-B76272629A20}"/>
                </a:ext>
              </a:extLst>
            </p:cNvPr>
            <p:cNvSpPr txBox="1"/>
            <p:nvPr/>
          </p:nvSpPr>
          <p:spPr>
            <a:xfrm>
              <a:off x="10348276" y="2200897"/>
              <a:ext cx="849966" cy="369332"/>
            </a:xfrm>
            <a:prstGeom prst="rect">
              <a:avLst/>
            </a:prstGeom>
            <a:noFill/>
          </p:spPr>
          <p:txBody>
            <a:bodyPr wrap="square">
              <a:spAutoFit/>
            </a:bodyPr>
            <a:lstStyle/>
            <a:p>
              <a:pPr defTabSz="896354"/>
              <a:r>
                <a:rPr lang="en-US" b="1" dirty="0">
                  <a:solidFill>
                    <a:schemeClr val="tx2">
                      <a:lumMod val="50000"/>
                    </a:schemeClr>
                  </a:solidFill>
                </a:rPr>
                <a:t>Task 3</a:t>
              </a:r>
            </a:p>
          </p:txBody>
        </p:sp>
        <p:sp>
          <p:nvSpPr>
            <p:cNvPr id="25" name="TextBox 24">
              <a:extLst>
                <a:ext uri="{FF2B5EF4-FFF2-40B4-BE49-F238E27FC236}">
                  <a16:creationId xmlns:a16="http://schemas.microsoft.com/office/drawing/2014/main" id="{E35EC84C-1FEA-75AD-54C3-96C1AD2F3139}"/>
                </a:ext>
              </a:extLst>
            </p:cNvPr>
            <p:cNvSpPr txBox="1"/>
            <p:nvPr/>
          </p:nvSpPr>
          <p:spPr>
            <a:xfrm>
              <a:off x="6735259" y="3470592"/>
              <a:ext cx="849966" cy="369332"/>
            </a:xfrm>
            <a:prstGeom prst="rect">
              <a:avLst/>
            </a:prstGeom>
            <a:noFill/>
          </p:spPr>
          <p:txBody>
            <a:bodyPr wrap="square">
              <a:spAutoFit/>
            </a:bodyPr>
            <a:lstStyle/>
            <a:p>
              <a:pPr defTabSz="896354"/>
              <a:r>
                <a:rPr lang="en-US" b="1" dirty="0">
                  <a:solidFill>
                    <a:schemeClr val="tx2">
                      <a:lumMod val="50000"/>
                    </a:schemeClr>
                  </a:solidFill>
                  <a:highlight>
                    <a:srgbClr val="FFFFFF"/>
                  </a:highlight>
                </a:rPr>
                <a:t>Task 4</a:t>
              </a:r>
            </a:p>
          </p:txBody>
        </p:sp>
        <p:cxnSp>
          <p:nvCxnSpPr>
            <p:cNvPr id="26" name="Connector: Elbow 25">
              <a:extLst>
                <a:ext uri="{FF2B5EF4-FFF2-40B4-BE49-F238E27FC236}">
                  <a16:creationId xmlns:a16="http://schemas.microsoft.com/office/drawing/2014/main" id="{6040E73B-B69F-7812-CD25-5D09E0E28AF2}"/>
                </a:ext>
              </a:extLst>
            </p:cNvPr>
            <p:cNvCxnSpPr>
              <a:cxnSpLocks/>
              <a:stCxn id="15" idx="2"/>
              <a:endCxn id="31" idx="0"/>
            </p:cNvCxnSpPr>
            <p:nvPr/>
          </p:nvCxnSpPr>
          <p:spPr>
            <a:xfrm rot="16200000" flipH="1">
              <a:off x="9315773" y="4529697"/>
              <a:ext cx="420205" cy="663"/>
            </a:xfrm>
            <a:prstGeom prst="bentConnector3">
              <a:avLst>
                <a:gd name="adj1" fmla="val 50000"/>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E9A89D8-CC10-EC19-C822-B5F27C685E61}"/>
                </a:ext>
              </a:extLst>
            </p:cNvPr>
            <p:cNvCxnSpPr>
              <a:stCxn id="15" idx="0"/>
              <a:endCxn id="17" idx="2"/>
            </p:cNvCxnSpPr>
            <p:nvPr/>
          </p:nvCxnSpPr>
          <p:spPr>
            <a:xfrm flipH="1" flipV="1">
              <a:off x="9521356" y="3036390"/>
              <a:ext cx="4188" cy="5009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754713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B590EB-220A-4DFD-AE7A-DA67B605D8D3}"/>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314147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4939B-C838-DCE5-288B-561BF0EBF663}"/>
              </a:ext>
            </a:extLst>
          </p:cNvPr>
          <p:cNvSpPr>
            <a:spLocks noGrp="1"/>
          </p:cNvSpPr>
          <p:nvPr>
            <p:ph type="title"/>
          </p:nvPr>
        </p:nvSpPr>
        <p:spPr/>
        <p:txBody>
          <a:bodyPr/>
          <a:lstStyle/>
          <a:p>
            <a:r>
              <a:rPr lang="en-US" dirty="0"/>
              <a:t>Administer Identity whiteboard</a:t>
            </a:r>
          </a:p>
        </p:txBody>
      </p:sp>
      <p:grpSp>
        <p:nvGrpSpPr>
          <p:cNvPr id="6" name="Group 5" descr="whiteboard diagram editable version">
            <a:extLst>
              <a:ext uri="{FF2B5EF4-FFF2-40B4-BE49-F238E27FC236}">
                <a16:creationId xmlns:a16="http://schemas.microsoft.com/office/drawing/2014/main" id="{DA30A699-44CB-66B8-9BF8-E1CA9E09A73F}"/>
              </a:ext>
            </a:extLst>
          </p:cNvPr>
          <p:cNvGrpSpPr/>
          <p:nvPr/>
        </p:nvGrpSpPr>
        <p:grpSpPr>
          <a:xfrm>
            <a:off x="1100863" y="1544224"/>
            <a:ext cx="9404345" cy="4430548"/>
            <a:chOff x="4204046" y="1654067"/>
            <a:chExt cx="7895018" cy="3961737"/>
          </a:xfrm>
        </p:grpSpPr>
        <p:sp>
          <p:nvSpPr>
            <p:cNvPr id="3" name="Oval 2">
              <a:extLst>
                <a:ext uri="{FF2B5EF4-FFF2-40B4-BE49-F238E27FC236}">
                  <a16:creationId xmlns:a16="http://schemas.microsoft.com/office/drawing/2014/main" id="{A4E3DD09-74AA-C8A7-908D-C2D1087A7FD8}"/>
                </a:ext>
              </a:extLst>
            </p:cNvPr>
            <p:cNvSpPr/>
            <p:nvPr/>
          </p:nvSpPr>
          <p:spPr bwMode="auto">
            <a:xfrm>
              <a:off x="6972746" y="1705260"/>
              <a:ext cx="1763047" cy="649168"/>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1428" b="1" dirty="0">
                  <a:solidFill>
                    <a:srgbClr val="0078D4">
                      <a:lumMod val="50000"/>
                    </a:srgbClr>
                  </a:solidFill>
                  <a:latin typeface="Segoe UI"/>
                  <a:cs typeface="Segoe UI" pitchFamily="34" charset="0"/>
                </a:rPr>
                <a:t>Microsoft Entra ID</a:t>
              </a:r>
            </a:p>
          </p:txBody>
        </p:sp>
        <p:sp>
          <p:nvSpPr>
            <p:cNvPr id="5" name="TextBox 4">
              <a:extLst>
                <a:ext uri="{FF2B5EF4-FFF2-40B4-BE49-F238E27FC236}">
                  <a16:creationId xmlns:a16="http://schemas.microsoft.com/office/drawing/2014/main" id="{383781CC-90B1-2FB3-FBB2-EEE311D97685}"/>
                </a:ext>
              </a:extLst>
            </p:cNvPr>
            <p:cNvSpPr txBox="1"/>
            <p:nvPr/>
          </p:nvSpPr>
          <p:spPr>
            <a:xfrm>
              <a:off x="4204046" y="1882590"/>
              <a:ext cx="1968565" cy="279051"/>
            </a:xfrm>
            <a:prstGeom prst="rect">
              <a:avLst/>
            </a:prstGeom>
            <a:noFill/>
          </p:spPr>
          <p:txBody>
            <a:bodyPr wrap="square">
              <a:spAutoFit/>
            </a:bodyPr>
            <a:lstStyle/>
            <a:p>
              <a:pPr algn="ctr" defTabSz="932597"/>
              <a:r>
                <a:rPr lang="en-US" sz="1428" b="1" dirty="0">
                  <a:solidFill>
                    <a:srgbClr val="0078D4">
                      <a:lumMod val="50000"/>
                    </a:srgbClr>
                  </a:solidFill>
                  <a:latin typeface="Segoe UI"/>
                  <a:cs typeface="Segoe UI" pitchFamily="34" charset="0"/>
                </a:rPr>
                <a:t>On-premises identities</a:t>
              </a:r>
              <a:endParaRPr lang="en-US" sz="1428" b="1" dirty="0">
                <a:solidFill>
                  <a:srgbClr val="000000"/>
                </a:solidFill>
                <a:latin typeface="Segoe UI"/>
              </a:endParaRPr>
            </a:p>
          </p:txBody>
        </p:sp>
        <p:cxnSp>
          <p:nvCxnSpPr>
            <p:cNvPr id="9" name="Straight Connector 8">
              <a:extLst>
                <a:ext uri="{FF2B5EF4-FFF2-40B4-BE49-F238E27FC236}">
                  <a16:creationId xmlns:a16="http://schemas.microsoft.com/office/drawing/2014/main" id="{0B1C6EAC-E2DA-4B6D-EEDF-F8807F7F958F}"/>
                </a:ext>
              </a:extLst>
            </p:cNvPr>
            <p:cNvCxnSpPr>
              <a:cxnSpLocks/>
              <a:stCxn id="3" idx="6"/>
              <a:endCxn id="14" idx="1"/>
            </p:cNvCxnSpPr>
            <p:nvPr/>
          </p:nvCxnSpPr>
          <p:spPr>
            <a:xfrm flipV="1">
              <a:off x="8735793" y="2029843"/>
              <a:ext cx="718747" cy="1"/>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46D86F-8255-16DF-75BB-D45F39C6580F}"/>
                </a:ext>
              </a:extLst>
            </p:cNvPr>
            <p:cNvCxnSpPr>
              <a:cxnSpLocks/>
              <a:stCxn id="3" idx="2"/>
              <a:endCxn id="5" idx="3"/>
            </p:cNvCxnSpPr>
            <p:nvPr/>
          </p:nvCxnSpPr>
          <p:spPr>
            <a:xfrm flipH="1" flipV="1">
              <a:off x="6172611" y="2022116"/>
              <a:ext cx="800135" cy="7728"/>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40B036D-9CF5-D792-1A65-B82B4070E827}"/>
                </a:ext>
              </a:extLst>
            </p:cNvPr>
            <p:cNvSpPr txBox="1"/>
            <p:nvPr/>
          </p:nvSpPr>
          <p:spPr>
            <a:xfrm>
              <a:off x="9454540" y="1654067"/>
              <a:ext cx="2644524" cy="751552"/>
            </a:xfrm>
            <a:prstGeom prst="rect">
              <a:avLst/>
            </a:prstGeom>
            <a:noFill/>
          </p:spPr>
          <p:txBody>
            <a:bodyPr wrap="square">
              <a:spAutoFit/>
            </a:bodyPr>
            <a:lstStyle/>
            <a:p>
              <a:pPr marL="236387" indent="-236387" defTabSz="932597"/>
              <a:r>
                <a:rPr lang="en-US" sz="1428" b="1" u="sng" dirty="0">
                  <a:solidFill>
                    <a:srgbClr val="0078D4">
                      <a:lumMod val="50000"/>
                    </a:srgbClr>
                  </a:solidFill>
                  <a:latin typeface="Segoe UI"/>
                  <a:cs typeface="Segoe UI" pitchFamily="34" charset="0"/>
                </a:rPr>
                <a:t>External identity providers</a:t>
              </a:r>
            </a:p>
            <a:p>
              <a:pPr marL="291436" indent="-291436" defTabSz="932597">
                <a:buFontTx/>
                <a:buChar char="-"/>
              </a:pPr>
              <a:r>
                <a:rPr lang="en-US" sz="1428" b="1" dirty="0">
                  <a:solidFill>
                    <a:srgbClr val="0078D4">
                      <a:lumMod val="50000"/>
                    </a:srgbClr>
                  </a:solidFill>
                  <a:latin typeface="Segoe UI"/>
                  <a:cs typeface="Segoe UI" pitchFamily="34" charset="0"/>
                </a:rPr>
                <a:t>guest users </a:t>
              </a:r>
            </a:p>
            <a:p>
              <a:pPr marL="291436" indent="-291436" defTabSz="932597">
                <a:buFontTx/>
                <a:buChar char="-"/>
              </a:pPr>
              <a:r>
                <a:rPr lang="en-US" sz="1428" b="1" dirty="0">
                  <a:solidFill>
                    <a:srgbClr val="0078D4">
                      <a:lumMod val="50000"/>
                    </a:srgbClr>
                  </a:solidFill>
                  <a:latin typeface="Segoe UI"/>
                  <a:cs typeface="Segoe UI" pitchFamily="34" charset="0"/>
                </a:rPr>
                <a:t>creates a profile</a:t>
              </a:r>
              <a:endParaRPr lang="en-US" sz="1428" b="1" dirty="0">
                <a:solidFill>
                  <a:srgbClr val="000000"/>
                </a:solidFill>
                <a:latin typeface="Segoe UI"/>
              </a:endParaRPr>
            </a:p>
          </p:txBody>
        </p:sp>
        <p:sp>
          <p:nvSpPr>
            <p:cNvPr id="16" name="TextBox 15">
              <a:extLst>
                <a:ext uri="{FF2B5EF4-FFF2-40B4-BE49-F238E27FC236}">
                  <a16:creationId xmlns:a16="http://schemas.microsoft.com/office/drawing/2014/main" id="{04B8A914-1902-FFFE-157C-CD0BD630AC73}"/>
                </a:ext>
              </a:extLst>
            </p:cNvPr>
            <p:cNvSpPr txBox="1"/>
            <p:nvPr/>
          </p:nvSpPr>
          <p:spPr>
            <a:xfrm>
              <a:off x="8846328" y="1709415"/>
              <a:ext cx="608212" cy="312073"/>
            </a:xfrm>
            <a:prstGeom prst="rect">
              <a:avLst/>
            </a:prstGeom>
            <a:noFill/>
          </p:spPr>
          <p:txBody>
            <a:bodyPr wrap="square">
              <a:spAutoFit/>
            </a:bodyPr>
            <a:lstStyle/>
            <a:p>
              <a:pPr defTabSz="932597"/>
              <a:r>
                <a:rPr lang="en-US" sz="1428" b="1" dirty="0">
                  <a:solidFill>
                    <a:srgbClr val="0078D4">
                      <a:lumMod val="50000"/>
                    </a:srgbClr>
                  </a:solidFill>
                  <a:latin typeface="Segoe UI"/>
                  <a:cs typeface="Segoe UI" pitchFamily="34" charset="0"/>
                </a:rPr>
                <a:t>B2B</a:t>
              </a:r>
              <a:endParaRPr lang="en-US" sz="1428" b="1" dirty="0">
                <a:solidFill>
                  <a:srgbClr val="000000"/>
                </a:solidFill>
                <a:latin typeface="Segoe UI"/>
              </a:endParaRPr>
            </a:p>
          </p:txBody>
        </p:sp>
        <p:sp>
          <p:nvSpPr>
            <p:cNvPr id="18" name="TextBox 17">
              <a:extLst>
                <a:ext uri="{FF2B5EF4-FFF2-40B4-BE49-F238E27FC236}">
                  <a16:creationId xmlns:a16="http://schemas.microsoft.com/office/drawing/2014/main" id="{05302FFA-30A4-B9F7-2321-BC2302B51CD7}"/>
                </a:ext>
              </a:extLst>
            </p:cNvPr>
            <p:cNvSpPr txBox="1"/>
            <p:nvPr/>
          </p:nvSpPr>
          <p:spPr>
            <a:xfrm>
              <a:off x="6309700" y="1701643"/>
              <a:ext cx="663046" cy="312073"/>
            </a:xfrm>
            <a:prstGeom prst="rect">
              <a:avLst/>
            </a:prstGeom>
            <a:noFill/>
          </p:spPr>
          <p:txBody>
            <a:bodyPr wrap="square">
              <a:spAutoFit/>
            </a:bodyPr>
            <a:lstStyle/>
            <a:p>
              <a:pPr defTabSz="932597"/>
              <a:r>
                <a:rPr lang="en-US" sz="1428" b="1" dirty="0">
                  <a:solidFill>
                    <a:srgbClr val="0078D4">
                      <a:lumMod val="50000"/>
                    </a:srgbClr>
                  </a:solidFill>
                  <a:latin typeface="Segoe UI"/>
                  <a:cs typeface="Segoe UI" pitchFamily="34" charset="0"/>
                </a:rPr>
                <a:t>Sync</a:t>
              </a:r>
              <a:endParaRPr lang="en-US" sz="1428" b="1" dirty="0">
                <a:solidFill>
                  <a:srgbClr val="000000"/>
                </a:solidFill>
                <a:latin typeface="Segoe UI"/>
              </a:endParaRPr>
            </a:p>
          </p:txBody>
        </p:sp>
        <p:sp>
          <p:nvSpPr>
            <p:cNvPr id="37" name="Oval 36">
              <a:extLst>
                <a:ext uri="{FF2B5EF4-FFF2-40B4-BE49-F238E27FC236}">
                  <a16:creationId xmlns:a16="http://schemas.microsoft.com/office/drawing/2014/main" id="{33C4F936-00C1-E6BA-413F-D57D0911779A}"/>
                </a:ext>
              </a:extLst>
            </p:cNvPr>
            <p:cNvSpPr/>
            <p:nvPr/>
          </p:nvSpPr>
          <p:spPr bwMode="auto">
            <a:xfrm>
              <a:off x="5163709" y="3382549"/>
              <a:ext cx="1494701" cy="598388"/>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1428" b="1" dirty="0">
                  <a:solidFill>
                    <a:srgbClr val="0078D4">
                      <a:lumMod val="50000"/>
                    </a:srgbClr>
                  </a:solidFill>
                  <a:latin typeface="Segoe UI"/>
                  <a:cs typeface="Segoe UI" pitchFamily="34" charset="0"/>
                </a:rPr>
                <a:t>users</a:t>
              </a:r>
            </a:p>
          </p:txBody>
        </p:sp>
        <p:cxnSp>
          <p:nvCxnSpPr>
            <p:cNvPr id="39" name="Straight Connector 38">
              <a:extLst>
                <a:ext uri="{FF2B5EF4-FFF2-40B4-BE49-F238E27FC236}">
                  <a16:creationId xmlns:a16="http://schemas.microsoft.com/office/drawing/2014/main" id="{6238AE15-1C6E-1390-2252-A33F953AB386}"/>
                </a:ext>
              </a:extLst>
            </p:cNvPr>
            <p:cNvCxnSpPr>
              <a:cxnSpLocks/>
              <a:stCxn id="37" idx="4"/>
              <a:endCxn id="42" idx="0"/>
            </p:cNvCxnSpPr>
            <p:nvPr/>
          </p:nvCxnSpPr>
          <p:spPr>
            <a:xfrm flipH="1">
              <a:off x="5910760" y="3980937"/>
              <a:ext cx="300" cy="32515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BC77FAE0-1D0D-94B6-B2C1-59025EBC86C9}"/>
                </a:ext>
              </a:extLst>
            </p:cNvPr>
            <p:cNvSpPr txBox="1"/>
            <p:nvPr/>
          </p:nvSpPr>
          <p:spPr>
            <a:xfrm>
              <a:off x="5349244" y="4306090"/>
              <a:ext cx="1123031" cy="312073"/>
            </a:xfrm>
            <a:prstGeom prst="rect">
              <a:avLst/>
            </a:prstGeom>
            <a:noFill/>
          </p:spPr>
          <p:txBody>
            <a:bodyPr wrap="square">
              <a:spAutoFit/>
            </a:bodyPr>
            <a:lstStyle/>
            <a:p>
              <a:pPr algn="ctr" defTabSz="932597"/>
              <a:r>
                <a:rPr lang="en-US" sz="1428" b="1" dirty="0">
                  <a:solidFill>
                    <a:srgbClr val="0078D4">
                      <a:lumMod val="50000"/>
                    </a:srgbClr>
                  </a:solidFill>
                  <a:latin typeface="Segoe UI"/>
                  <a:cs typeface="Segoe UI" pitchFamily="34" charset="0"/>
                </a:rPr>
                <a:t>profiles</a:t>
              </a:r>
              <a:endParaRPr lang="en-US" sz="1428" b="1" dirty="0">
                <a:solidFill>
                  <a:srgbClr val="000000"/>
                </a:solidFill>
                <a:latin typeface="Segoe UI"/>
              </a:endParaRPr>
            </a:p>
          </p:txBody>
        </p:sp>
        <p:sp>
          <p:nvSpPr>
            <p:cNvPr id="43" name="Oval 42">
              <a:extLst>
                <a:ext uri="{FF2B5EF4-FFF2-40B4-BE49-F238E27FC236}">
                  <a16:creationId xmlns:a16="http://schemas.microsoft.com/office/drawing/2014/main" id="{E7D8738E-93B6-113A-016B-7EB98648725F}"/>
                </a:ext>
              </a:extLst>
            </p:cNvPr>
            <p:cNvSpPr/>
            <p:nvPr/>
          </p:nvSpPr>
          <p:spPr bwMode="auto">
            <a:xfrm>
              <a:off x="9470525" y="3400889"/>
              <a:ext cx="1566569" cy="562927"/>
            </a:xfrm>
            <a:prstGeom prst="ellipse">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1428" b="1" dirty="0">
                  <a:solidFill>
                    <a:srgbClr val="0078D4">
                      <a:lumMod val="50000"/>
                    </a:srgbClr>
                  </a:solidFill>
                  <a:latin typeface="Segoe UI"/>
                  <a:cs typeface="Segoe UI" pitchFamily="34" charset="0"/>
                </a:rPr>
                <a:t>groups</a:t>
              </a:r>
            </a:p>
          </p:txBody>
        </p:sp>
        <p:sp>
          <p:nvSpPr>
            <p:cNvPr id="45" name="TextBox 44">
              <a:extLst>
                <a:ext uri="{FF2B5EF4-FFF2-40B4-BE49-F238E27FC236}">
                  <a16:creationId xmlns:a16="http://schemas.microsoft.com/office/drawing/2014/main" id="{723795C7-31F4-6F35-9601-EF3E7B718F17}"/>
                </a:ext>
              </a:extLst>
            </p:cNvPr>
            <p:cNvSpPr txBox="1"/>
            <p:nvPr/>
          </p:nvSpPr>
          <p:spPr>
            <a:xfrm>
              <a:off x="8205160" y="4858620"/>
              <a:ext cx="1739580" cy="751552"/>
            </a:xfrm>
            <a:prstGeom prst="rect">
              <a:avLst/>
            </a:prstGeom>
            <a:noFill/>
          </p:spPr>
          <p:txBody>
            <a:bodyPr wrap="square">
              <a:spAutoFit/>
            </a:bodyPr>
            <a:lstStyle/>
            <a:p>
              <a:pPr defTabSz="932597"/>
              <a:r>
                <a:rPr lang="en-US" sz="1428" b="1" u="sng" dirty="0">
                  <a:solidFill>
                    <a:srgbClr val="0078D4">
                      <a:lumMod val="50000"/>
                    </a:srgbClr>
                  </a:solidFill>
                  <a:latin typeface="Segoe UI"/>
                  <a:cs typeface="Segoe UI" pitchFamily="34" charset="0"/>
                </a:rPr>
                <a:t>Group types </a:t>
              </a:r>
            </a:p>
            <a:p>
              <a:pPr defTabSz="932597"/>
              <a:r>
                <a:rPr lang="en-US" sz="1428" b="1" dirty="0">
                  <a:solidFill>
                    <a:srgbClr val="0078D4">
                      <a:lumMod val="50000"/>
                    </a:srgbClr>
                  </a:solidFill>
                  <a:latin typeface="Segoe UI"/>
                  <a:cs typeface="Segoe UI" pitchFamily="34" charset="0"/>
                </a:rPr>
                <a:t>– Security</a:t>
              </a:r>
            </a:p>
            <a:p>
              <a:pPr defTabSz="932597"/>
              <a:r>
                <a:rPr lang="en-US" sz="1428" b="1" dirty="0">
                  <a:solidFill>
                    <a:srgbClr val="0078D4">
                      <a:lumMod val="50000"/>
                    </a:srgbClr>
                  </a:solidFill>
                  <a:latin typeface="Segoe UI"/>
                  <a:cs typeface="Segoe UI" pitchFamily="34" charset="0"/>
                </a:rPr>
                <a:t>– Microsoft 365</a:t>
              </a:r>
              <a:endParaRPr lang="en-US" sz="1428" b="1" dirty="0">
                <a:solidFill>
                  <a:srgbClr val="000000"/>
                </a:solidFill>
                <a:latin typeface="Segoe UI"/>
              </a:endParaRPr>
            </a:p>
          </p:txBody>
        </p:sp>
        <p:sp>
          <p:nvSpPr>
            <p:cNvPr id="50" name="TextBox 49">
              <a:extLst>
                <a:ext uri="{FF2B5EF4-FFF2-40B4-BE49-F238E27FC236}">
                  <a16:creationId xmlns:a16="http://schemas.microsoft.com/office/drawing/2014/main" id="{E053CF4B-2D64-0946-2BF3-FCC93C45D12F}"/>
                </a:ext>
              </a:extLst>
            </p:cNvPr>
            <p:cNvSpPr txBox="1"/>
            <p:nvPr/>
          </p:nvSpPr>
          <p:spPr>
            <a:xfrm>
              <a:off x="10166161" y="4864252"/>
              <a:ext cx="1932903" cy="751552"/>
            </a:xfrm>
            <a:prstGeom prst="rect">
              <a:avLst/>
            </a:prstGeom>
            <a:noFill/>
          </p:spPr>
          <p:txBody>
            <a:bodyPr wrap="square">
              <a:spAutoFit/>
            </a:bodyPr>
            <a:lstStyle/>
            <a:p>
              <a:pPr defTabSz="932597"/>
              <a:r>
                <a:rPr lang="en-US" sz="1428" b="1" u="sng" dirty="0">
                  <a:solidFill>
                    <a:srgbClr val="0078D4">
                      <a:lumMod val="50000"/>
                    </a:srgbClr>
                  </a:solidFill>
                  <a:latin typeface="Segoe UI"/>
                  <a:cs typeface="Segoe UI" pitchFamily="34" charset="0"/>
                </a:rPr>
                <a:t>Assignment</a:t>
              </a:r>
              <a:r>
                <a:rPr lang="en-US" sz="1428" b="1" dirty="0">
                  <a:solidFill>
                    <a:srgbClr val="0078D4">
                      <a:lumMod val="50000"/>
                    </a:srgbClr>
                  </a:solidFill>
                  <a:latin typeface="Segoe UI"/>
                  <a:cs typeface="Segoe UI" pitchFamily="34" charset="0"/>
                </a:rPr>
                <a:t> types </a:t>
              </a:r>
            </a:p>
            <a:p>
              <a:pPr defTabSz="932597"/>
              <a:r>
                <a:rPr lang="en-US" sz="1428" b="1" dirty="0">
                  <a:solidFill>
                    <a:srgbClr val="0078D4">
                      <a:lumMod val="50000"/>
                    </a:srgbClr>
                  </a:solidFill>
                  <a:latin typeface="Segoe UI"/>
                  <a:cs typeface="Segoe UI" pitchFamily="34" charset="0"/>
                </a:rPr>
                <a:t>– Assigned</a:t>
              </a:r>
            </a:p>
            <a:p>
              <a:pPr defTabSz="932597"/>
              <a:r>
                <a:rPr lang="en-US" sz="1428" b="1" dirty="0">
                  <a:solidFill>
                    <a:srgbClr val="0078D4">
                      <a:lumMod val="50000"/>
                    </a:srgbClr>
                  </a:solidFill>
                  <a:latin typeface="Segoe UI"/>
                  <a:cs typeface="Segoe UI" pitchFamily="34" charset="0"/>
                </a:rPr>
                <a:t>– Dynamic</a:t>
              </a:r>
              <a:endParaRPr lang="en-US" sz="1428" b="1" dirty="0">
                <a:solidFill>
                  <a:srgbClr val="000000"/>
                </a:solidFill>
                <a:latin typeface="Segoe UI"/>
              </a:endParaRPr>
            </a:p>
          </p:txBody>
        </p:sp>
        <p:cxnSp>
          <p:nvCxnSpPr>
            <p:cNvPr id="61" name="Connector: Elbow 60">
              <a:extLst>
                <a:ext uri="{FF2B5EF4-FFF2-40B4-BE49-F238E27FC236}">
                  <a16:creationId xmlns:a16="http://schemas.microsoft.com/office/drawing/2014/main" id="{9BC8B9E1-FF3E-73D2-B3FE-790DB481F74D}"/>
                </a:ext>
              </a:extLst>
            </p:cNvPr>
            <p:cNvCxnSpPr>
              <a:cxnSpLocks/>
              <a:stCxn id="3" idx="4"/>
              <a:endCxn id="37" idx="0"/>
            </p:cNvCxnSpPr>
            <p:nvPr/>
          </p:nvCxnSpPr>
          <p:spPr>
            <a:xfrm rot="5400000">
              <a:off x="6368605" y="1896883"/>
              <a:ext cx="1028121" cy="1943209"/>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2" name="Connector: Elbow 61">
              <a:extLst>
                <a:ext uri="{FF2B5EF4-FFF2-40B4-BE49-F238E27FC236}">
                  <a16:creationId xmlns:a16="http://schemas.microsoft.com/office/drawing/2014/main" id="{94F0B7DB-8F52-B038-A127-FD5495B2D0E2}"/>
                </a:ext>
              </a:extLst>
            </p:cNvPr>
            <p:cNvCxnSpPr>
              <a:cxnSpLocks/>
              <a:stCxn id="3" idx="4"/>
              <a:endCxn id="43" idx="0"/>
            </p:cNvCxnSpPr>
            <p:nvPr/>
          </p:nvCxnSpPr>
          <p:spPr>
            <a:xfrm rot="16200000" flipH="1">
              <a:off x="8530809" y="1677887"/>
              <a:ext cx="1046460" cy="2399541"/>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785B79B7-8CAB-642F-DD8B-59C1B6E0EB80}"/>
                </a:ext>
              </a:extLst>
            </p:cNvPr>
            <p:cNvSpPr txBox="1"/>
            <p:nvPr/>
          </p:nvSpPr>
          <p:spPr>
            <a:xfrm>
              <a:off x="6899824" y="3302764"/>
              <a:ext cx="2175657" cy="751552"/>
            </a:xfrm>
            <a:prstGeom prst="rect">
              <a:avLst/>
            </a:prstGeom>
            <a:noFill/>
          </p:spPr>
          <p:txBody>
            <a:bodyPr wrap="square">
              <a:spAutoFit/>
            </a:bodyPr>
            <a:lstStyle/>
            <a:p>
              <a:pPr algn="ctr" defTabSz="932597"/>
              <a:r>
                <a:rPr lang="en-US" sz="1428" b="1" dirty="0">
                  <a:solidFill>
                    <a:srgbClr val="0078D4">
                      <a:lumMod val="50000"/>
                    </a:srgbClr>
                  </a:solidFill>
                  <a:latin typeface="Segoe UI"/>
                  <a:cs typeface="Segoe UI" pitchFamily="34" charset="0"/>
                </a:rPr>
                <a:t>- licenses</a:t>
              </a:r>
            </a:p>
            <a:p>
              <a:pPr algn="ctr" defTabSz="932597"/>
              <a:r>
                <a:rPr lang="en-US" sz="1428" b="1" dirty="0">
                  <a:solidFill>
                    <a:srgbClr val="0078D4">
                      <a:lumMod val="50000"/>
                    </a:srgbClr>
                  </a:solidFill>
                  <a:latin typeface="Segoe UI"/>
                  <a:cs typeface="Segoe UI" pitchFamily="34" charset="0"/>
                </a:rPr>
                <a:t>- administrative units</a:t>
              </a:r>
            </a:p>
            <a:p>
              <a:pPr algn="ctr" defTabSz="932597"/>
              <a:r>
                <a:rPr lang="en-US" sz="1428" b="1" dirty="0">
                  <a:solidFill>
                    <a:srgbClr val="0078D4">
                      <a:lumMod val="50000"/>
                    </a:srgbClr>
                  </a:solidFill>
                  <a:latin typeface="Segoe UI"/>
                  <a:cs typeface="Segoe UI" pitchFamily="34" charset="0"/>
                </a:rPr>
                <a:t>- bulk updates</a:t>
              </a:r>
              <a:endParaRPr lang="en-US" sz="1428" b="1" dirty="0">
                <a:solidFill>
                  <a:srgbClr val="000000"/>
                </a:solidFill>
                <a:latin typeface="Segoe UI"/>
              </a:endParaRPr>
            </a:p>
          </p:txBody>
        </p:sp>
        <p:cxnSp>
          <p:nvCxnSpPr>
            <p:cNvPr id="86" name="Connector: Elbow 85">
              <a:extLst>
                <a:ext uri="{FF2B5EF4-FFF2-40B4-BE49-F238E27FC236}">
                  <a16:creationId xmlns:a16="http://schemas.microsoft.com/office/drawing/2014/main" id="{B5CFCFBB-CC6E-9E55-236D-35234140FCB6}"/>
                </a:ext>
              </a:extLst>
            </p:cNvPr>
            <p:cNvCxnSpPr>
              <a:cxnSpLocks/>
              <a:stCxn id="43" idx="4"/>
              <a:endCxn id="50" idx="0"/>
            </p:cNvCxnSpPr>
            <p:nvPr/>
          </p:nvCxnSpPr>
          <p:spPr>
            <a:xfrm rot="16200000" flipH="1">
              <a:off x="10242993" y="3974632"/>
              <a:ext cx="900436" cy="878803"/>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7" name="Connector: Elbow 86">
              <a:extLst>
                <a:ext uri="{FF2B5EF4-FFF2-40B4-BE49-F238E27FC236}">
                  <a16:creationId xmlns:a16="http://schemas.microsoft.com/office/drawing/2014/main" id="{096EF483-333D-58F7-7199-24CB8F72EBBC}"/>
                </a:ext>
              </a:extLst>
            </p:cNvPr>
            <p:cNvCxnSpPr>
              <a:cxnSpLocks/>
              <a:stCxn id="43" idx="4"/>
              <a:endCxn id="45" idx="0"/>
            </p:cNvCxnSpPr>
            <p:nvPr/>
          </p:nvCxnSpPr>
          <p:spPr>
            <a:xfrm rot="5400000">
              <a:off x="9216978" y="3821788"/>
              <a:ext cx="894804" cy="1178860"/>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D42B4CA-3A4C-E47D-90B7-D6AB0A943E30}"/>
                </a:ext>
              </a:extLst>
            </p:cNvPr>
            <p:cNvCxnSpPr>
              <a:cxnSpLocks/>
              <a:stCxn id="43" idx="2"/>
              <a:endCxn id="77" idx="3"/>
            </p:cNvCxnSpPr>
            <p:nvPr/>
          </p:nvCxnSpPr>
          <p:spPr>
            <a:xfrm flipH="1" flipV="1">
              <a:off x="9075481" y="3678540"/>
              <a:ext cx="395044" cy="381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315F668-F705-7120-3075-86CE955FB0E8}"/>
                </a:ext>
              </a:extLst>
            </p:cNvPr>
            <p:cNvCxnSpPr>
              <a:cxnSpLocks/>
              <a:stCxn id="37" idx="6"/>
              <a:endCxn id="77" idx="1"/>
            </p:cNvCxnSpPr>
            <p:nvPr/>
          </p:nvCxnSpPr>
          <p:spPr>
            <a:xfrm flipV="1">
              <a:off x="6658410" y="3678540"/>
              <a:ext cx="241414" cy="320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009706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39" y="2949615"/>
            <a:ext cx="7174535" cy="763069"/>
          </a:xfrm>
        </p:spPr>
        <p:txBody>
          <a:bodyPr/>
          <a:lstStyle/>
          <a:p>
            <a:r>
              <a:rPr lang="en-US" dirty="0"/>
              <a:t>Understand Microsoft Entra ID</a:t>
            </a:r>
          </a:p>
        </p:txBody>
      </p:sp>
    </p:spTree>
    <p:extLst>
      <p:ext uri="{BB962C8B-B14F-4D97-AF65-F5344CB8AC3E}">
        <p14:creationId xmlns:p14="http://schemas.microsoft.com/office/powerpoint/2010/main" val="3332933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F48BE-C782-407D-A807-DFC5C97C1A10}"/>
              </a:ext>
            </a:extLst>
          </p:cNvPr>
          <p:cNvSpPr>
            <a:spLocks noGrp="1"/>
          </p:cNvSpPr>
          <p:nvPr>
            <p:ph type="title"/>
          </p:nvPr>
        </p:nvSpPr>
        <p:spPr/>
        <p:txBody>
          <a:bodyPr/>
          <a:lstStyle/>
          <a:p>
            <a:r>
              <a:rPr lang="en-US" dirty="0"/>
              <a:t>Learning Objectives – Understand Microsoft Entra ID</a:t>
            </a:r>
          </a:p>
        </p:txBody>
      </p:sp>
      <p:sp>
        <p:nvSpPr>
          <p:cNvPr id="21" name="TextBox 20">
            <a:extLst>
              <a:ext uri="{FF2B5EF4-FFF2-40B4-BE49-F238E27FC236}">
                <a16:creationId xmlns:a16="http://schemas.microsoft.com/office/drawing/2014/main" id="{9A2A2CC3-888B-4141-BF74-DAA11C0BA979}"/>
              </a:ext>
            </a:extLst>
          </p:cNvPr>
          <p:cNvSpPr txBox="1"/>
          <p:nvPr/>
        </p:nvSpPr>
        <p:spPr>
          <a:xfrm>
            <a:off x="527322" y="1632719"/>
            <a:ext cx="5412237" cy="2539157"/>
          </a:xfrm>
          <a:prstGeom prst="rect">
            <a:avLst/>
          </a:prstGeom>
          <a:noFill/>
        </p:spPr>
        <p:txBody>
          <a:bodyPr wrap="square" lIns="0" tIns="0" rIns="0" bIns="0" rtlCol="0">
            <a:spAutoFit/>
          </a:bodyPr>
          <a:lstStyle/>
          <a:p>
            <a:pPr marL="342900" indent="-342900">
              <a:spcAft>
                <a:spcPts val="600"/>
              </a:spcAft>
              <a:buFont typeface="Arial" panose="020B0604020202020204" pitchFamily="34" charset="0"/>
              <a:buChar char="•"/>
            </a:pPr>
            <a:r>
              <a:rPr lang="en-US" sz="2000" dirty="0"/>
              <a:t>Examine Microsoft Entra ID</a:t>
            </a:r>
          </a:p>
          <a:p>
            <a:pPr marL="342900" indent="-342900">
              <a:spcAft>
                <a:spcPts val="600"/>
              </a:spcAft>
              <a:buFont typeface="Arial" panose="020B0604020202020204" pitchFamily="34" charset="0"/>
              <a:buChar char="•"/>
            </a:pPr>
            <a:r>
              <a:rPr lang="en-US" sz="2000" dirty="0"/>
              <a:t>Describe Microsoft Entra ID Concepts</a:t>
            </a:r>
          </a:p>
          <a:p>
            <a:pPr marL="342900" indent="-342900">
              <a:spcAft>
                <a:spcPts val="600"/>
              </a:spcAft>
              <a:buFont typeface="Arial" panose="020B0604020202020204" pitchFamily="34" charset="0"/>
              <a:buChar char="•"/>
            </a:pPr>
            <a:r>
              <a:rPr lang="en-US" sz="2000" dirty="0"/>
              <a:t>Compare Microsoft Entra ID to Active Directory Domain Services</a:t>
            </a:r>
          </a:p>
          <a:p>
            <a:pPr marL="342900" indent="-342900">
              <a:spcAft>
                <a:spcPts val="600"/>
              </a:spcAft>
              <a:buFont typeface="Arial" panose="020B0604020202020204" pitchFamily="34" charset="0"/>
              <a:buChar char="•"/>
            </a:pPr>
            <a:r>
              <a:rPr lang="en-US" sz="2000" dirty="0"/>
              <a:t>Compare Microsoft Entra ID P1 and P2 plans</a:t>
            </a:r>
          </a:p>
          <a:p>
            <a:pPr marL="342900" indent="-342900">
              <a:spcAft>
                <a:spcPts val="600"/>
              </a:spcAft>
              <a:buFont typeface="Arial" panose="020B0604020202020204" pitchFamily="34" charset="0"/>
              <a:buChar char="•"/>
            </a:pPr>
            <a:r>
              <a:rPr lang="en-US" sz="2000" dirty="0"/>
              <a:t>Implement Self-Service Password Reset</a:t>
            </a:r>
          </a:p>
          <a:p>
            <a:pPr marL="342900" indent="-342900">
              <a:spcAft>
                <a:spcPts val="600"/>
              </a:spcAft>
              <a:buFont typeface="Arial" panose="020B0604020202020204" pitchFamily="34" charset="0"/>
              <a:buChar char="•"/>
            </a:pPr>
            <a:r>
              <a:rPr lang="en-US" sz="2000" dirty="0"/>
              <a:t>Learning Recap</a:t>
            </a:r>
          </a:p>
        </p:txBody>
      </p:sp>
      <p:sp>
        <p:nvSpPr>
          <p:cNvPr id="5" name="TextBox 4">
            <a:extLst>
              <a:ext uri="{FF2B5EF4-FFF2-40B4-BE49-F238E27FC236}">
                <a16:creationId xmlns:a16="http://schemas.microsoft.com/office/drawing/2014/main" id="{8C22B723-B351-97FF-71F2-6503288C24E3}"/>
              </a:ext>
            </a:extLst>
          </p:cNvPr>
          <p:cNvSpPr txBox="1"/>
          <p:nvPr/>
        </p:nvSpPr>
        <p:spPr>
          <a:xfrm>
            <a:off x="6496916" y="1873861"/>
            <a:ext cx="4642139" cy="1908215"/>
          </a:xfrm>
          <a:prstGeom prst="rect">
            <a:avLst/>
          </a:prstGeom>
          <a:noFill/>
        </p:spPr>
        <p:txBody>
          <a:bodyPr wrap="square">
            <a:spAutoFit/>
          </a:bodyPr>
          <a:lstStyle/>
          <a:p>
            <a:pPr>
              <a:spcAft>
                <a:spcPts val="600"/>
              </a:spcAft>
            </a:pPr>
            <a:r>
              <a:rPr lang="en-US" sz="1800" dirty="0">
                <a:solidFill>
                  <a:schemeClr val="accent1"/>
                </a:solidFill>
              </a:rPr>
              <a:t>Manage Azure identities and governance (20–25%): </a:t>
            </a:r>
            <a:r>
              <a:rPr lang="en-US" sz="1800" i="0" dirty="0">
                <a:solidFill>
                  <a:schemeClr val="accent1"/>
                </a:solidFill>
                <a:effectLst/>
              </a:rPr>
              <a:t>Manage Microsoft Entra ID users and groups</a:t>
            </a:r>
          </a:p>
          <a:p>
            <a:pPr marL="171450" indent="-171450">
              <a:spcAft>
                <a:spcPts val="600"/>
              </a:spcAft>
              <a:buFont typeface="Arial" panose="020B0604020202020204" pitchFamily="34" charset="0"/>
              <a:buChar char="•"/>
            </a:pPr>
            <a:r>
              <a:rPr lang="en-US" sz="1800" dirty="0"/>
              <a:t>Manage licenses</a:t>
            </a:r>
          </a:p>
          <a:p>
            <a:pPr marL="171450" indent="-171450">
              <a:spcAft>
                <a:spcPts val="600"/>
              </a:spcAft>
              <a:buFont typeface="Arial" panose="020B0604020202020204" pitchFamily="34" charset="0"/>
              <a:buChar char="•"/>
            </a:pPr>
            <a:r>
              <a:rPr lang="en-US" sz="1800" dirty="0"/>
              <a:t>Configure self-service password reset (SSPR)</a:t>
            </a:r>
            <a:endParaRPr lang="en-US" sz="1800" kern="1200" dirty="0">
              <a:solidFill>
                <a:schemeClr val="tx1"/>
              </a:solidFill>
              <a:ea typeface="+mn-ea"/>
              <a:cs typeface="+mn-cs"/>
            </a:endParaRPr>
          </a:p>
        </p:txBody>
      </p:sp>
    </p:spTree>
    <p:extLst>
      <p:ext uri="{BB962C8B-B14F-4D97-AF65-F5344CB8AC3E}">
        <p14:creationId xmlns:p14="http://schemas.microsoft.com/office/powerpoint/2010/main" val="348154086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solidFill>
                  <a:schemeClr val="bg2">
                    <a:lumMod val="10000"/>
                  </a:schemeClr>
                </a:solidFill>
              </a:rPr>
              <a:t>Examine Microsoft Entra ID</a:t>
            </a:r>
          </a:p>
        </p:txBody>
      </p:sp>
      <p:sp>
        <p:nvSpPr>
          <p:cNvPr id="11" name="Rectangle 10">
            <a:extLst>
              <a:ext uri="{FF2B5EF4-FFF2-40B4-BE49-F238E27FC236}">
                <a16:creationId xmlns:a16="http://schemas.microsoft.com/office/drawing/2014/main" id="{745927E1-AE92-4D7B-BA94-D659576C8204}"/>
              </a:ext>
            </a:extLst>
          </p:cNvPr>
          <p:cNvSpPr/>
          <p:nvPr/>
        </p:nvSpPr>
        <p:spPr>
          <a:xfrm>
            <a:off x="427038" y="4368628"/>
            <a:ext cx="11250842" cy="1933021"/>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pPr marL="231775" indent="-231775" algn="l">
              <a:buFont typeface="Arial" panose="020B0604020202020204" pitchFamily="34" charset="0"/>
              <a:buChar char="•"/>
            </a:pPr>
            <a:r>
              <a:rPr lang="en-US" sz="2000" b="0" i="0" dirty="0">
                <a:solidFill>
                  <a:srgbClr val="161616"/>
                </a:solidFill>
                <a:effectLst/>
                <a:highlight>
                  <a:srgbClr val="FFFFFF"/>
                </a:highlight>
                <a:latin typeface="Segoe UI" panose="020B0502040204020203" pitchFamily="34" charset="0"/>
              </a:rPr>
              <a:t>Configure access to applications, including single sign-on</a:t>
            </a:r>
          </a:p>
          <a:p>
            <a:pPr marL="231775" indent="-231775" algn="l">
              <a:buFont typeface="Arial" panose="020B0604020202020204" pitchFamily="34" charset="0"/>
              <a:buChar char="•"/>
            </a:pPr>
            <a:r>
              <a:rPr lang="en-US" sz="2000" b="0" i="0" dirty="0">
                <a:solidFill>
                  <a:srgbClr val="161616"/>
                </a:solidFill>
                <a:effectLst/>
                <a:highlight>
                  <a:srgbClr val="FFFFFF"/>
                </a:highlight>
                <a:latin typeface="Segoe UI" panose="020B0502040204020203" pitchFamily="34" charset="0"/>
              </a:rPr>
              <a:t>Manage and provision users and groups</a:t>
            </a:r>
          </a:p>
          <a:p>
            <a:pPr marL="231775" indent="-231775" algn="l">
              <a:buFont typeface="Arial" panose="020B0604020202020204" pitchFamily="34" charset="0"/>
              <a:buChar char="•"/>
            </a:pPr>
            <a:r>
              <a:rPr lang="en-US" sz="2000" b="0" i="0" dirty="0">
                <a:solidFill>
                  <a:srgbClr val="161616"/>
                </a:solidFill>
                <a:effectLst/>
                <a:highlight>
                  <a:srgbClr val="FFFFFF"/>
                </a:highlight>
                <a:latin typeface="Segoe UI" panose="020B0502040204020203" pitchFamily="34" charset="0"/>
              </a:rPr>
              <a:t>Providing an identity management solution, including federation</a:t>
            </a:r>
          </a:p>
          <a:p>
            <a:pPr marL="231775" indent="-231775" algn="l">
              <a:buFont typeface="Arial" panose="020B0604020202020204" pitchFamily="34" charset="0"/>
              <a:buChar char="•"/>
            </a:pPr>
            <a:r>
              <a:rPr lang="en-US" sz="2000" b="0" i="0" dirty="0">
                <a:solidFill>
                  <a:srgbClr val="161616"/>
                </a:solidFill>
                <a:effectLst/>
                <a:highlight>
                  <a:srgbClr val="FFFFFF"/>
                </a:highlight>
                <a:latin typeface="Segoe UI" panose="020B0502040204020203" pitchFamily="34" charset="0"/>
              </a:rPr>
              <a:t>Implement security features like multi-factor authentication and conditional access</a:t>
            </a:r>
          </a:p>
        </p:txBody>
      </p:sp>
      <p:pic>
        <p:nvPicPr>
          <p:cNvPr id="4" name="Picture 3" descr="Windows Server AD is using Kerberos and NTLM authentication to on-premises apps. Azure AD is using SAML, Oauth, Open ID, WS-Federation authentication to Cloud apps">
            <a:extLst>
              <a:ext uri="{FF2B5EF4-FFF2-40B4-BE49-F238E27FC236}">
                <a16:creationId xmlns:a16="http://schemas.microsoft.com/office/drawing/2014/main" id="{729E4F44-D539-203E-1030-58A9B6A2ABD4}"/>
              </a:ext>
            </a:extLst>
          </p:cNvPr>
          <p:cNvPicPr>
            <a:picLocks noChangeAspect="1"/>
          </p:cNvPicPr>
          <p:nvPr/>
        </p:nvPicPr>
        <p:blipFill>
          <a:blip r:embed="rId3"/>
          <a:stretch>
            <a:fillRect/>
          </a:stretch>
        </p:blipFill>
        <p:spPr>
          <a:xfrm>
            <a:off x="1542361" y="1259117"/>
            <a:ext cx="8846545" cy="3213731"/>
          </a:xfrm>
          <a:prstGeom prst="rect">
            <a:avLst/>
          </a:prstGeom>
        </p:spPr>
      </p:pic>
    </p:spTree>
    <p:extLst>
      <p:ext uri="{BB962C8B-B14F-4D97-AF65-F5344CB8AC3E}">
        <p14:creationId xmlns:p14="http://schemas.microsoft.com/office/powerpoint/2010/main" val="3827089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DCC16-9BE8-43A4-8824-D328950A1389}"/>
              </a:ext>
            </a:extLst>
          </p:cNvPr>
          <p:cNvSpPr>
            <a:spLocks noGrp="1"/>
          </p:cNvSpPr>
          <p:nvPr>
            <p:ph type="title"/>
          </p:nvPr>
        </p:nvSpPr>
        <p:spPr/>
        <p:txBody>
          <a:bodyPr/>
          <a:lstStyle/>
          <a:p>
            <a:r>
              <a:rPr lang="en-US" dirty="0">
                <a:cs typeface="Segoe UI"/>
              </a:rPr>
              <a:t>Describe Microsoft Entra ID Concepts</a:t>
            </a:r>
            <a:endParaRPr lang="en-US" dirty="0"/>
          </a:p>
        </p:txBody>
      </p:sp>
      <p:graphicFrame>
        <p:nvGraphicFramePr>
          <p:cNvPr id="4" name="Table 6">
            <a:extLst>
              <a:ext uri="{FF2B5EF4-FFF2-40B4-BE49-F238E27FC236}">
                <a16:creationId xmlns:a16="http://schemas.microsoft.com/office/drawing/2014/main" id="{9976D420-D02A-4EEB-8E2F-C971B403F7CC}"/>
              </a:ext>
            </a:extLst>
          </p:cNvPr>
          <p:cNvGraphicFramePr>
            <a:graphicFrameLocks noGrp="1"/>
          </p:cNvGraphicFramePr>
          <p:nvPr>
            <p:extLst>
              <p:ext uri="{D42A27DB-BD31-4B8C-83A1-F6EECF244321}">
                <p14:modId xmlns:p14="http://schemas.microsoft.com/office/powerpoint/2010/main" val="2274591910"/>
              </p:ext>
            </p:extLst>
          </p:nvPr>
        </p:nvGraphicFramePr>
        <p:xfrm>
          <a:off x="427037" y="1141527"/>
          <a:ext cx="11582400" cy="4844466"/>
        </p:xfrm>
        <a:graphic>
          <a:graphicData uri="http://schemas.openxmlformats.org/drawingml/2006/table">
            <a:tbl>
              <a:tblPr firstRow="1" bandRow="1">
                <a:tableStyleId>{5C22544A-7EE6-4342-B048-85BDC9FD1C3A}</a:tableStyleId>
              </a:tblPr>
              <a:tblGrid>
                <a:gridCol w="2640359">
                  <a:extLst>
                    <a:ext uri="{9D8B030D-6E8A-4147-A177-3AD203B41FA5}">
                      <a16:colId xmlns:a16="http://schemas.microsoft.com/office/drawing/2014/main" val="1289156279"/>
                    </a:ext>
                  </a:extLst>
                </a:gridCol>
                <a:gridCol w="8942041">
                  <a:extLst>
                    <a:ext uri="{9D8B030D-6E8A-4147-A177-3AD203B41FA5}">
                      <a16:colId xmlns:a16="http://schemas.microsoft.com/office/drawing/2014/main" val="2759990731"/>
                    </a:ext>
                  </a:extLst>
                </a:gridCol>
              </a:tblGrid>
              <a:tr h="544510">
                <a:tc>
                  <a:txBody>
                    <a:bodyPr/>
                    <a:lstStyle/>
                    <a:p>
                      <a:pPr algn="l"/>
                      <a:r>
                        <a:rPr lang="en-US" sz="2000" b="0" dirty="0">
                          <a:solidFill>
                            <a:schemeClr val="bg1"/>
                          </a:solidFill>
                          <a:latin typeface="+mj-lt"/>
                        </a:rPr>
                        <a:t>Concept</a:t>
                      </a:r>
                    </a:p>
                  </a:txBody>
                  <a:tcPr marL="137160" marR="137160" marT="91440" marB="9144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a:r>
                        <a:rPr lang="en-US" sz="2000" b="0" dirty="0">
                          <a:solidFill>
                            <a:schemeClr val="bg1"/>
                          </a:solidFill>
                          <a:latin typeface="+mj-lt"/>
                        </a:rPr>
                        <a:t>Description</a:t>
                      </a:r>
                    </a:p>
                  </a:txBody>
                  <a:tcPr marL="137160" marR="137160" marT="91440" marB="9144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2897835809"/>
                  </a:ext>
                </a:extLst>
              </a:tr>
              <a:tr h="512481">
                <a:tc>
                  <a:txBody>
                    <a:bodyPr/>
                    <a:lstStyle/>
                    <a:p>
                      <a:pPr algn="l"/>
                      <a:r>
                        <a:rPr lang="en-US" sz="1800" dirty="0">
                          <a:solidFill>
                            <a:schemeClr val="tx1"/>
                          </a:solidFill>
                          <a:latin typeface="+mj-lt"/>
                        </a:rPr>
                        <a:t>Identity</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vl="0" algn="l">
                        <a:buNone/>
                      </a:pPr>
                      <a:r>
                        <a:rPr lang="en-US" sz="1800" b="0" i="0" u="none" strike="noStrike" noProof="0" dirty="0">
                          <a:solidFill>
                            <a:schemeClr val="tx1"/>
                          </a:solidFill>
                          <a:latin typeface="Segoe UI"/>
                        </a:rPr>
                        <a:t>An object that can be authenticated</a:t>
                      </a:r>
                      <a:endParaRPr lang="en-US" sz="1800" dirty="0">
                        <a:solidFill>
                          <a:schemeClr val="tx1"/>
                        </a:solidFill>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8139117"/>
                  </a:ext>
                </a:extLst>
              </a:tr>
              <a:tr h="512481">
                <a:tc>
                  <a:txBody>
                    <a:bodyPr/>
                    <a:lstStyle/>
                    <a:p>
                      <a:pPr algn="l"/>
                      <a:r>
                        <a:rPr lang="en-US" sz="1800" dirty="0">
                          <a:solidFill>
                            <a:schemeClr val="tx1"/>
                          </a:solidFill>
                          <a:latin typeface="+mj-lt"/>
                        </a:rPr>
                        <a:t>Account</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vl="0" algn="l">
                        <a:buNone/>
                      </a:pPr>
                      <a:r>
                        <a:rPr lang="en-US" sz="1800" b="0" i="0" u="none" strike="noStrike" noProof="0" dirty="0">
                          <a:solidFill>
                            <a:schemeClr val="tx1"/>
                          </a:solidFill>
                          <a:latin typeface="Segoe UI"/>
                        </a:rPr>
                        <a:t>An identity that has data associated with it</a:t>
                      </a:r>
                      <a:endParaRPr lang="en-US" sz="1800" dirty="0">
                        <a:solidFill>
                          <a:schemeClr val="tx1"/>
                        </a:solidFill>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8439219"/>
                  </a:ext>
                </a:extLst>
              </a:tr>
              <a:tr h="512481">
                <a:tc>
                  <a:txBody>
                    <a:bodyPr/>
                    <a:lstStyle/>
                    <a:p>
                      <a:pPr algn="l"/>
                      <a:r>
                        <a:rPr lang="en-US" sz="1800" dirty="0">
                          <a:solidFill>
                            <a:schemeClr val="tx1"/>
                          </a:solidFill>
                          <a:latin typeface="+mj-lt"/>
                        </a:rPr>
                        <a:t>Microsoft Entra ID account</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vl="0" algn="l">
                        <a:buNone/>
                      </a:pPr>
                      <a:r>
                        <a:rPr lang="en-US" sz="1800" b="0" i="0" u="none" strike="noStrike" noProof="0" dirty="0">
                          <a:solidFill>
                            <a:schemeClr val="tx1"/>
                          </a:solidFill>
                          <a:latin typeface="Segoe UI"/>
                        </a:rPr>
                        <a:t>An identity created through Microsoft Entra ID or another Microsoft cloud service</a:t>
                      </a:r>
                      <a:endParaRPr lang="en-US" sz="1800" dirty="0">
                        <a:solidFill>
                          <a:schemeClr val="tx1"/>
                        </a:solidFill>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8512727"/>
                  </a:ext>
                </a:extLst>
              </a:tr>
              <a:tr h="2030993">
                <a:tc>
                  <a:txBody>
                    <a:bodyPr/>
                    <a:lstStyle/>
                    <a:p>
                      <a:pPr algn="l"/>
                      <a:r>
                        <a:rPr lang="en-US" sz="1800" dirty="0">
                          <a:solidFill>
                            <a:schemeClr val="tx1"/>
                          </a:solidFill>
                          <a:latin typeface="+mj-lt"/>
                        </a:rPr>
                        <a:t>Tenant/directory</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fontAlgn="base"/>
                      <a:r>
                        <a:rPr lang="en-US" sz="1600" b="0" i="0" u="none" strike="noStrike" kern="1200" dirty="0">
                          <a:solidFill>
                            <a:schemeClr val="dk1"/>
                          </a:solidFill>
                          <a:effectLst/>
                          <a:latin typeface="+mn-lt"/>
                          <a:ea typeface="+mn-ea"/>
                          <a:cs typeface="+mn-cs"/>
                        </a:rPr>
                        <a:t>A dedicated and trusted instance. A tenant is automatically created when your organization signs up for a Microsoft cloud service subscription</a:t>
                      </a:r>
                      <a:r>
                        <a:rPr lang="en-US" sz="1600" b="0" i="0" kern="1200" dirty="0">
                          <a:solidFill>
                            <a:schemeClr val="dk1"/>
                          </a:solidFill>
                          <a:effectLst/>
                          <a:latin typeface="+mn-lt"/>
                          <a:ea typeface="+mn-ea"/>
                          <a:cs typeface="+mn-cs"/>
                        </a:rPr>
                        <a:t>​.</a:t>
                      </a:r>
                      <a:br>
                        <a:rPr lang="en-US" sz="1600" b="0" i="0" kern="1200" dirty="0">
                          <a:solidFill>
                            <a:schemeClr val="dk1"/>
                          </a:solidFill>
                          <a:effectLst/>
                          <a:latin typeface="+mn-lt"/>
                          <a:ea typeface="+mn-ea"/>
                          <a:cs typeface="+mn-cs"/>
                        </a:rPr>
                      </a:br>
                      <a:r>
                        <a:rPr lang="en-US" sz="1600" b="0" i="0" u="none" strike="noStrike" kern="1200" dirty="0">
                          <a:solidFill>
                            <a:schemeClr val="dk1"/>
                          </a:solidFill>
                          <a:effectLst/>
                          <a:latin typeface="+mn-lt"/>
                          <a:ea typeface="+mn-ea"/>
                          <a:cs typeface="+mn-cs"/>
                        </a:rPr>
                        <a:t> </a:t>
                      </a:r>
                      <a:r>
                        <a:rPr lang="en-US" sz="16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600" b="0" i="0" u="none" strike="noStrike" kern="1200" dirty="0">
                          <a:solidFill>
                            <a:schemeClr val="dk1"/>
                          </a:solidFill>
                          <a:effectLst/>
                          <a:latin typeface="+mn-lt"/>
                          <a:ea typeface="+mn-ea"/>
                          <a:cs typeface="+mn-cs"/>
                        </a:rPr>
                        <a:t>Additional instances can be created</a:t>
                      </a:r>
                      <a:r>
                        <a:rPr lang="en-US" sz="16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600" b="0" i="0" u="none" strike="noStrike" kern="1200" dirty="0">
                          <a:solidFill>
                            <a:schemeClr val="dk1"/>
                          </a:solidFill>
                          <a:effectLst/>
                          <a:latin typeface="+mn-lt"/>
                          <a:ea typeface="+mn-ea"/>
                          <a:cs typeface="+mn-cs"/>
                        </a:rPr>
                        <a:t>Microsoft Entra ID is the underlying product providing the identity service</a:t>
                      </a:r>
                      <a:r>
                        <a:rPr lang="en-US" sz="16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600" b="0" i="0" u="none" strike="noStrike" kern="1200" dirty="0">
                          <a:solidFill>
                            <a:schemeClr val="dk1"/>
                          </a:solidFill>
                          <a:effectLst/>
                          <a:latin typeface="+mn-lt"/>
                          <a:ea typeface="+mn-ea"/>
                          <a:cs typeface="+mn-cs"/>
                        </a:rPr>
                        <a:t>The term </a:t>
                      </a:r>
                      <a:r>
                        <a:rPr lang="en-US" sz="1600" b="0" i="1" u="none" strike="noStrike" kern="1200" dirty="0">
                          <a:solidFill>
                            <a:schemeClr val="dk1"/>
                          </a:solidFill>
                          <a:effectLst/>
                          <a:latin typeface="+mn-lt"/>
                          <a:ea typeface="+mn-ea"/>
                          <a:cs typeface="+mn-cs"/>
                        </a:rPr>
                        <a:t>Tenant</a:t>
                      </a:r>
                      <a:r>
                        <a:rPr lang="en-US" sz="1600" b="0" i="0" u="none" strike="noStrike" kern="1200" dirty="0">
                          <a:solidFill>
                            <a:schemeClr val="dk1"/>
                          </a:solidFill>
                          <a:effectLst/>
                          <a:latin typeface="+mn-lt"/>
                          <a:ea typeface="+mn-ea"/>
                          <a:cs typeface="+mn-cs"/>
                        </a:rPr>
                        <a:t> means a single instance representing a single organization</a:t>
                      </a:r>
                      <a:r>
                        <a:rPr lang="en-US" sz="16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600" b="0" i="0" u="none" strike="noStrike" kern="1200" dirty="0">
                          <a:solidFill>
                            <a:schemeClr val="dk1"/>
                          </a:solidFill>
                          <a:effectLst/>
                          <a:latin typeface="+mn-lt"/>
                          <a:ea typeface="+mn-ea"/>
                          <a:cs typeface="+mn-cs"/>
                        </a:rPr>
                        <a:t>The terms </a:t>
                      </a:r>
                      <a:r>
                        <a:rPr lang="en-US" sz="1600" b="0" i="1" u="none" strike="noStrike" kern="1200" dirty="0">
                          <a:solidFill>
                            <a:schemeClr val="dk1"/>
                          </a:solidFill>
                          <a:effectLst/>
                          <a:latin typeface="+mn-lt"/>
                          <a:ea typeface="+mn-ea"/>
                          <a:cs typeface="+mn-cs"/>
                        </a:rPr>
                        <a:t>Tenant </a:t>
                      </a:r>
                      <a:r>
                        <a:rPr lang="en-US" sz="1600" b="0" i="0" u="none" strike="noStrike" kern="1200" dirty="0">
                          <a:solidFill>
                            <a:schemeClr val="dk1"/>
                          </a:solidFill>
                          <a:effectLst/>
                          <a:latin typeface="+mn-lt"/>
                          <a:ea typeface="+mn-ea"/>
                          <a:cs typeface="+mn-cs"/>
                        </a:rPr>
                        <a:t>and </a:t>
                      </a:r>
                      <a:r>
                        <a:rPr lang="en-US" sz="1600" b="0" i="1" u="none" strike="noStrike" kern="1200" dirty="0">
                          <a:solidFill>
                            <a:schemeClr val="dk1"/>
                          </a:solidFill>
                          <a:effectLst/>
                          <a:latin typeface="+mn-lt"/>
                          <a:ea typeface="+mn-ea"/>
                          <a:cs typeface="+mn-cs"/>
                        </a:rPr>
                        <a:t>Directory</a:t>
                      </a:r>
                      <a:r>
                        <a:rPr lang="en-US" sz="1600" b="0" i="0" u="none" strike="noStrike" kern="1200" dirty="0">
                          <a:solidFill>
                            <a:schemeClr val="dk1"/>
                          </a:solidFill>
                          <a:effectLst/>
                          <a:latin typeface="+mn-lt"/>
                          <a:ea typeface="+mn-ea"/>
                          <a:cs typeface="+mn-cs"/>
                        </a:rPr>
                        <a:t> are often used interchangeably</a:t>
                      </a:r>
                      <a:r>
                        <a:rPr lang="en-US" sz="1600" b="0" i="0" kern="1200" dirty="0">
                          <a:solidFill>
                            <a:schemeClr val="dk1"/>
                          </a:solidFill>
                          <a:effectLst/>
                          <a:latin typeface="+mn-lt"/>
                          <a:ea typeface="+mn-ea"/>
                          <a:cs typeface="+mn-cs"/>
                        </a:rPr>
                        <a:t>​</a:t>
                      </a: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684497"/>
                  </a:ext>
                </a:extLst>
              </a:tr>
              <a:tr h="512481">
                <a:tc>
                  <a:txBody>
                    <a:bodyPr/>
                    <a:lstStyle/>
                    <a:p>
                      <a:pPr lvl="0" algn="l">
                        <a:buNone/>
                      </a:pPr>
                      <a:r>
                        <a:rPr lang="en-US" sz="1800" dirty="0">
                          <a:solidFill>
                            <a:schemeClr val="tx1"/>
                          </a:solidFill>
                          <a:latin typeface="+mj-lt"/>
                        </a:rPr>
                        <a:t>Azure subscription</a:t>
                      </a:r>
                    </a:p>
                  </a:txBody>
                  <a:tcPr marL="137160" marR="137160" marT="91440" marB="9144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vl="0" algn="l">
                        <a:buNone/>
                      </a:pPr>
                      <a:r>
                        <a:rPr lang="en-US" sz="1800" b="0" i="0" u="none" strike="noStrike" noProof="0" dirty="0">
                          <a:solidFill>
                            <a:schemeClr val="tx1"/>
                          </a:solidFill>
                          <a:latin typeface="Segoe UI"/>
                        </a:rPr>
                        <a:t>Used to pay for Azure cloud services</a:t>
                      </a:r>
                      <a:endParaRPr lang="en-US" sz="1800" dirty="0">
                        <a:solidFill>
                          <a:schemeClr val="tx1"/>
                        </a:solidFill>
                      </a:endParaRPr>
                    </a:p>
                  </a:txBody>
                  <a:tcPr marL="137160" marR="137160" marT="91440" marB="9144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62493009"/>
                  </a:ext>
                </a:extLst>
              </a:tr>
            </a:tbl>
          </a:graphicData>
        </a:graphic>
      </p:graphicFrame>
    </p:spTree>
    <p:extLst>
      <p:ext uri="{BB962C8B-B14F-4D97-AF65-F5344CB8AC3E}">
        <p14:creationId xmlns:p14="http://schemas.microsoft.com/office/powerpoint/2010/main" val="213707403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7" y="449263"/>
            <a:ext cx="12009437" cy="693737"/>
          </a:xfrm>
        </p:spPr>
        <p:txBody>
          <a:bodyPr/>
          <a:lstStyle/>
          <a:p>
            <a:r>
              <a:rPr lang="en-US" dirty="0"/>
              <a:t>Compare Microsoft Entra ID to Active Directory Domain Services</a:t>
            </a:r>
          </a:p>
        </p:txBody>
      </p:sp>
      <p:pic>
        <p:nvPicPr>
          <p:cNvPr id="75" name="Picture 74" descr="Icon of a magnifying glass showing a chart">
            <a:extLst>
              <a:ext uri="{FF2B5EF4-FFF2-40B4-BE49-F238E27FC236}">
                <a16:creationId xmlns:a16="http://schemas.microsoft.com/office/drawing/2014/main" id="{AA696AF2-F4EB-4296-8EC0-D90A2ADC0F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912" y="1190716"/>
            <a:ext cx="795528" cy="729945"/>
          </a:xfrm>
          <a:prstGeom prst="rect">
            <a:avLst/>
          </a:prstGeom>
        </p:spPr>
      </p:pic>
      <p:sp>
        <p:nvSpPr>
          <p:cNvPr id="5" name="Rectangle 4">
            <a:extLst>
              <a:ext uri="{FF2B5EF4-FFF2-40B4-BE49-F238E27FC236}">
                <a16:creationId xmlns:a16="http://schemas.microsoft.com/office/drawing/2014/main" id="{28EB9CEF-0D1F-4FEA-86E1-586BF3CDB551}"/>
              </a:ext>
            </a:extLst>
          </p:cNvPr>
          <p:cNvSpPr/>
          <p:nvPr/>
        </p:nvSpPr>
        <p:spPr>
          <a:xfrm>
            <a:off x="1447800" y="1188696"/>
            <a:ext cx="10561638" cy="73004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Microsoft Entra ID is primarily an identity solution</a:t>
            </a:r>
            <a:endParaRPr lang="en-IN" sz="2000" dirty="0">
              <a:solidFill>
                <a:schemeClr val="tx1"/>
              </a:solidFill>
            </a:endParaRPr>
          </a:p>
        </p:txBody>
      </p:sp>
      <p:cxnSp>
        <p:nvCxnSpPr>
          <p:cNvPr id="49" name="Straight Connector 48">
            <a:extLst>
              <a:ext uri="{FF2B5EF4-FFF2-40B4-BE49-F238E27FC236}">
                <a16:creationId xmlns:a16="http://schemas.microsoft.com/office/drawing/2014/main" id="{4A7D1502-B93A-4460-BE02-E0855D24D335}"/>
              </a:ext>
              <a:ext uri="{C183D7F6-B498-43B3-948B-1728B52AA6E4}">
                <adec:decorative xmlns:adec="http://schemas.microsoft.com/office/drawing/2017/decorative" val="1"/>
              </a:ext>
            </a:extLst>
          </p:cNvPr>
          <p:cNvCxnSpPr/>
          <p:nvPr/>
        </p:nvCxnSpPr>
        <p:spPr>
          <a:xfrm flipV="1">
            <a:off x="1447800" y="1994436"/>
            <a:ext cx="10561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5" name="Picture 44" descr="Icon of a cloud with multiples lines extending from it">
            <a:extLst>
              <a:ext uri="{FF2B5EF4-FFF2-40B4-BE49-F238E27FC236}">
                <a16:creationId xmlns:a16="http://schemas.microsoft.com/office/drawing/2014/main" id="{5248068B-2571-43C8-AD31-E9359379BA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1912" y="2046775"/>
            <a:ext cx="795528" cy="729945"/>
          </a:xfrm>
          <a:prstGeom prst="rect">
            <a:avLst/>
          </a:prstGeom>
        </p:spPr>
      </p:pic>
      <p:sp>
        <p:nvSpPr>
          <p:cNvPr id="6" name="Rectangle 5">
            <a:extLst>
              <a:ext uri="{FF2B5EF4-FFF2-40B4-BE49-F238E27FC236}">
                <a16:creationId xmlns:a16="http://schemas.microsoft.com/office/drawing/2014/main" id="{5D3F1818-1660-4914-805F-991B634A80F4}"/>
              </a:ext>
            </a:extLst>
          </p:cNvPr>
          <p:cNvSpPr/>
          <p:nvPr/>
        </p:nvSpPr>
        <p:spPr>
          <a:xfrm>
            <a:off x="1447800" y="2102099"/>
            <a:ext cx="10561638" cy="73004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Queried using the REST API over HTTP and HTTPS </a:t>
            </a:r>
            <a:endParaRPr lang="en-IN" sz="2000" dirty="0">
              <a:solidFill>
                <a:schemeClr val="tx1"/>
              </a:solidFill>
            </a:endParaRPr>
          </a:p>
        </p:txBody>
      </p:sp>
      <p:cxnSp>
        <p:nvCxnSpPr>
          <p:cNvPr id="50" name="Straight Connector 49">
            <a:extLst>
              <a:ext uri="{FF2B5EF4-FFF2-40B4-BE49-F238E27FC236}">
                <a16:creationId xmlns:a16="http://schemas.microsoft.com/office/drawing/2014/main" id="{77BD206A-7FF0-4853-B24D-87EA250CCE9B}"/>
              </a:ext>
              <a:ext uri="{C183D7F6-B498-43B3-948B-1728B52AA6E4}">
                <adec:decorative xmlns:adec="http://schemas.microsoft.com/office/drawing/2017/decorative" val="1"/>
              </a:ext>
            </a:extLst>
          </p:cNvPr>
          <p:cNvCxnSpPr/>
          <p:nvPr/>
        </p:nvCxnSpPr>
        <p:spPr>
          <a:xfrm flipV="1">
            <a:off x="1447800" y="2939803"/>
            <a:ext cx="10561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4" name="Picture 43" descr="Icon of a webpage layout template">
            <a:extLst>
              <a:ext uri="{FF2B5EF4-FFF2-40B4-BE49-F238E27FC236}">
                <a16:creationId xmlns:a16="http://schemas.microsoft.com/office/drawing/2014/main" id="{E4CA67BB-7BF1-4800-8D54-89D033E5C2C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1912" y="3117862"/>
            <a:ext cx="795528" cy="729945"/>
          </a:xfrm>
          <a:prstGeom prst="rect">
            <a:avLst/>
          </a:prstGeom>
        </p:spPr>
      </p:pic>
      <p:sp>
        <p:nvSpPr>
          <p:cNvPr id="7" name="Rectangle 6">
            <a:extLst>
              <a:ext uri="{FF2B5EF4-FFF2-40B4-BE49-F238E27FC236}">
                <a16:creationId xmlns:a16="http://schemas.microsoft.com/office/drawing/2014/main" id="{B7223AA1-ABE3-49DE-BF24-409AC08E1482}"/>
              </a:ext>
            </a:extLst>
          </p:cNvPr>
          <p:cNvSpPr/>
          <p:nvPr/>
        </p:nvSpPr>
        <p:spPr>
          <a:xfrm>
            <a:off x="1447800" y="3034902"/>
            <a:ext cx="10561638" cy="8914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Uses HTTP and HTTPS protocols such as SAML, WS-Federation, and OpenID Connect for authentication (and OAuth for authorization)</a:t>
            </a:r>
            <a:endParaRPr lang="en-IN" sz="2000" dirty="0">
              <a:solidFill>
                <a:schemeClr val="tx1"/>
              </a:solidFill>
            </a:endParaRPr>
          </a:p>
        </p:txBody>
      </p:sp>
      <p:cxnSp>
        <p:nvCxnSpPr>
          <p:cNvPr id="51" name="Straight Connector 50">
            <a:extLst>
              <a:ext uri="{FF2B5EF4-FFF2-40B4-BE49-F238E27FC236}">
                <a16:creationId xmlns:a16="http://schemas.microsoft.com/office/drawing/2014/main" id="{A1D4387B-90F9-48EB-B24E-4F86F287BC8E}"/>
              </a:ext>
              <a:ext uri="{C183D7F6-B498-43B3-948B-1728B52AA6E4}">
                <adec:decorative xmlns:adec="http://schemas.microsoft.com/office/drawing/2017/decorative" val="1"/>
              </a:ext>
            </a:extLst>
          </p:cNvPr>
          <p:cNvCxnSpPr>
            <a:cxnSpLocks/>
          </p:cNvCxnSpPr>
          <p:nvPr/>
        </p:nvCxnSpPr>
        <p:spPr>
          <a:xfrm flipV="1">
            <a:off x="1447800" y="4021462"/>
            <a:ext cx="10561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3" name="Picture 42" descr="Icon of four servers">
            <a:extLst>
              <a:ext uri="{FF2B5EF4-FFF2-40B4-BE49-F238E27FC236}">
                <a16:creationId xmlns:a16="http://schemas.microsoft.com/office/drawing/2014/main" id="{E5A905A8-2BE0-4F1E-83CD-04F941B8444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1912" y="4208070"/>
            <a:ext cx="795528" cy="729945"/>
          </a:xfrm>
          <a:prstGeom prst="rect">
            <a:avLst/>
          </a:prstGeom>
        </p:spPr>
      </p:pic>
      <p:sp>
        <p:nvSpPr>
          <p:cNvPr id="8" name="Rectangle 7">
            <a:extLst>
              <a:ext uri="{FF2B5EF4-FFF2-40B4-BE49-F238E27FC236}">
                <a16:creationId xmlns:a16="http://schemas.microsoft.com/office/drawing/2014/main" id="{D6BCE137-4459-49D5-AED7-108803C77C89}"/>
              </a:ext>
            </a:extLst>
          </p:cNvPr>
          <p:cNvSpPr/>
          <p:nvPr/>
        </p:nvSpPr>
        <p:spPr>
          <a:xfrm>
            <a:off x="1447800" y="4183146"/>
            <a:ext cx="10561638" cy="73004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Includes federation services, and many third-party services (such as Facebook)</a:t>
            </a:r>
            <a:endParaRPr lang="en-IN" sz="2000" dirty="0">
              <a:solidFill>
                <a:schemeClr val="tx1"/>
              </a:solidFill>
            </a:endParaRPr>
          </a:p>
        </p:txBody>
      </p:sp>
      <p:cxnSp>
        <p:nvCxnSpPr>
          <p:cNvPr id="52" name="Straight Connector 51">
            <a:extLst>
              <a:ext uri="{FF2B5EF4-FFF2-40B4-BE49-F238E27FC236}">
                <a16:creationId xmlns:a16="http://schemas.microsoft.com/office/drawing/2014/main" id="{40CDC866-24EF-491D-A0F5-B0B0865BB61A}"/>
              </a:ext>
              <a:ext uri="{C183D7F6-B498-43B3-948B-1728B52AA6E4}">
                <adec:decorative xmlns:adec="http://schemas.microsoft.com/office/drawing/2017/decorative" val="1"/>
              </a:ext>
            </a:extLst>
          </p:cNvPr>
          <p:cNvCxnSpPr/>
          <p:nvPr/>
        </p:nvCxnSpPr>
        <p:spPr>
          <a:xfrm flipV="1">
            <a:off x="1447800" y="5074872"/>
            <a:ext cx="10561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2" name="Picture 41" descr="Icon of a person">
            <a:extLst>
              <a:ext uri="{FF2B5EF4-FFF2-40B4-BE49-F238E27FC236}">
                <a16:creationId xmlns:a16="http://schemas.microsoft.com/office/drawing/2014/main" id="{90012E53-F73D-487C-BC30-72F73C55636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1912" y="5213655"/>
            <a:ext cx="795528" cy="729945"/>
          </a:xfrm>
          <a:prstGeom prst="rect">
            <a:avLst/>
          </a:prstGeom>
        </p:spPr>
      </p:pic>
      <p:sp>
        <p:nvSpPr>
          <p:cNvPr id="9" name="Rectangle 8">
            <a:extLst>
              <a:ext uri="{FF2B5EF4-FFF2-40B4-BE49-F238E27FC236}">
                <a16:creationId xmlns:a16="http://schemas.microsoft.com/office/drawing/2014/main" id="{DDA664F7-C28A-4211-A524-9B3A95F5D254}"/>
              </a:ext>
            </a:extLst>
          </p:cNvPr>
          <p:cNvSpPr/>
          <p:nvPr/>
        </p:nvSpPr>
        <p:spPr>
          <a:xfrm>
            <a:off x="1434084" y="5044631"/>
            <a:ext cx="10561638" cy="115144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Microsoft Entra ID users and groups are created in a flat structure, and there are no Organizational Units (OUs) or Group Policy Objects (GPOs)</a:t>
            </a:r>
            <a:endParaRPr lang="en-IN" sz="2000" dirty="0">
              <a:solidFill>
                <a:schemeClr val="tx1"/>
              </a:solidFill>
            </a:endParaRPr>
          </a:p>
        </p:txBody>
      </p:sp>
    </p:spTree>
    <p:extLst>
      <p:ext uri="{BB962C8B-B14F-4D97-AF65-F5344CB8AC3E}">
        <p14:creationId xmlns:p14="http://schemas.microsoft.com/office/powerpoint/2010/main" val="415747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Compare Microsoft Entra ID P1 and P2 plans</a:t>
            </a:r>
          </a:p>
        </p:txBody>
      </p:sp>
      <p:graphicFrame>
        <p:nvGraphicFramePr>
          <p:cNvPr id="4" name="Table 3">
            <a:extLst>
              <a:ext uri="{FF2B5EF4-FFF2-40B4-BE49-F238E27FC236}">
                <a16:creationId xmlns:a16="http://schemas.microsoft.com/office/drawing/2014/main" id="{E2EBED97-3914-4800-A681-B5A056D0224B}"/>
              </a:ext>
            </a:extLst>
          </p:cNvPr>
          <p:cNvGraphicFramePr>
            <a:graphicFrameLocks noGrp="1"/>
          </p:cNvGraphicFramePr>
          <p:nvPr>
            <p:extLst>
              <p:ext uri="{D42A27DB-BD31-4B8C-83A1-F6EECF244321}">
                <p14:modId xmlns:p14="http://schemas.microsoft.com/office/powerpoint/2010/main" val="2999176218"/>
              </p:ext>
            </p:extLst>
          </p:nvPr>
        </p:nvGraphicFramePr>
        <p:xfrm>
          <a:off x="439737" y="1192214"/>
          <a:ext cx="11229253" cy="4350250"/>
        </p:xfrm>
        <a:graphic>
          <a:graphicData uri="http://schemas.openxmlformats.org/drawingml/2006/table">
            <a:tbl>
              <a:tblPr firstRow="1" firstCol="1" bandRow="1">
                <a:tableStyleId>{5C22544A-7EE6-4342-B048-85BDC9FD1C3A}</a:tableStyleId>
              </a:tblPr>
              <a:tblGrid>
                <a:gridCol w="5212918">
                  <a:extLst>
                    <a:ext uri="{9D8B030D-6E8A-4147-A177-3AD203B41FA5}">
                      <a16:colId xmlns:a16="http://schemas.microsoft.com/office/drawing/2014/main" val="3909572094"/>
                    </a:ext>
                  </a:extLst>
                </a:gridCol>
                <a:gridCol w="1392381">
                  <a:extLst>
                    <a:ext uri="{9D8B030D-6E8A-4147-A177-3AD203B41FA5}">
                      <a16:colId xmlns:a16="http://schemas.microsoft.com/office/drawing/2014/main" val="426167829"/>
                    </a:ext>
                  </a:extLst>
                </a:gridCol>
                <a:gridCol w="1579419">
                  <a:extLst>
                    <a:ext uri="{9D8B030D-6E8A-4147-A177-3AD203B41FA5}">
                      <a16:colId xmlns:a16="http://schemas.microsoft.com/office/drawing/2014/main" val="716184289"/>
                    </a:ext>
                  </a:extLst>
                </a:gridCol>
                <a:gridCol w="1413163">
                  <a:extLst>
                    <a:ext uri="{9D8B030D-6E8A-4147-A177-3AD203B41FA5}">
                      <a16:colId xmlns:a16="http://schemas.microsoft.com/office/drawing/2014/main" val="939645357"/>
                    </a:ext>
                  </a:extLst>
                </a:gridCol>
                <a:gridCol w="1631372">
                  <a:extLst>
                    <a:ext uri="{9D8B030D-6E8A-4147-A177-3AD203B41FA5}">
                      <a16:colId xmlns:a16="http://schemas.microsoft.com/office/drawing/2014/main" val="2424817378"/>
                    </a:ext>
                  </a:extLst>
                </a:gridCol>
              </a:tblGrid>
              <a:tr h="366491">
                <a:tc>
                  <a:txBody>
                    <a:bodyPr/>
                    <a:lstStyle/>
                    <a:p>
                      <a:pPr marL="0" marR="156845" algn="l"/>
                      <a:r>
                        <a:rPr lang="en-US" sz="1600" b="0" kern="1200" dirty="0">
                          <a:solidFill>
                            <a:schemeClr val="bg1"/>
                          </a:solidFill>
                          <a:effectLst/>
                          <a:latin typeface="+mj-lt"/>
                          <a:ea typeface="+mn-ea"/>
                          <a:cs typeface="Segoe UI Semilight" panose="020B0402040204020203" pitchFamily="34" charset="0"/>
                        </a:rPr>
                        <a:t>Feature</a:t>
                      </a:r>
                    </a:p>
                  </a:txBody>
                  <a:tcP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156845" algn="ctr"/>
                      <a:r>
                        <a:rPr lang="en-US" sz="1800" b="0" dirty="0">
                          <a:solidFill>
                            <a:schemeClr val="bg1"/>
                          </a:solidFill>
                          <a:effectLst/>
                          <a:latin typeface="+mj-lt"/>
                          <a:cs typeface="Segoe UI Semilight" panose="020B0402040204020203" pitchFamily="34" charset="0"/>
                        </a:rPr>
                        <a:t>Free</a:t>
                      </a:r>
                      <a:endParaRPr lang="en-US" sz="1800" b="0" dirty="0">
                        <a:solidFill>
                          <a:schemeClr val="bg1"/>
                        </a:solidFill>
                        <a:effectLst/>
                        <a:latin typeface="+mj-lt"/>
                        <a:ea typeface="Times New Roman" panose="02020603050405020304" pitchFamily="18" charset="0"/>
                        <a:cs typeface="Segoe UI Semilight" panose="020B0402040204020203"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156845" algn="ctr"/>
                      <a:r>
                        <a:rPr lang="en-US" sz="1800" b="0" dirty="0">
                          <a:solidFill>
                            <a:schemeClr val="bg1"/>
                          </a:solidFill>
                          <a:effectLst/>
                          <a:latin typeface="+mj-lt"/>
                          <a:cs typeface="Segoe UI Semilight" panose="020B0402040204020203" pitchFamily="34" charset="0"/>
                        </a:rPr>
                        <a:t>P1</a:t>
                      </a:r>
                      <a:endParaRPr lang="en-US" sz="1800" b="0" dirty="0">
                        <a:solidFill>
                          <a:schemeClr val="bg1"/>
                        </a:solidFill>
                        <a:effectLst/>
                        <a:latin typeface="+mj-lt"/>
                        <a:ea typeface="Times New Roman" panose="02020603050405020304" pitchFamily="18" charset="0"/>
                        <a:cs typeface="Segoe UI Semilight" panose="020B0402040204020203"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156845" algn="ctr"/>
                      <a:r>
                        <a:rPr lang="en-US" sz="1800" b="0" kern="1200" dirty="0">
                          <a:solidFill>
                            <a:schemeClr val="bg1"/>
                          </a:solidFill>
                          <a:effectLst/>
                          <a:latin typeface="+mj-lt"/>
                          <a:ea typeface="+mn-ea"/>
                          <a:cs typeface="Segoe UI Semilight" panose="020B0402040204020203" pitchFamily="34" charset="0"/>
                        </a:rPr>
                        <a:t>P2</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156845" algn="ctr"/>
                      <a:r>
                        <a:rPr lang="en-US" sz="1800" b="0" kern="1200" dirty="0">
                          <a:solidFill>
                            <a:schemeClr val="bg1"/>
                          </a:solidFill>
                          <a:effectLst/>
                          <a:latin typeface="+mj-lt"/>
                          <a:ea typeface="+mn-ea"/>
                          <a:cs typeface="Segoe UI Semilight" panose="020B0402040204020203" pitchFamily="34" charset="0"/>
                        </a:rPr>
                        <a:t>Governance</a:t>
                      </a:r>
                    </a:p>
                  </a:txBody>
                  <a:tcP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1228549739"/>
                  </a:ext>
                </a:extLst>
              </a:tr>
              <a:tr h="386786">
                <a:tc>
                  <a:txBody>
                    <a:bodyPr/>
                    <a:lstStyle/>
                    <a:p>
                      <a:pPr algn="l"/>
                      <a:r>
                        <a:rPr lang="en-US" sz="1600" b="0" kern="1200" dirty="0">
                          <a:solidFill>
                            <a:schemeClr val="tx1"/>
                          </a:solidFill>
                          <a:effectLst/>
                          <a:latin typeface="+mj-lt"/>
                          <a:ea typeface="+mn-ea"/>
                          <a:cs typeface="Segoe UI Semilight" panose="020B0402040204020203" pitchFamily="34" charset="0"/>
                        </a:rPr>
                        <a:t>Single Sign-On (unlimited)</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000" b="1" u="none" strike="noStrike" dirty="0">
                          <a:solidFill>
                            <a:schemeClr val="tx1"/>
                          </a:solidFill>
                          <a:effectLst/>
                          <a:latin typeface="Symbol" panose="05050102010706020507" pitchFamily="18" charset="2"/>
                          <a:cs typeface="Segoe UI Semilight" panose="020B0402040204020203" pitchFamily="34" charset="0"/>
                          <a:sym typeface="Wingdings 2" panose="05020102010507070707" pitchFamily="18" charset="2"/>
                        </a:rPr>
                        <a:t></a:t>
                      </a:r>
                      <a:endParaRPr lang="en-US" sz="2000" b="1" u="none" strike="noStrike" dirty="0">
                        <a:solidFill>
                          <a:schemeClr val="tx1"/>
                        </a:solidFill>
                        <a:effectLst/>
                        <a:latin typeface="Symbol" panose="05050102010706020507" pitchFamily="18" charset="2"/>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3124035"/>
                  </a:ext>
                </a:extLst>
              </a:tr>
              <a:tr h="395442">
                <a:tc>
                  <a:txBody>
                    <a:bodyPr/>
                    <a:lstStyle/>
                    <a:p>
                      <a:pPr algn="l"/>
                      <a:r>
                        <a:rPr lang="en-US" sz="1600" b="0" kern="1200" dirty="0">
                          <a:solidFill>
                            <a:schemeClr val="tx1"/>
                          </a:solidFill>
                          <a:effectLst/>
                          <a:latin typeface="+mj-lt"/>
                          <a:ea typeface="+mn-ea"/>
                          <a:cs typeface="Segoe UI Semilight" panose="020B0402040204020203" pitchFamily="34" charset="0"/>
                        </a:rPr>
                        <a:t>Cloud and Federated authentication</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800" b="1" u="none" strike="noStrike" dirty="0">
                          <a:solidFill>
                            <a:schemeClr val="tx1"/>
                          </a:solidFill>
                          <a:effectLst/>
                          <a:latin typeface="Symbol" panose="05050102010706020507" pitchFamily="18" charset="2"/>
                          <a:cs typeface="Segoe UI Semilight" panose="020B0402040204020203" pitchFamily="34" charset="0"/>
                          <a:sym typeface="Wingdings 2" panose="05020102010507070707" pitchFamily="18" charset="2"/>
                        </a:rPr>
                        <a:t></a:t>
                      </a:r>
                      <a:endParaRPr lang="en-US" sz="1800" b="1" u="none" strike="noStrike" dirty="0">
                        <a:solidFill>
                          <a:schemeClr val="tx1"/>
                        </a:solidFill>
                        <a:effectLst/>
                        <a:latin typeface="Symbol" panose="05050102010706020507" pitchFamily="18" charset="2"/>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52787900"/>
                  </a:ext>
                </a:extLst>
              </a:tr>
              <a:tr h="395442">
                <a:tc>
                  <a:txBody>
                    <a:bodyPr/>
                    <a:lstStyle/>
                    <a:p>
                      <a:pPr algn="l"/>
                      <a:r>
                        <a:rPr lang="en-US" sz="1600" b="0" kern="1200" dirty="0">
                          <a:solidFill>
                            <a:schemeClr val="tx1"/>
                          </a:solidFill>
                          <a:effectLst/>
                          <a:latin typeface="+mj-lt"/>
                          <a:ea typeface="+mn-ea"/>
                          <a:cs typeface="Segoe UI Semilight" panose="020B0402040204020203" pitchFamily="34" charset="0"/>
                        </a:rPr>
                        <a:t>Advanced group management</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9445213"/>
                  </a:ext>
                </a:extLst>
              </a:tr>
              <a:tr h="521231">
                <a:tc>
                  <a:txBody>
                    <a:bodyPr/>
                    <a:lstStyle/>
                    <a:p>
                      <a:pPr algn="l"/>
                      <a:r>
                        <a:rPr lang="en-US" sz="1600" b="0" kern="1200" dirty="0">
                          <a:solidFill>
                            <a:schemeClr val="tx1"/>
                          </a:solidFill>
                          <a:effectLst/>
                          <a:latin typeface="+mj-lt"/>
                          <a:ea typeface="+mn-ea"/>
                          <a:cs typeface="Segoe UI Semilight" panose="020B0402040204020203" pitchFamily="34" charset="0"/>
                        </a:rPr>
                        <a:t>Self-service account management portal </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800" b="1" u="none" strike="noStrike" dirty="0">
                          <a:solidFill>
                            <a:schemeClr val="tx1"/>
                          </a:solidFill>
                          <a:effectLst/>
                          <a:latin typeface="Symbol" panose="05050102010706020507" pitchFamily="18" charset="2"/>
                          <a:cs typeface="Segoe UI Semilight" panose="020B0402040204020203" pitchFamily="34" charset="0"/>
                          <a:sym typeface="Wingdings 2" panose="05020102010507070707" pitchFamily="18" charset="2"/>
                        </a:rPr>
                        <a:t></a:t>
                      </a:r>
                      <a:endParaRPr lang="en-US" sz="1800" b="1" u="none" strike="noStrike" dirty="0">
                        <a:solidFill>
                          <a:schemeClr val="tx1"/>
                        </a:solidFill>
                        <a:effectLst/>
                        <a:latin typeface="Symbol" panose="05050102010706020507" pitchFamily="18" charset="2"/>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5057461"/>
                  </a:ext>
                </a:extLst>
              </a:tr>
              <a:tr h="386786">
                <a:tc>
                  <a:txBody>
                    <a:bodyPr/>
                    <a:lstStyle/>
                    <a:p>
                      <a:pPr algn="l"/>
                      <a:r>
                        <a:rPr lang="en-US" sz="1600" b="0" kern="1200" dirty="0">
                          <a:solidFill>
                            <a:schemeClr val="tx1"/>
                          </a:solidFill>
                          <a:effectLst/>
                          <a:latin typeface="+mj-lt"/>
                          <a:ea typeface="+mn-ea"/>
                          <a:cs typeface="Segoe UI Semilight" panose="020B0402040204020203" pitchFamily="34" charset="0"/>
                        </a:rPr>
                        <a:t>Multifactor authentication (MFA)</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800" b="1" u="none" strike="noStrike" dirty="0">
                          <a:solidFill>
                            <a:schemeClr val="tx1"/>
                          </a:solidFill>
                          <a:effectLst/>
                          <a:latin typeface="Symbol" panose="05050102010706020507" pitchFamily="18" charset="2"/>
                          <a:cs typeface="Segoe UI Semilight" panose="020B0402040204020203" pitchFamily="34" charset="0"/>
                          <a:sym typeface="Wingdings 2" panose="05020102010507070707" pitchFamily="18" charset="2"/>
                        </a:rPr>
                        <a:t></a:t>
                      </a:r>
                      <a:endParaRPr lang="en-US" sz="1800" b="1" u="none" strike="noStrike" dirty="0">
                        <a:solidFill>
                          <a:schemeClr val="tx1"/>
                        </a:solidFill>
                        <a:effectLst/>
                        <a:latin typeface="Symbol" panose="05050102010706020507" pitchFamily="18" charset="2"/>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1705207"/>
                  </a:ext>
                </a:extLst>
              </a:tr>
              <a:tr h="386786">
                <a:tc>
                  <a:txBody>
                    <a:bodyPr/>
                    <a:lstStyle/>
                    <a:p>
                      <a:pPr algn="l"/>
                      <a:r>
                        <a:rPr lang="en-US" sz="1600" b="0" kern="1200" dirty="0">
                          <a:solidFill>
                            <a:schemeClr val="tx1"/>
                          </a:solidFill>
                          <a:effectLst/>
                          <a:latin typeface="+mj-lt"/>
                          <a:ea typeface="+mn-ea"/>
                          <a:cs typeface="Segoe UI Semilight" panose="020B0402040204020203" pitchFamily="34" charset="0"/>
                        </a:rPr>
                        <a:t>Conditional access</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9744496"/>
                  </a:ext>
                </a:extLst>
              </a:tr>
              <a:tr h="395442">
                <a:tc>
                  <a:txBody>
                    <a:bodyPr/>
                    <a:lstStyle/>
                    <a:p>
                      <a:pPr algn="l"/>
                      <a:r>
                        <a:rPr lang="en-US" sz="1600" b="0" kern="1200" dirty="0">
                          <a:solidFill>
                            <a:schemeClr val="tx1"/>
                          </a:solidFill>
                          <a:effectLst/>
                          <a:latin typeface="+mj-lt"/>
                          <a:ea typeface="+mn-ea"/>
                          <a:cs typeface="Segoe UI Semilight" panose="020B0402040204020203" pitchFamily="34" charset="0"/>
                        </a:rPr>
                        <a:t>Risk-based Conditional Access (sign-in risk, user risk)</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6222110"/>
                  </a:ext>
                </a:extLst>
              </a:tr>
              <a:tr h="386786">
                <a:tc>
                  <a:txBody>
                    <a:bodyPr/>
                    <a:lstStyle/>
                    <a:p>
                      <a:pPr algn="l"/>
                      <a:r>
                        <a:rPr lang="en-US" sz="1600" b="0" kern="1200" dirty="0">
                          <a:solidFill>
                            <a:schemeClr val="tx1"/>
                          </a:solidFill>
                          <a:effectLst/>
                          <a:latin typeface="+mj-lt"/>
                          <a:ea typeface="+mn-ea"/>
                          <a:cs typeface="Segoe UI Semilight" panose="020B0402040204020203" pitchFamily="34" charset="0"/>
                        </a:rPr>
                        <a:t>Automated user and group provisioning to apps</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1" u="none" strike="noStrike" dirty="0">
                          <a:solidFill>
                            <a:schemeClr val="tx1"/>
                          </a:solidFill>
                          <a:effectLst/>
                          <a:latin typeface="Symbol" panose="05050102010706020507" pitchFamily="18" charset="2"/>
                          <a:cs typeface="Segoe UI Semilight" panose="020B0402040204020203" pitchFamily="34" charset="0"/>
                          <a:sym typeface="Wingdings 2" panose="05020102010507070707" pitchFamily="18" charset="2"/>
                        </a:rPr>
                        <a:t></a:t>
                      </a:r>
                      <a:endParaRPr lang="en-US" sz="1800" b="1" u="none" strike="noStrike" dirty="0">
                        <a:solidFill>
                          <a:schemeClr val="tx1"/>
                        </a:solidFill>
                        <a:effectLst/>
                        <a:latin typeface="Symbol" panose="05050102010706020507" pitchFamily="18" charset="2"/>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2525031"/>
                  </a:ext>
                </a:extLst>
              </a:tr>
              <a:tr h="386786">
                <a:tc>
                  <a:txBody>
                    <a:bodyPr/>
                    <a:lstStyle/>
                    <a:p>
                      <a:pPr algn="l"/>
                      <a:r>
                        <a:rPr lang="en-US" sz="1600" b="0" kern="1200" dirty="0">
                          <a:solidFill>
                            <a:schemeClr val="tx1"/>
                          </a:solidFill>
                          <a:effectLst/>
                          <a:latin typeface="+mj-lt"/>
                          <a:ea typeface="+mn-ea"/>
                          <a:cs typeface="Segoe UI Semilight" panose="020B0402040204020203" pitchFamily="34" charset="0"/>
                        </a:rPr>
                        <a:t>Privileged identity management (PIM)</a:t>
                      </a:r>
                    </a:p>
                  </a:txBody>
                  <a:tcPr marT="64008" marB="64008"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chemeClr val="tx1"/>
                        </a:solidFill>
                        <a:effectLst/>
                        <a:latin typeface="+mn-lt"/>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sym typeface="Wingdings 2" panose="05020102010507070707" pitchFamily="18" charset="2"/>
                        </a:rPr>
                        <a:t></a:t>
                      </a:r>
                      <a:endParaRPr kumimoji="0" lang="en-US" sz="2000" b="1" i="0" u="none" strike="noStrike" kern="1200" cap="none" spc="0" normalizeH="0" baseline="0" noProof="0" dirty="0">
                        <a:ln>
                          <a:noFill/>
                        </a:ln>
                        <a:solidFill>
                          <a:srgbClr val="000000"/>
                        </a:solidFill>
                        <a:effectLst/>
                        <a:uLnTx/>
                        <a:uFillTx/>
                        <a:latin typeface="Symbol" panose="05050102010706020507" pitchFamily="18" charset="2"/>
                        <a:ea typeface="+mn-ea"/>
                        <a:cs typeface="Segoe UI Semilight" panose="020B0402040204020203" pitchFamily="34" charset="0"/>
                      </a:endParaRPr>
                    </a:p>
                  </a:txBody>
                  <a:tcPr marT="64008" marB="64008"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85556"/>
                  </a:ext>
                </a:extLst>
              </a:tr>
            </a:tbl>
          </a:graphicData>
        </a:graphic>
      </p:graphicFrame>
    </p:spTree>
    <p:extLst>
      <p:ext uri="{BB962C8B-B14F-4D97-AF65-F5344CB8AC3E}">
        <p14:creationId xmlns:p14="http://schemas.microsoft.com/office/powerpoint/2010/main" val="3901278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2715</Words>
  <Application>Microsoft Office PowerPoint</Application>
  <PresentationFormat>Custom</PresentationFormat>
  <Paragraphs>314</Paragraphs>
  <Slides>26</Slides>
  <Notes>21</Notes>
  <HiddenSlides>4</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Segoe UI</vt:lpstr>
      <vt:lpstr>Segoe UI Semibold</vt:lpstr>
      <vt:lpstr>segoe-ui_light</vt:lpstr>
      <vt:lpstr>Symbol</vt:lpstr>
      <vt:lpstr>Wingdings</vt:lpstr>
      <vt:lpstr>Microsoft Power Platform Template</vt:lpstr>
      <vt:lpstr>AZ-104T00A Administer Identity</vt:lpstr>
      <vt:lpstr>Learning Objectives</vt:lpstr>
      <vt:lpstr>Administer Identity whiteboard</vt:lpstr>
      <vt:lpstr>Understand Microsoft Entra ID</vt:lpstr>
      <vt:lpstr>Learning Objectives – Understand Microsoft Entra ID</vt:lpstr>
      <vt:lpstr>Examine Microsoft Entra ID</vt:lpstr>
      <vt:lpstr>Describe Microsoft Entra ID Concepts</vt:lpstr>
      <vt:lpstr>Compare Microsoft Entra ID to Active Directory Domain Services</vt:lpstr>
      <vt:lpstr>Compare Microsoft Entra ID P1 and P2 plans</vt:lpstr>
      <vt:lpstr>What is self-service password reset in Microsoft Entra ID?</vt:lpstr>
      <vt:lpstr>Learning Recap – Understand Microsoft Entra ID</vt:lpstr>
      <vt:lpstr>Configure User and Group Accounts</vt:lpstr>
      <vt:lpstr>Learning Objectives - User and Group Accounts</vt:lpstr>
      <vt:lpstr>Create User Accounts</vt:lpstr>
      <vt:lpstr>Manage User Accounts</vt:lpstr>
      <vt:lpstr>Perform bulk account updates (optional)</vt:lpstr>
      <vt:lpstr>Create Group Accounts</vt:lpstr>
      <vt:lpstr>Assign Licenses to Users and Groups</vt:lpstr>
      <vt:lpstr>Create Administrative Units (optional)</vt:lpstr>
      <vt:lpstr>Demonstration – Users and Groups</vt:lpstr>
      <vt:lpstr>Learning Recap – Configure User and Group Accounts</vt:lpstr>
      <vt:lpstr>Lab – Manage Entra ID Identities</vt:lpstr>
      <vt:lpstr>Lab 01 – Manage Microsoft Entra ID Identities </vt:lpstr>
      <vt:lpstr>Lab 01 – Manage Entra ID Identities (architecture diagram)</vt:lpstr>
      <vt:lpstr>Lab 01 – Manage Entra ID Identities (interactive lab simulation)</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2023-11-13T15:34:20Z</dcterms:created>
  <dcterms:modified xsi:type="dcterms:W3CDTF">2024-05-02T17:19:10Z</dcterms:modified>
</cp:coreProperties>
</file>