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4689" r:id="rId1"/>
  </p:sldMasterIdLst>
  <p:notesMasterIdLst>
    <p:notesMasterId r:id="rId44"/>
  </p:notesMasterIdLst>
  <p:handoutMasterIdLst>
    <p:handoutMasterId r:id="rId45"/>
  </p:handoutMasterIdLst>
  <p:sldIdLst>
    <p:sldId id="1719" r:id="rId2"/>
    <p:sldId id="2021" r:id="rId3"/>
    <p:sldId id="2076138210" r:id="rId4"/>
    <p:sldId id="1865" r:id="rId5"/>
    <p:sldId id="2013" r:id="rId6"/>
    <p:sldId id="2242" r:id="rId7"/>
    <p:sldId id="1856" r:id="rId8"/>
    <p:sldId id="1973" r:id="rId9"/>
    <p:sldId id="1857" r:id="rId10"/>
    <p:sldId id="1891" r:id="rId11"/>
    <p:sldId id="1670" r:id="rId12"/>
    <p:sldId id="1971" r:id="rId13"/>
    <p:sldId id="1863" r:id="rId14"/>
    <p:sldId id="1862" r:id="rId15"/>
    <p:sldId id="2241" r:id="rId16"/>
    <p:sldId id="2011" r:id="rId17"/>
    <p:sldId id="2016" r:id="rId18"/>
    <p:sldId id="1875" r:id="rId19"/>
    <p:sldId id="1876" r:id="rId20"/>
    <p:sldId id="2019" r:id="rId21"/>
    <p:sldId id="2583" r:id="rId22"/>
    <p:sldId id="1872" r:id="rId23"/>
    <p:sldId id="2574" r:id="rId24"/>
    <p:sldId id="1899" r:id="rId25"/>
    <p:sldId id="1906" r:id="rId26"/>
    <p:sldId id="2578" r:id="rId27"/>
    <p:sldId id="1905" r:id="rId28"/>
    <p:sldId id="1966" r:id="rId29"/>
    <p:sldId id="2584" r:id="rId30"/>
    <p:sldId id="2007" r:id="rId31"/>
    <p:sldId id="2076138211" r:id="rId32"/>
    <p:sldId id="2596" r:id="rId33"/>
    <p:sldId id="2581" r:id="rId34"/>
    <p:sldId id="2076138212" r:id="rId35"/>
    <p:sldId id="2597" r:id="rId36"/>
    <p:sldId id="2582" r:id="rId37"/>
    <p:sldId id="2580" r:id="rId38"/>
    <p:sldId id="2579" r:id="rId39"/>
    <p:sldId id="1898" r:id="rId40"/>
    <p:sldId id="1994" r:id="rId41"/>
    <p:sldId id="1995" r:id="rId42"/>
    <p:sldId id="1892" r:id="rId43"/>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overnance and Compliance" id="{F2A6CCF8-6A7A-4ED2-BAFD-B957F7C0234C}">
          <p14:sldIdLst>
            <p14:sldId id="1719"/>
            <p14:sldId id="2021"/>
            <p14:sldId id="2076138210"/>
          </p14:sldIdLst>
        </p14:section>
        <p14:section name="Subscriptions" id="{C15F791F-4A15-4A6F-99B8-9AA3C027D1D0}">
          <p14:sldIdLst>
            <p14:sldId id="1865"/>
            <p14:sldId id="2013"/>
            <p14:sldId id="2242"/>
            <p14:sldId id="1856"/>
            <p14:sldId id="1973"/>
            <p14:sldId id="1857"/>
            <p14:sldId id="1891"/>
            <p14:sldId id="1670"/>
            <p14:sldId id="1971"/>
            <p14:sldId id="1863"/>
            <p14:sldId id="1862"/>
            <p14:sldId id="2241"/>
          </p14:sldIdLst>
        </p14:section>
        <p14:section name="Policy" id="{B5C92D16-38EE-4A80-9A3B-99506A02D327}">
          <p14:sldIdLst>
            <p14:sldId id="2011"/>
            <p14:sldId id="2016"/>
            <p14:sldId id="1875"/>
            <p14:sldId id="1876"/>
            <p14:sldId id="2019"/>
            <p14:sldId id="2583"/>
          </p14:sldIdLst>
        </p14:section>
        <p14:section name="RBAC" id="{E3374F1E-2C96-4D6C-A631-98125435E39D}">
          <p14:sldIdLst>
            <p14:sldId id="1872"/>
            <p14:sldId id="2574"/>
            <p14:sldId id="1899"/>
            <p14:sldId id="1906"/>
            <p14:sldId id="2578"/>
            <p14:sldId id="1905"/>
            <p14:sldId id="1966"/>
            <p14:sldId id="2584"/>
            <p14:sldId id="2007"/>
            <p14:sldId id="2076138211"/>
            <p14:sldId id="2596"/>
            <p14:sldId id="2581"/>
            <p14:sldId id="2076138212"/>
            <p14:sldId id="2597"/>
            <p14:sldId id="2582"/>
            <p14:sldId id="2580"/>
          </p14:sldIdLst>
        </p14:section>
        <p14:section name="Extra slides" id="{C73F3666-3966-48A4-8D44-4E83183814B5}">
          <p14:sldIdLst>
            <p14:sldId id="2579"/>
            <p14:sldId id="1898"/>
            <p14:sldId id="1994"/>
            <p14:sldId id="1995"/>
            <p14:sldId id="1892"/>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6" name="Author" initials="A" lastIdx="0"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BBE7"/>
    <a:srgbClr val="A6B8E7"/>
    <a:srgbClr val="F4F3F5"/>
    <a:srgbClr val="E2F0D9"/>
    <a:srgbClr val="243A5E"/>
    <a:srgbClr val="FFFFFF"/>
    <a:srgbClr val="75757A"/>
    <a:srgbClr val="EBEBEB"/>
    <a:srgbClr val="59B4D9"/>
    <a:srgbClr val="FFF100"/>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94" autoAdjust="0"/>
    <p:restoredTop sz="85638" autoAdjust="0"/>
  </p:normalViewPr>
  <p:slideViewPr>
    <p:cSldViewPr snapToGrid="0">
      <p:cViewPr varScale="1">
        <p:scale>
          <a:sx n="82" d="100"/>
          <a:sy n="82" d="100"/>
        </p:scale>
        <p:origin x="392" y="4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25" d="100"/>
        <a:sy n="125" d="100"/>
      </p:scale>
      <p:origin x="0" y="-1962"/>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8/10/relationships/authors" Targe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5/2/2024 10:17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5/2/2024 10:16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32742" rtl="0" eaLnBrk="1" latinLnBrk="0" hangingPunct="1">
      <a:lnSpc>
        <a:spcPct val="90000"/>
      </a:lnSpc>
      <a:spcAft>
        <a:spcPts val="340"/>
      </a:spcAft>
      <a:defRPr sz="900" kern="1200">
        <a:solidFill>
          <a:schemeClr val="tx1"/>
        </a:solidFill>
        <a:latin typeface="Segoe UI" panose="020B0502040204020203"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These Learn modules are part of the </a:t>
            </a:r>
            <a:r>
              <a:rPr lang="en-US" b="0" i="0" dirty="0">
                <a:solidFill>
                  <a:srgbClr val="171717"/>
                </a:solidFill>
                <a:effectLst/>
                <a:latin typeface="Segoe UI" panose="020B0502040204020203" pitchFamily="34" charset="0"/>
              </a:rPr>
              <a:t>AZ-104: Manage identities and governance in Azure (https://docs.microsoft.com/learn/paths/az-104-manage-identities-governance/) path. </a:t>
            </a:r>
          </a:p>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10:16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80395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882" kern="1200" dirty="0">
                <a:solidFill>
                  <a:schemeClr val="tx1"/>
                </a:solidFill>
                <a:effectLst/>
                <a:latin typeface="Segoe UI Light" pitchFamily="34" charset="0"/>
                <a:ea typeface="+mn-ea"/>
                <a:cs typeface="+mn-cs"/>
              </a:rPr>
              <a:t>Azure subscription and service limits, quotas, and constraints - https://docs.microsoft.com/azure/azure-resource-manager/management/azure-subscription-service-limits</a:t>
            </a:r>
          </a:p>
          <a:p>
            <a:endParaRPr lang="en-US" sz="882"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10:16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15874465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a:solidFill>
                  <a:schemeClr val="tx1"/>
                </a:solidFill>
                <a:effectLst/>
                <a:ea typeface="+mn-ea"/>
                <a:cs typeface="+mn-cs"/>
              </a:rPr>
              <a:t>Create management groups for resource organization and management - https://docs.microsoft.com/azure/governance/management-groups/create</a:t>
            </a:r>
          </a:p>
          <a:p>
            <a:endParaRPr lang="en-US" sz="900" kern="1200" dirty="0">
              <a:solidFill>
                <a:schemeClr val="tx1"/>
              </a:solidFill>
              <a:effectLst/>
              <a:ea typeface="+mn-ea"/>
              <a:cs typeface="+mn-cs"/>
            </a:endParaRPr>
          </a:p>
          <a:p>
            <a:r>
              <a:rPr lang="en-US" sz="900" kern="1200" dirty="0">
                <a:solidFill>
                  <a:schemeClr val="tx1"/>
                </a:solidFill>
                <a:effectLst/>
                <a:ea typeface="+mn-ea"/>
                <a:cs typeface="+mn-cs"/>
              </a:rPr>
              <a:t>Manage your resources with management groups - https://docs.microsoft.com/azure/governance/management-groups/manage</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72E0C910-0166-48E0-B8EF-5071277A02A8}" type="datetime8">
              <a:rPr lang="en-US" smtClean="0"/>
              <a:t>5/2/2024 10:16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16010896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kern="1200" dirty="0">
                <a:solidFill>
                  <a:schemeClr val="tx1"/>
                </a:solidFill>
                <a:effectLst/>
                <a:ea typeface="+mn-ea"/>
                <a:cs typeface="+mn-cs"/>
              </a:rPr>
              <a:t>Resource naming and tagging decision guide - https://docs.microsoft.com/azure/cloud-adoption-framework/decision-guides/resource-tagging	</a:t>
            </a:r>
          </a:p>
          <a:p>
            <a:endParaRPr lang="en-US" sz="882" kern="1200" dirty="0">
              <a:solidFill>
                <a:schemeClr val="tx1"/>
              </a:solidFill>
              <a:effectLst/>
              <a:ea typeface="+mn-ea"/>
              <a:cs typeface="+mn-cs"/>
            </a:endParaRPr>
          </a:p>
          <a:p>
            <a:r>
              <a:rPr lang="en-US" sz="882" kern="1200" dirty="0">
                <a:solidFill>
                  <a:schemeClr val="tx1"/>
                </a:solidFill>
                <a:effectLst/>
                <a:ea typeface="+mn-ea"/>
                <a:cs typeface="+mn-cs"/>
              </a:rPr>
              <a:t>✔️ If you need to create a lot of tags you will want to do that programmatically. You can use PowerShell or the CLI.</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10:16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22163929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IE" sz="900" b="1" i="0" u="none" strike="noStrike" kern="1200" dirty="0">
                <a:solidFill>
                  <a:schemeClr val="tx1"/>
                </a:solidFill>
                <a:effectLst/>
                <a:latin typeface="Segoe UI Light" pitchFamily="34" charset="0"/>
                <a:ea typeface="+mn-ea"/>
                <a:cs typeface="+mn-cs"/>
              </a:rPr>
              <a:t>Azure usage charges </a:t>
            </a:r>
            <a:r>
              <a:rPr lang="en-IE" sz="900" b="0" i="0" u="none" strike="noStrike" kern="1200" dirty="0">
                <a:solidFill>
                  <a:schemeClr val="tx1"/>
                </a:solidFill>
                <a:effectLst/>
                <a:latin typeface="Segoe UI Light" pitchFamily="34" charset="0"/>
                <a:ea typeface="+mn-ea"/>
                <a:cs typeface="+mn-cs"/>
              </a:rPr>
              <a:t>- </a:t>
            </a:r>
            <a:r>
              <a:rPr lang="en-IE" u="sng" dirty="0"/>
              <a:t>https://docs.microsoft.com/azure/billing/billing-understand-your-invoice</a:t>
            </a:r>
          </a:p>
          <a:p>
            <a:pPr marL="0" marR="0" lvl="0" indent="0" algn="l" defTabSz="914367" rtl="0" eaLnBrk="1" fontAlgn="auto" latinLnBrk="0" hangingPunct="1">
              <a:lnSpc>
                <a:spcPct val="90000"/>
              </a:lnSpc>
              <a:spcBef>
                <a:spcPts val="0"/>
              </a:spcBef>
              <a:spcAft>
                <a:spcPts val="333"/>
              </a:spcAft>
              <a:buClrTx/>
              <a:buSzTx/>
              <a:buFontTx/>
              <a:buNone/>
              <a:tabLst/>
              <a:defRPr/>
            </a:pPr>
            <a:endParaRPr lang="en-IE" sz="900" u="sng" kern="1200" dirty="0">
              <a:solidFill>
                <a:schemeClr val="tx1"/>
              </a:solidFill>
              <a:effectLst/>
              <a:latin typeface="Segoe UI Light" pitchFamily="34" charset="0"/>
              <a:ea typeface="+mn-ea"/>
              <a:cs typeface="+mn-cs"/>
            </a:endParaRPr>
          </a:p>
          <a:p>
            <a:pPr marL="0" indent="0">
              <a:buNone/>
            </a:pPr>
            <a:r>
              <a:rPr lang="en-IE" sz="2800" dirty="0"/>
              <a:t>There are </a:t>
            </a:r>
            <a:r>
              <a:rPr lang="en-IE" sz="2800" dirty="0">
                <a:solidFill>
                  <a:schemeClr val="accent4"/>
                </a:solidFill>
              </a:rPr>
              <a:t>six </a:t>
            </a:r>
            <a:r>
              <a:rPr lang="en-IE" sz="2800" dirty="0"/>
              <a:t>primary factors affecting costs:</a:t>
            </a:r>
          </a:p>
          <a:p>
            <a:r>
              <a:rPr lang="en-IE" sz="2800" b="1" dirty="0"/>
              <a:t>Resource Type</a:t>
            </a:r>
            <a:r>
              <a:rPr lang="en-IE" sz="2800" dirty="0"/>
              <a:t>: Costs are resource-specific, so the usage that a meter tracks and the number of meters associated with a resource depend on the resource type.</a:t>
            </a:r>
          </a:p>
          <a:p>
            <a:r>
              <a:rPr lang="en-IE" sz="2800" b="1" dirty="0"/>
              <a:t>Services</a:t>
            </a:r>
            <a:r>
              <a:rPr lang="en-IE" sz="2800" dirty="0"/>
              <a:t>: Azure usage rates and billing periods can differ between Enterprise, Web Direct, and CSP customers.</a:t>
            </a:r>
          </a:p>
          <a:p>
            <a:r>
              <a:rPr lang="en-IE" sz="2800" b="1" dirty="0"/>
              <a:t>Location</a:t>
            </a:r>
            <a:r>
              <a:rPr lang="en-IE" sz="2800" dirty="0"/>
              <a:t>: The Azure infrastructure is globally distributed, and usage costs might vary between locations that offer Azure products, services, and resources.</a:t>
            </a:r>
          </a:p>
          <a:p>
            <a:pPr>
              <a:lnSpc>
                <a:spcPct val="100000"/>
              </a:lnSpc>
              <a:spcAft>
                <a:spcPts val="0"/>
              </a:spcAft>
            </a:pPr>
            <a:r>
              <a:rPr lang="en-IE" sz="2800" b="1" dirty="0">
                <a:latin typeface="Segoe UI Light"/>
                <a:cs typeface="Segoe UI Light"/>
              </a:rPr>
              <a:t>Bandwidth: </a:t>
            </a:r>
            <a:r>
              <a:rPr lang="en-US" sz="2800" dirty="0">
                <a:latin typeface="Segoe UI Light"/>
                <a:cs typeface="Segoe UI Light"/>
              </a:rPr>
              <a:t>Some inbound data transfers are free, such as data going into Azure datacenters. For outbound data transfers, such as data going out of Azure datacenters, pricing is based on Zones. </a:t>
            </a:r>
            <a:endParaRPr lang="en-IE" sz="2800" dirty="0">
              <a:latin typeface="Segoe UI Light"/>
              <a:cs typeface="Segoe UI Light"/>
            </a:endParaRPr>
          </a:p>
          <a:p>
            <a:r>
              <a:rPr lang="en-IE" sz="2800" b="1" dirty="0">
                <a:latin typeface="Segoe UI Light"/>
                <a:cs typeface="Segoe UI Light"/>
              </a:rPr>
              <a:t>Azure Reservations:  </a:t>
            </a:r>
            <a:r>
              <a:rPr lang="en-IE" sz="2800" dirty="0">
                <a:latin typeface="Segoe UI Light"/>
                <a:cs typeface="Segoe UI Light"/>
              </a:rPr>
              <a:t>Azure Reservations allow you to prepay for one-year or three-years of virtual machine or SQL Database compute capacity. Pre-paying will allow you to get a discount on the resources you use. Azure reservations can significantly reduce your virtual machine or SQL database compute costs — up to 72 percent on pay-as-you-go prices with one-year or three-year upfront commitment. Reservations provide a billing discount and don't affect the runtime state of your virtual machines or SQL databases.</a:t>
            </a:r>
          </a:p>
          <a:p>
            <a:r>
              <a:rPr lang="en-IE" sz="2800" b="1" dirty="0">
                <a:latin typeface="Segoe UI Light"/>
                <a:cs typeface="Segoe UI Light"/>
              </a:rPr>
              <a:t>Azure Hybrid Benefit:  </a:t>
            </a:r>
            <a:r>
              <a:rPr lang="en-IE" sz="2800" dirty="0">
                <a:latin typeface="Segoe UI Light"/>
                <a:cs typeface="Segoe UI Light"/>
              </a:rPr>
              <a:t>If you already have Windows Server or SQL Server licenses in your on-premises deployments, you can use the Azure Hybrid Benefit program to save in Azure. With the Windows Server benefit, each license covers the cost of the OS (up to two virtual machines), and you only pay for base compute costs. You can use existing SQL Server licenses to save up to 55 percent on vCore-based SQL Database options. Options include SQL Server in Azure Virtual Machines and SQL Server Integration Services.</a:t>
            </a:r>
          </a:p>
          <a:p>
            <a:endParaRPr lang="en-IE" sz="2800" dirty="0"/>
          </a:p>
          <a:p>
            <a:pPr marL="0" marR="0" lvl="0" indent="0" algn="l" defTabSz="914367" rtl="0" eaLnBrk="1" fontAlgn="auto" latinLnBrk="0" hangingPunct="1">
              <a:lnSpc>
                <a:spcPct val="90000"/>
              </a:lnSpc>
              <a:spcBef>
                <a:spcPts val="0"/>
              </a:spcBef>
              <a:spcAft>
                <a:spcPts val="333"/>
              </a:spcAft>
              <a:buClrTx/>
              <a:buSzTx/>
              <a:buFontTx/>
              <a:buNone/>
              <a:tabLst/>
              <a:defRPr/>
            </a:pPr>
            <a:endParaRPr lang="en-IE" sz="9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10:16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12587049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questions are available in Office Forms - https://forms.office.com/Pages/ShareFormPage.aspx?id=v4j5cvGGr0GRqy180BHbR5NEFZBpuAZBgxPOGXi_gX5UOU5CRzhaRjNMRUROWldRR09BR0RMMk83WS4u&amp;sharetoken=crwb2NGcnKTPGcE5EScm&amp;wdLOR=c030332B0-E859-405C-BC3D-AB73AA36EC08</a:t>
            </a:r>
          </a:p>
          <a:p>
            <a:endParaRPr lang="en-US" dirty="0"/>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What is resource tagging and why would you use it?</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Resource tags provide metadata for your Azure resources. Tags are name-value pairs that help logically organize resources into a taxonomy. Tags can be used to roll up billing information, for example the costs on a new project. Tags can also be used by Azure policy to determine when a policy should be applied. </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Name several ways you can reduce costs in Azure.</a:t>
            </a: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Azure Reservations helps you save money by pre-paying for services. Azure Hybrid Benefits uses Windows Server and SQL Server on-premises licenses with Software Assurance. Azure Credits provides a monthly benefit that allows you to experiment with, develop, and test new solutions on Azure. Regional pricing can be explored to find the most cost-effective location. You can implement Cost Management to conduct a cost analysis, create a budget, and review cost recommendations. </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dirty="0"/>
          </a:p>
          <a:p>
            <a:r>
              <a:rPr lang="en-US" dirty="0"/>
              <a:t>Describe tenants and subscriptions. How are these different?</a:t>
            </a:r>
          </a:p>
          <a:p>
            <a:r>
              <a:rPr lang="en-US" b="1" dirty="0"/>
              <a:t>Answer</a:t>
            </a:r>
            <a:r>
              <a:rPr lang="en-US" dirty="0"/>
              <a:t>: An Azure AD tenant is a dedicated and trusted instance of Azure AD. A Tenant is automatically created when your organization signs up for a Microsoft cloud service subscription . An Azure subscription is used to pay for Azure cloud services.</a:t>
            </a:r>
          </a:p>
          <a:p>
            <a:endParaRPr lang="en-US" dirty="0"/>
          </a:p>
          <a:p>
            <a:r>
              <a:rPr lang="en-US" dirty="0"/>
              <a:t>What are resource groups and how are they used?</a:t>
            </a:r>
          </a:p>
          <a:p>
            <a:r>
              <a:rPr lang="en-US" b="1" dirty="0"/>
              <a:t>Answer</a:t>
            </a:r>
            <a:r>
              <a:rPr lang="en-US" dirty="0"/>
              <a:t>: A resource group is a container of related resources for an Azure solution. Resources can exist in only one resource group. Groups can have resources of many different types (services) and from many different regions. Groups cannot be nested. Resources (not all) can be moved between resource groups. It is best to add resources which have the same lifecycle management to the same group. </a:t>
            </a:r>
          </a:p>
          <a:p>
            <a:endParaRPr lang="en-US" dirty="0"/>
          </a:p>
          <a:p>
            <a:r>
              <a:rPr lang="en-US" dirty="0"/>
              <a:t>What are resource limits (quotas) and why are they important?</a:t>
            </a:r>
          </a:p>
          <a:p>
            <a:r>
              <a:rPr lang="en-US" b="1" dirty="0"/>
              <a:t>Answer</a:t>
            </a:r>
            <a:r>
              <a:rPr lang="en-US" dirty="0"/>
              <a:t>: Resource quotas define the number of resources a user subscription can provision or consume. For example, how many resource groups a subscription can have. It is important to monitor your usage to avoid running up against the limits. Some services have adjustable limits. If you want to raise the limit or quota above the default limit, open an online customer support request at no charge. The limit can be raised above the default limit but not above the maximum limit. It is helpful to track current usage, and plan for future use.</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15</a:t>
            </a:fld>
            <a:endParaRPr lang="en-US" dirty="0"/>
          </a:p>
        </p:txBody>
      </p:sp>
    </p:spTree>
    <p:extLst>
      <p:ext uri="{BB962C8B-B14F-4D97-AF65-F5344CB8AC3E}">
        <p14:creationId xmlns:p14="http://schemas.microsoft.com/office/powerpoint/2010/main" val="29526231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1" i="0" dirty="0">
                <a:solidFill>
                  <a:srgbClr val="161616"/>
                </a:solidFill>
                <a:effectLst/>
                <a:latin typeface="Segoe UI" panose="020B0502040204020203" pitchFamily="34" charset="0"/>
              </a:rPr>
              <a:t>Manage Azure identities and governance (20–25%)</a:t>
            </a:r>
          </a:p>
          <a:p>
            <a:pPr algn="l"/>
            <a:r>
              <a:rPr lang="en-US" b="1" i="0" dirty="0">
                <a:solidFill>
                  <a:srgbClr val="161616"/>
                </a:solidFill>
                <a:effectLst/>
                <a:latin typeface="Segoe UI" panose="020B0502040204020203" pitchFamily="34" charset="0"/>
              </a:rPr>
              <a:t>Manage Azure subscriptions and governance</a:t>
            </a:r>
          </a:p>
          <a:p>
            <a:pPr algn="l">
              <a:buFont typeface="Arial" panose="020B0604020202020204" pitchFamily="34" charset="0"/>
              <a:buChar char="•"/>
            </a:pPr>
            <a:r>
              <a:rPr lang="en-US" b="0" i="0" dirty="0">
                <a:solidFill>
                  <a:srgbClr val="161616"/>
                </a:solidFill>
                <a:effectLst/>
                <a:latin typeface="Segoe UI" panose="020B0502040204020203" pitchFamily="34" charset="0"/>
              </a:rPr>
              <a:t> Implement and manage Azure Policy</a:t>
            </a:r>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15554982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17</a:t>
            </a:fld>
            <a:endParaRPr lang="en-US" dirty="0"/>
          </a:p>
        </p:txBody>
      </p:sp>
    </p:spTree>
    <p:extLst>
      <p:ext uri="{BB962C8B-B14F-4D97-AF65-F5344CB8AC3E}">
        <p14:creationId xmlns:p14="http://schemas.microsoft.com/office/powerpoint/2010/main" val="14103519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kern="1200" dirty="0">
                <a:solidFill>
                  <a:schemeClr val="tx1"/>
                </a:solidFill>
                <a:effectLst/>
                <a:ea typeface="+mn-ea"/>
                <a:cs typeface="+mn-cs"/>
              </a:rPr>
              <a:t>What is Azure Policy? - https://docs.microsoft.com/azure/governance/policy/overview</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882" kern="1200" dirty="0">
              <a:solidFill>
                <a:schemeClr val="tx1"/>
              </a:solidFill>
              <a:effectLst/>
              <a:ea typeface="+mn-ea"/>
              <a:cs typeface="+mn-cs"/>
            </a:endParaRPr>
          </a:p>
          <a:p>
            <a:pPr marL="0" marR="0" lvl="0" indent="0" algn="l" defTabSz="932742" rtl="0" eaLnBrk="1" fontAlgn="auto" latinLnBrk="0" hangingPunct="1">
              <a:lnSpc>
                <a:spcPct val="90000"/>
              </a:lnSpc>
              <a:spcBef>
                <a:spcPts val="0"/>
              </a:spcBef>
              <a:spcAft>
                <a:spcPts val="340"/>
              </a:spcAft>
              <a:buClrTx/>
              <a:buSzTx/>
              <a:buFontTx/>
              <a:buNone/>
              <a:tabLst/>
              <a:defRPr/>
            </a:pPr>
            <a:r>
              <a:rPr lang="en-US" sz="882" kern="1200" dirty="0">
                <a:solidFill>
                  <a:schemeClr val="tx1"/>
                </a:solidFill>
                <a:effectLst/>
                <a:ea typeface="+mn-ea"/>
                <a:cs typeface="+mn-cs"/>
              </a:rPr>
              <a:t>Quickstart: Create a policy assignment to identify non-compliant resources - https://docs.microsoft.com/azure/governance/policy/assign-policy-portal</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10:16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4236231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882" kern="1200" dirty="0">
                <a:solidFill>
                  <a:schemeClr val="tx1"/>
                </a:solidFill>
                <a:effectLst/>
                <a:ea typeface="+mn-ea"/>
                <a:cs typeface="+mn-cs"/>
              </a:rPr>
              <a:t>Walk-through the Tutorial: Create and manage policies to enforce compliance - https://docs.microsoft.com/azure/governance/policy/tutorials/create-and-manage</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882" kern="1200" dirty="0">
              <a:solidFill>
                <a:schemeClr val="tx1"/>
              </a:solidFill>
              <a:effectLst/>
              <a:ea typeface="+mn-ea"/>
              <a:cs typeface="+mn-cs"/>
            </a:endParaRPr>
          </a:p>
          <a:p>
            <a:pPr marL="0" marR="0" lvl="0" indent="0" algn="l" defTabSz="932742" rtl="0" eaLnBrk="1" fontAlgn="auto" latinLnBrk="0" hangingPunct="1">
              <a:lnSpc>
                <a:spcPct val="90000"/>
              </a:lnSpc>
              <a:spcBef>
                <a:spcPts val="0"/>
              </a:spcBef>
              <a:spcAft>
                <a:spcPts val="340"/>
              </a:spcAft>
              <a:buClrTx/>
              <a:buSzTx/>
              <a:buFontTx/>
              <a:buNone/>
              <a:tabLst/>
              <a:defRPr/>
            </a:pPr>
            <a:r>
              <a:rPr lang="en-US" sz="882" kern="1200" dirty="0">
                <a:solidFill>
                  <a:schemeClr val="tx1"/>
                </a:solidFill>
                <a:effectLst/>
                <a:ea typeface="+mn-ea"/>
                <a:cs typeface="+mn-cs"/>
              </a:rPr>
              <a:t>Or do the Demonstration (in the MCT DLC).</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882" kern="1200" dirty="0">
              <a:solidFill>
                <a:schemeClr val="tx1"/>
              </a:solidFill>
              <a:effectLst/>
              <a:ea typeface="+mn-ea"/>
              <a:cs typeface="+mn-cs"/>
            </a:endParaRPr>
          </a:p>
          <a:p>
            <a:pPr marL="0" marR="0" lvl="0" indent="0" algn="l" defTabSz="932742" rtl="0" eaLnBrk="1" fontAlgn="auto" latinLnBrk="0" hangingPunct="1">
              <a:lnSpc>
                <a:spcPct val="90000"/>
              </a:lnSpc>
              <a:spcBef>
                <a:spcPts val="0"/>
              </a:spcBef>
              <a:spcAft>
                <a:spcPts val="340"/>
              </a:spcAft>
              <a:buClrTx/>
              <a:buSzTx/>
              <a:buFontTx/>
              <a:buNone/>
              <a:tabLst/>
              <a:defRPr/>
            </a:pPr>
            <a:r>
              <a:rPr lang="en-US" sz="882" kern="1200" dirty="0">
                <a:solidFill>
                  <a:schemeClr val="tx1"/>
                </a:solidFill>
                <a:effectLst/>
                <a:ea typeface="+mn-ea"/>
                <a:cs typeface="+mn-cs"/>
              </a:rPr>
              <a:t>Or just walk through the slides. </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882" kern="1200" dirty="0">
              <a:solidFill>
                <a:schemeClr val="tx1"/>
              </a:solidFill>
              <a:effectLst/>
              <a:ea typeface="+mn-ea"/>
              <a:cs typeface="+mn-cs"/>
            </a:endParaRPr>
          </a:p>
          <a:p>
            <a:pPr marL="0" marR="0" lvl="0" indent="0" algn="l" defTabSz="932742" rtl="0" eaLnBrk="1" fontAlgn="auto" latinLnBrk="0" hangingPunct="1">
              <a:lnSpc>
                <a:spcPct val="90000"/>
              </a:lnSpc>
              <a:spcBef>
                <a:spcPts val="0"/>
              </a:spcBef>
              <a:spcAft>
                <a:spcPts val="340"/>
              </a:spcAft>
              <a:buClrTx/>
              <a:buSzTx/>
              <a:buFontTx/>
              <a:buNone/>
              <a:tabLst/>
              <a:defRPr/>
            </a:pPr>
            <a:r>
              <a:rPr lang="en-US" sz="882" kern="1200" dirty="0">
                <a:solidFill>
                  <a:schemeClr val="tx1"/>
                </a:solidFill>
                <a:effectLst/>
                <a:ea typeface="+mn-ea"/>
                <a:cs typeface="+mn-cs"/>
              </a:rPr>
              <a:t>Apply and monitor infrastructure standards with Azure Policy (Learn) - https://docs.microsoft.com/learn/modules/intro-to-governance/</a:t>
            </a:r>
          </a:p>
          <a:p>
            <a:endParaRPr lang="en-US" sz="882" kern="1200" dirty="0">
              <a:solidFill>
                <a:schemeClr val="tx1"/>
              </a:solidFill>
              <a:effectLst/>
              <a:ea typeface="+mn-ea"/>
              <a:cs typeface="+mn-cs"/>
            </a:endParaRPr>
          </a:p>
          <a:p>
            <a:r>
              <a:rPr lang="en-US" sz="882" kern="1200" dirty="0">
                <a:solidFill>
                  <a:schemeClr val="tx1"/>
                </a:solidFill>
                <a:effectLst/>
                <a:ea typeface="+mn-ea"/>
                <a:cs typeface="+mn-cs"/>
              </a:rPr>
              <a:t>The next topics step you through creating an Azure policy. </a:t>
            </a:r>
          </a:p>
          <a:p>
            <a:endParaRPr lang="en-US" sz="882" kern="1200" dirty="0">
              <a:solidFill>
                <a:schemeClr val="tx1"/>
              </a:solidFill>
              <a:effectLst/>
              <a:ea typeface="+mn-ea"/>
              <a:cs typeface="+mn-cs"/>
            </a:endParaRPr>
          </a:p>
          <a:p>
            <a:r>
              <a:rPr lang="en-US" sz="882" kern="1200" dirty="0">
                <a:solidFill>
                  <a:schemeClr val="tx1"/>
                </a:solidFill>
                <a:effectLst/>
                <a:ea typeface="+mn-ea"/>
                <a:cs typeface="+mn-cs"/>
              </a:rPr>
              <a:t>✔ Even if you have only a few Policy Definitions, we recommend creating an Initiative Definition.</a:t>
            </a:r>
          </a:p>
          <a:p>
            <a:r>
              <a:rPr lang="en-US" sz="882" kern="1200" dirty="0">
                <a:solidFill>
                  <a:schemeClr val="tx1"/>
                </a:solidFill>
                <a:effectLst/>
                <a:ea typeface="+mn-ea"/>
                <a:cs typeface="+mn-cs"/>
              </a:rPr>
              <a:t> </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10:16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18635539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Tutorial: Build policies to enforce compliance - Azure Policy - https://docs.microsoft.com/azure/governance/policy/tutorials/create-and-manage</a:t>
            </a:r>
          </a:p>
        </p:txBody>
      </p:sp>
      <p:sp>
        <p:nvSpPr>
          <p:cNvPr id="4" name="Slide Number Placeholder 3"/>
          <p:cNvSpPr>
            <a:spLocks noGrp="1"/>
          </p:cNvSpPr>
          <p:nvPr>
            <p:ph type="sldNum" sz="quarter" idx="5"/>
          </p:nvPr>
        </p:nvSpPr>
        <p:spPr/>
        <p:txBody>
          <a:bodyPr/>
          <a:lstStyle/>
          <a:p>
            <a:fld id="{8507DC7E-BC41-4478-BA30-CBCC3A644F0A}" type="slidenum">
              <a:rPr lang="en-US" smtClean="0"/>
              <a:t>20</a:t>
            </a:fld>
            <a:endParaRPr lang="en-US" dirty="0"/>
          </a:p>
        </p:txBody>
      </p:sp>
    </p:spTree>
    <p:extLst>
      <p:ext uri="{BB962C8B-B14F-4D97-AF65-F5344CB8AC3E}">
        <p14:creationId xmlns:p14="http://schemas.microsoft.com/office/powerpoint/2010/main" val="37913744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Moved </a:t>
            </a:r>
            <a:r>
              <a:rPr lang="en-US" dirty="0"/>
              <a:t>Lab 03a – Manage Azure resources with the Azure portal into this module. It covers resource locks. </a:t>
            </a:r>
            <a:endParaRPr lang="en-IN"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23262590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questions are available in Office Forms - https://forms.office.com/Pages/ShareFormPage.aspx?id=v4j5cvGGr0GRqy180BHbR5NEFZBpuAZBgxPOGXi_gX5UOU5CRzhaRjNMRUROWldRR09BR0RMMk83WS4u&amp;sharetoken=crwb2NGcnKTPGcE5EScm&amp;wdLOR=c030332B0-E859-405C-BC3D-AB73AA36EC08</a:t>
            </a:r>
          </a:p>
          <a:p>
            <a:pPr marL="0" marR="365760" lvl="0" indent="0">
              <a:lnSpc>
                <a:spcPct val="107000"/>
              </a:lnSpc>
              <a:spcBef>
                <a:spcPts val="0"/>
              </a:spcBef>
              <a:spcAft>
                <a:spcPts val="800"/>
              </a:spcAft>
              <a:buFont typeface="+mj-lt"/>
              <a:buNone/>
            </a:pPr>
            <a:endParaRPr lang="en-US" sz="900" dirty="0">
              <a:solidFill>
                <a:schemeClr val="tx1"/>
              </a:solidFill>
              <a:effectLst/>
              <a:latin typeface="Segoe UI" panose="020B0502040204020203" pitchFamily="34" charset="0"/>
              <a:ea typeface="+mn-ea"/>
              <a:cs typeface="+mn-cs"/>
            </a:endParaRPr>
          </a:p>
          <a:p>
            <a:pPr marL="0" marR="365760" lvl="0" indent="0">
              <a:lnSpc>
                <a:spcPct val="107000"/>
              </a:lnSpc>
              <a:spcBef>
                <a:spcPts val="0"/>
              </a:spcBef>
              <a:spcAft>
                <a:spcPts val="800"/>
              </a:spcAft>
              <a:buFont typeface="+mj-lt"/>
              <a:buNone/>
            </a:pPr>
            <a:r>
              <a:rPr lang="en-US" sz="900" dirty="0">
                <a:solidFill>
                  <a:schemeClr val="tx1"/>
                </a:solidFill>
                <a:effectLst/>
                <a:latin typeface="Segoe UI" panose="020B0502040204020203" pitchFamily="34" charset="0"/>
                <a:ea typeface="+mn-ea"/>
                <a:cs typeface="+mn-cs"/>
              </a:rPr>
              <a:t>What is Azure Policy?</a:t>
            </a:r>
          </a:p>
          <a:p>
            <a:pPr marL="0" marR="365760" lvl="0" indent="0">
              <a:lnSpc>
                <a:spcPct val="107000"/>
              </a:lnSpc>
              <a:spcBef>
                <a:spcPts val="0"/>
              </a:spcBef>
              <a:spcAft>
                <a:spcPts val="800"/>
              </a:spcAft>
              <a:buFont typeface="+mj-lt"/>
              <a:buNone/>
            </a:pPr>
            <a:r>
              <a:rPr lang="en-US" sz="900" b="1" dirty="0">
                <a:solidFill>
                  <a:schemeClr val="tx1"/>
                </a:solidFill>
                <a:effectLst/>
                <a:latin typeface="Segoe UI" panose="020B0502040204020203" pitchFamily="34" charset="0"/>
                <a:ea typeface="+mn-ea"/>
                <a:cs typeface="+mn-cs"/>
              </a:rPr>
              <a:t>Answer</a:t>
            </a:r>
            <a:r>
              <a:rPr lang="en-US" sz="900" dirty="0">
                <a:solidFill>
                  <a:schemeClr val="tx1"/>
                </a:solidFill>
                <a:effectLst/>
                <a:latin typeface="Segoe UI" panose="020B0502040204020203" pitchFamily="34" charset="0"/>
                <a:ea typeface="+mn-ea"/>
                <a:cs typeface="+mn-cs"/>
              </a:rPr>
              <a:t>:  Azure Policy is a service in Azure which allows you to create polices which enforce and control the properties of a resource. The advantages include enforcement and compliance, applying policies at scale, and remediating non-compliant resources. The creation steps are - create a policy definition, create a po</a:t>
            </a: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Describe the steps for creating an Azure policy. What are the advantages of Azure policy?</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Azure Policy is a service in Azure which allows you create polices which enforce and control the properties of a resource. The advantages include enforcement and compliance, applying policies at scale, and remediating non-compliant resources. The creation steps are - create a policy definition, create a policy initiative, scope the initiative, and determine compliance. A policy example is when company wants to implement geographic compliance requirements to limit locations where services can be deployed.</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dirty="0"/>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21</a:t>
            </a:fld>
            <a:endParaRPr lang="en-US" dirty="0"/>
          </a:p>
        </p:txBody>
      </p:sp>
    </p:spTree>
    <p:extLst>
      <p:ext uri="{BB962C8B-B14F-4D97-AF65-F5344CB8AC3E}">
        <p14:creationId xmlns:p14="http://schemas.microsoft.com/office/powerpoint/2010/main" val="29526231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b="0" i="0" dirty="0">
              <a:solidFill>
                <a:srgbClr val="161616"/>
              </a:solidFill>
              <a:effectLst/>
              <a:latin typeface="Segoe UI" panose="020B0502040204020203" pitchFamily="34" charset="0"/>
            </a:endParaRP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6CE63F-9E7F-4C04-9D0D-FCA25A8E9E86}" type="datetime8">
              <a:rPr lang="en-US" smtClean="0"/>
              <a:t>5/2/2024 10:16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22</a:t>
            </a:fld>
            <a:endParaRPr lang="en-US" dirty="0"/>
          </a:p>
        </p:txBody>
      </p:sp>
    </p:spTree>
    <p:extLst>
      <p:ext uri="{BB962C8B-B14F-4D97-AF65-F5344CB8AC3E}">
        <p14:creationId xmlns:p14="http://schemas.microsoft.com/office/powerpoint/2010/main" val="16079218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1" i="0" dirty="0">
                <a:solidFill>
                  <a:srgbClr val="161616"/>
                </a:solidFill>
                <a:effectLst/>
                <a:latin typeface="Segoe UI" panose="020B0502040204020203" pitchFamily="34" charset="0"/>
              </a:rPr>
              <a:t>Manage Azure identities and governance (20–25%)</a:t>
            </a:r>
          </a:p>
          <a:p>
            <a:pPr algn="l"/>
            <a:r>
              <a:rPr lang="en-US" b="1" i="0" dirty="0">
                <a:solidFill>
                  <a:srgbClr val="161616"/>
                </a:solidFill>
                <a:effectLst/>
                <a:latin typeface="Segoe UI" panose="020B0502040204020203" pitchFamily="34" charset="0"/>
              </a:rPr>
              <a:t>Manage access to Azure resources</a:t>
            </a:r>
          </a:p>
          <a:p>
            <a:pPr algn="l">
              <a:buFont typeface="Arial" panose="020B0604020202020204" pitchFamily="34" charset="0"/>
              <a:buChar char="•"/>
            </a:pPr>
            <a:r>
              <a:rPr lang="en-US" b="0" i="0" dirty="0">
                <a:solidFill>
                  <a:srgbClr val="161616"/>
                </a:solidFill>
                <a:effectLst/>
                <a:latin typeface="Segoe UI" panose="020B0502040204020203" pitchFamily="34" charset="0"/>
              </a:rPr>
              <a:t> </a:t>
            </a:r>
            <a:endParaRPr lang="en-US" sz="900" b="0" dirty="0">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507DC7E-BC41-4478-BA30-CBCC3A644F0A}" type="slidenum">
              <a:rPr lang="en-US" smtClean="0"/>
              <a:t>23</a:t>
            </a:fld>
            <a:endParaRPr lang="en-US" dirty="0"/>
          </a:p>
        </p:txBody>
      </p:sp>
    </p:spTree>
    <p:extLst>
      <p:ext uri="{BB962C8B-B14F-4D97-AF65-F5344CB8AC3E}">
        <p14:creationId xmlns:p14="http://schemas.microsoft.com/office/powerpoint/2010/main" val="23375142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b="0" i="0" kern="1200" dirty="0">
                <a:solidFill>
                  <a:schemeClr val="tx1"/>
                </a:solidFill>
                <a:effectLst/>
                <a:ea typeface="+mn-ea"/>
                <a:cs typeface="+mn-cs"/>
              </a:rPr>
              <a:t>You may want to cover this slide after discussing the next 3 slides which explain what RBAC is. </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6CE63F-9E7F-4C04-9D0D-FCA25A8E9E86}" type="datetime8">
              <a:rPr lang="en-US" smtClean="0"/>
              <a:t>5/2/2024 10:16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21867222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List role definitions in Azure RBAC - https://docs.microsoft.com/azure/role-based-access-control/role-definitions-list</a:t>
            </a:r>
          </a:p>
          <a:p>
            <a:endParaRPr lang="en-US" dirty="0"/>
          </a:p>
          <a:p>
            <a:r>
              <a:rPr lang="en-US" dirty="0"/>
              <a:t>Create custom roles for Azure resources with role-based access control - https://docs.microsoft.com/learn/modules/create-custom-azure-roles-with-rbac/</a:t>
            </a:r>
          </a:p>
          <a:p>
            <a:endParaRPr lang="en-US" dirty="0"/>
          </a:p>
          <a:p>
            <a:r>
              <a:rPr lang="en-US" dirty="0"/>
              <a:t>Extra slide at the end on built-in roles - Determine Azure RBAC Roles. </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6CE63F-9E7F-4C04-9D0D-FCA25A8E9E86}" type="datetime8">
              <a:rPr lang="en-US" smtClean="0"/>
              <a:t>5/2/2024 10:16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25</a:t>
            </a:fld>
            <a:endParaRPr lang="en-US" dirty="0"/>
          </a:p>
        </p:txBody>
      </p:sp>
    </p:spTree>
    <p:extLst>
      <p:ext uri="{BB962C8B-B14F-4D97-AF65-F5344CB8AC3E}">
        <p14:creationId xmlns:p14="http://schemas.microsoft.com/office/powerpoint/2010/main" val="25261157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or remove role assignments using Azure RBAC and the Azure portal - https://docs.microsoft.com/azure/role-based-access-control/role-assignments-portal</a:t>
            </a:r>
          </a:p>
          <a:p>
            <a:endParaRPr lang="en-US" dirty="0"/>
          </a:p>
          <a:p>
            <a:r>
              <a:rPr lang="en-US" dirty="0"/>
              <a:t>Explain that the role assignment completes the process of implementing</a:t>
            </a:r>
            <a:r>
              <a:rPr lang="en-US" baseline="0" dirty="0"/>
              <a:t> RBAC and combining service principals, a role definition, and a scope.</a:t>
            </a:r>
          </a:p>
          <a:p>
            <a:endParaRPr lang="en-US" baseline="0"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6CE63F-9E7F-4C04-9D0D-FCA25A8E9E86}" type="datetime8">
              <a:rPr lang="en-US" smtClean="0"/>
              <a:t>5/2/2024 10:16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21523696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882" b="0" i="0" kern="1200" dirty="0">
                <a:solidFill>
                  <a:schemeClr val="tx1"/>
                </a:solidFill>
                <a:effectLst/>
                <a:ea typeface="+mn-ea"/>
                <a:cs typeface="+mn-cs"/>
              </a:rPr>
              <a:t>Manage access to an Azure subscription by using Azure role-based access control - https://docs.microsoft.com/learn/modules/manage-subscription-access-azure-rbac/3-elevate-your-access-user-access-admin</a:t>
            </a:r>
          </a:p>
          <a:p>
            <a:endParaRPr lang="en-US" sz="882" b="0" i="0" kern="1200" dirty="0">
              <a:solidFill>
                <a:schemeClr val="tx1"/>
              </a:solidFill>
              <a:effectLst/>
              <a:ea typeface="+mn-ea"/>
              <a:cs typeface="+mn-cs"/>
            </a:endParaRP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6CE63F-9E7F-4C04-9D0D-FCA25A8E9E86}" type="datetime8">
              <a:rPr lang="en-US" smtClean="0"/>
              <a:t>5/2/2024 10:16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27</a:t>
            </a:fld>
            <a:endParaRPr lang="en-US" dirty="0"/>
          </a:p>
        </p:txBody>
      </p:sp>
    </p:spTree>
    <p:extLst>
      <p:ext uri="{BB962C8B-B14F-4D97-AF65-F5344CB8AC3E}">
        <p14:creationId xmlns:p14="http://schemas.microsoft.com/office/powerpoint/2010/main" val="5016260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b="0" i="0" dirty="0">
                <a:solidFill>
                  <a:srgbClr val="171717"/>
                </a:solidFill>
                <a:effectLst/>
                <a:latin typeface="Segoe UI" panose="020B0502040204020203" pitchFamily="34" charset="0"/>
              </a:rPr>
              <a:t>Tutorial: Grant a user access to Azure resources using the Azure portal - https://docs.microsoft.com/azure/role-based-access-control/quickstart-assign-role-user-portal</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b="0" i="0" dirty="0">
              <a:solidFill>
                <a:srgbClr val="171717"/>
              </a:solidFill>
              <a:effectLst/>
              <a:latin typeface="Segoe UI" panose="020B0502040204020203" pitchFamily="34" charset="0"/>
            </a:endParaRPr>
          </a:p>
          <a:p>
            <a:pPr marL="0" marR="0" lvl="0" indent="0" algn="l" defTabSz="932742" rtl="0" eaLnBrk="1" fontAlgn="auto" latinLnBrk="0" hangingPunct="1">
              <a:lnSpc>
                <a:spcPct val="90000"/>
              </a:lnSpc>
              <a:spcBef>
                <a:spcPts val="0"/>
              </a:spcBef>
              <a:spcAft>
                <a:spcPts val="340"/>
              </a:spcAft>
              <a:buClrTx/>
              <a:buSzTx/>
              <a:buFontTx/>
              <a:buNone/>
              <a:tabLst/>
              <a:defRPr/>
            </a:pPr>
            <a:r>
              <a:rPr lang="en-US" b="0" i="0" dirty="0">
                <a:solidFill>
                  <a:srgbClr val="171717"/>
                </a:solidFill>
                <a:effectLst/>
                <a:latin typeface="Segoe UI" panose="020B0502040204020203" pitchFamily="34" charset="0"/>
              </a:rPr>
              <a:t>Quickstart: Check access for a user to Azure resources - https://docs.microsoft.com/azure/role-based-access-control/check-access</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b="0" i="0" dirty="0">
              <a:solidFill>
                <a:srgbClr val="171717"/>
              </a:solidFill>
              <a:effectLst/>
              <a:latin typeface="Segoe UI" panose="020B0502040204020203" pitchFamily="34" charset="0"/>
            </a:endParaRP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b="1" i="0" dirty="0">
              <a:solidFill>
                <a:srgbClr val="171717"/>
              </a:solidFill>
              <a:effectLst/>
              <a:latin typeface="Segoe UI" panose="020B0502040204020203" pitchFamily="34" charset="0"/>
            </a:endParaRP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72E0C910-0166-48E0-B8EF-5071277A02A8}" type="datetime8">
              <a:rPr lang="en-US" smtClean="0"/>
              <a:t>5/2/2024 10:16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28</a:t>
            </a:fld>
            <a:endParaRPr lang="en-US" dirty="0"/>
          </a:p>
        </p:txBody>
      </p:sp>
    </p:spTree>
    <p:extLst>
      <p:ext uri="{BB962C8B-B14F-4D97-AF65-F5344CB8AC3E}">
        <p14:creationId xmlns:p14="http://schemas.microsoft.com/office/powerpoint/2010/main" val="34464975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questions are available in Office Forms - https://forms.office.com/Pages/ShareFormPage.aspx?id=v4j5cvGGr0GRqy180BHbR5NEFZBpuAZBgxPOGXi_gX5UOU5CRzhaRjNMRUROWldRR09BR0RMMk83WS4u&amp;sharetoken=crwb2NGcnKTPGcE5EScm&amp;wdLOR=c030332B0-E859-405C-BC3D-AB73AA36EC08</a:t>
            </a:r>
          </a:p>
          <a:p>
            <a:endParaRPr lang="en-US" dirty="0"/>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List three RBAC roles and the associated permissions for each role. </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Owner who has full access to all resources and can delegate access to others. Contributor who can creates and manages all types of Azure resources but cannot grant access to others. Reader who can only view Azure resources. User access administrator who manages user access to Azure resources. Other roles are possible.</a:t>
            </a:r>
          </a:p>
          <a:p>
            <a:pPr marL="0" marR="365760" lvl="0" indent="0">
              <a:lnSpc>
                <a:spcPct val="107000"/>
              </a:lnSpc>
              <a:spcBef>
                <a:spcPts val="0"/>
              </a:spcBef>
              <a:spcAft>
                <a:spcPts val="800"/>
              </a:spcAft>
              <a:buFont typeface="+mj-lt"/>
              <a:buNone/>
            </a:pPr>
            <a:endParaRPr lang="en-US" sz="180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What is the purpose of role-based access control (RBAC) and why would you use it?</a:t>
            </a: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RBAC provides fine-grained access management of resources in Azure. RBAC can be used to segregate duties within a team. RBAC can also grant just the amount of access users need to perform their jobs​. RBAC is an allow model granting access only as assigned. </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29</a:t>
            </a:fld>
            <a:endParaRPr lang="en-US" dirty="0"/>
          </a:p>
        </p:txBody>
      </p:sp>
    </p:spTree>
    <p:extLst>
      <p:ext uri="{BB962C8B-B14F-4D97-AF65-F5344CB8AC3E}">
        <p14:creationId xmlns:p14="http://schemas.microsoft.com/office/powerpoint/2010/main" val="29526231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 ahead and cover Lab 03a which includes the portal review and resource locks. </a:t>
            </a:r>
          </a:p>
        </p:txBody>
      </p:sp>
      <p:sp>
        <p:nvSpPr>
          <p:cNvPr id="4" name="Slide Number Placeholder 3"/>
          <p:cNvSpPr>
            <a:spLocks noGrp="1"/>
          </p:cNvSpPr>
          <p:nvPr>
            <p:ph type="sldNum" sz="quarter" idx="5"/>
          </p:nvPr>
        </p:nvSpPr>
        <p:spPr/>
        <p:txBody>
          <a:bodyPr/>
          <a:lstStyle/>
          <a:p>
            <a:fld id="{8507DC7E-BC41-4478-BA30-CBCC3A644F0A}" type="slidenum">
              <a:rPr lang="en-US" smtClean="0"/>
              <a:t>30</a:t>
            </a:fld>
            <a:endParaRPr lang="en-US" dirty="0"/>
          </a:p>
        </p:txBody>
      </p:sp>
    </p:spTree>
    <p:extLst>
      <p:ext uri="{BB962C8B-B14F-4D97-AF65-F5344CB8AC3E}">
        <p14:creationId xmlns:p14="http://schemas.microsoft.com/office/powerpoint/2010/main" val="337272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365760" lvl="0" indent="0" algn="l" defTabSz="932742" rtl="0" eaLnBrk="1" fontAlgn="auto" latinLnBrk="0" hangingPunct="1">
              <a:lnSpc>
                <a:spcPct val="107000"/>
              </a:lnSpc>
              <a:spcBef>
                <a:spcPts val="0"/>
              </a:spcBef>
              <a:spcAft>
                <a:spcPts val="800"/>
              </a:spcAft>
              <a:buClrTx/>
              <a:buSzTx/>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Optional whiteboard slide to introduce the module or review the content. Use the whiteboard diagram directly or recreate the image during the class. </a:t>
            </a:r>
          </a:p>
          <a:p>
            <a:endParaRPr lang="en-US" sz="1200" dirty="0">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5AD710-EC89-4888-BD15-6B04A0D5F96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80273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Use this lab to introduce students to management groups and RBAC. There are two labs in this module, 2a and 2b.</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Lab 02a - https://microsoftlearning.github.io/AZ-104-MicrosoftAzureAdministrator/Instructions/Labs/LAB_02a_Manage_Subscriptions_and_RBAC_Entra.html</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31</a:t>
            </a:fld>
            <a:endParaRPr lang="en-US" dirty="0"/>
          </a:p>
        </p:txBody>
      </p:sp>
    </p:spTree>
    <p:extLst>
      <p:ext uri="{BB962C8B-B14F-4D97-AF65-F5344CB8AC3E}">
        <p14:creationId xmlns:p14="http://schemas.microsoft.com/office/powerpoint/2010/main" val="3815015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architecture diagram for the interactive lab simulation, if you want to review that. </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33</a:t>
            </a:fld>
            <a:endParaRPr lang="en-US" dirty="0"/>
          </a:p>
        </p:txBody>
      </p:sp>
    </p:spTree>
    <p:extLst>
      <p:ext uri="{BB962C8B-B14F-4D97-AF65-F5344CB8AC3E}">
        <p14:creationId xmlns:p14="http://schemas.microsoft.com/office/powerpoint/2010/main" val="22153982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Use this lab to introduce Azure policy, tagging, and resource locks. </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Lab 02b - https://microsoftlearning.github.io/AZ-104-MicrosoftAzureAdministrator/Instructions/Labs/LAB_02b-Manage_Governance_via_Azure_Policy.html</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34</a:t>
            </a:fld>
            <a:endParaRPr lang="en-US" dirty="0"/>
          </a:p>
        </p:txBody>
      </p:sp>
    </p:spTree>
    <p:extLst>
      <p:ext uri="{BB962C8B-B14F-4D97-AF65-F5344CB8AC3E}">
        <p14:creationId xmlns:p14="http://schemas.microsoft.com/office/powerpoint/2010/main" val="19147198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35</a:t>
            </a:fld>
            <a:endParaRPr lang="en-US" dirty="0"/>
          </a:p>
        </p:txBody>
      </p:sp>
    </p:spTree>
    <p:extLst>
      <p:ext uri="{BB962C8B-B14F-4D97-AF65-F5344CB8AC3E}">
        <p14:creationId xmlns:p14="http://schemas.microsoft.com/office/powerpoint/2010/main" val="792950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This is the architecture diagram for the interactive lab simulation, if you want to review that. </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36</a:t>
            </a:fld>
            <a:endParaRPr lang="en-US" dirty="0"/>
          </a:p>
        </p:txBody>
      </p:sp>
    </p:spTree>
    <p:extLst>
      <p:ext uri="{BB962C8B-B14F-4D97-AF65-F5344CB8AC3E}">
        <p14:creationId xmlns:p14="http://schemas.microsoft.com/office/powerpoint/2010/main" val="33382970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What is role-based access control (RBAC) for Azure resources? - https://docs.microsoft.com/azure/role-based-access-control/overview</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38</a:t>
            </a:fld>
            <a:endParaRPr lang="en-US" dirty="0"/>
          </a:p>
        </p:txBody>
      </p:sp>
    </p:spTree>
    <p:extLst>
      <p:ext uri="{BB962C8B-B14F-4D97-AF65-F5344CB8AC3E}">
        <p14:creationId xmlns:p14="http://schemas.microsoft.com/office/powerpoint/2010/main" val="1412716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Custom roles for Azure resources - https://docs.microsoft.com/azure/role-based-access-control/custom-roles</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6CE63F-9E7F-4C04-9D0D-FCA25A8E9E86}" type="datetime8">
              <a:rPr lang="en-US" smtClean="0"/>
              <a:t>5/2/2024 10:16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39</a:t>
            </a:fld>
            <a:endParaRPr lang="en-US" dirty="0"/>
          </a:p>
        </p:txBody>
      </p:sp>
    </p:spTree>
    <p:extLst>
      <p:ext uri="{BB962C8B-B14F-4D97-AF65-F5344CB8AC3E}">
        <p14:creationId xmlns:p14="http://schemas.microsoft.com/office/powerpoint/2010/main" val="17120163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What is Azure Resource Manager? - https://docs.microsoft.com/azure/azure-resource-manager/management/overview</a:t>
            </a:r>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40</a:t>
            </a:fld>
            <a:endParaRPr lang="en-US"/>
          </a:p>
        </p:txBody>
      </p:sp>
    </p:spTree>
    <p:extLst>
      <p:ext uri="{BB962C8B-B14F-4D97-AF65-F5344CB8AC3E}">
        <p14:creationId xmlns:p14="http://schemas.microsoft.com/office/powerpoint/2010/main" val="5979456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kern="1200" dirty="0">
                <a:solidFill>
                  <a:schemeClr val="tx1"/>
                </a:solidFill>
                <a:effectLst/>
                <a:latin typeface="Segoe UI Light" pitchFamily="34" charset="0"/>
                <a:ea typeface="+mn-ea"/>
                <a:cs typeface="+mn-cs"/>
              </a:rPr>
              <a:t>Lock resources to prevent unexpected changes: https://docs.microsoft.com/azure/azure-resource-manager/resource-group-lock-resources</a:t>
            </a:r>
          </a:p>
          <a:p>
            <a:endParaRPr lang="en-US" sz="882" kern="1200" dirty="0">
              <a:solidFill>
                <a:schemeClr val="tx1"/>
              </a:solidFill>
              <a:effectLst/>
              <a:latin typeface="Segoe UI Light" pitchFamily="34" charset="0"/>
              <a:ea typeface="+mn-ea"/>
              <a:cs typeface="+mn-cs"/>
            </a:endParaRPr>
          </a:p>
          <a:p>
            <a:r>
              <a:rPr lang="en-US" sz="882" kern="1200" dirty="0">
                <a:solidFill>
                  <a:schemeClr val="tx1"/>
                </a:solidFill>
                <a:effectLst/>
                <a:latin typeface="Segoe UI Light" pitchFamily="34" charset="0"/>
                <a:ea typeface="+mn-ea"/>
                <a:cs typeface="+mn-cs"/>
              </a:rPr>
              <a:t>Control and organize Azure resources with Azure Resource Manager - https://docs.microsoft.com/learn/modules/control-and-organize-with-azure-resource-manager/</a:t>
            </a:r>
          </a:p>
          <a:p>
            <a:endParaRPr lang="en-US" sz="882" kern="1200" dirty="0">
              <a:solidFill>
                <a:schemeClr val="tx1"/>
              </a:solidFill>
              <a:effectLst/>
              <a:latin typeface="Segoe UI Light" pitchFamily="34" charset="0"/>
              <a:ea typeface="+mn-ea"/>
              <a:cs typeface="+mn-cs"/>
            </a:endParaRPr>
          </a:p>
          <a:p>
            <a:r>
              <a:rPr lang="en-US" sz="882" kern="1200" dirty="0">
                <a:solidFill>
                  <a:schemeClr val="tx1"/>
                </a:solidFill>
                <a:effectLst/>
                <a:latin typeface="Segoe UI Light" pitchFamily="34" charset="0"/>
                <a:ea typeface="+mn-ea"/>
                <a:cs typeface="+mn-cs"/>
              </a:rPr>
              <a:t>✔ Only Owner and User Access Administrator roles can create or delete management locks. </a:t>
            </a:r>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10:16 AM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42</a:t>
            </a:fld>
            <a:endParaRPr lang="en-US"/>
          </a:p>
        </p:txBody>
      </p:sp>
    </p:spTree>
    <p:extLst>
      <p:ext uri="{BB962C8B-B14F-4D97-AF65-F5344CB8AC3E}">
        <p14:creationId xmlns:p14="http://schemas.microsoft.com/office/powerpoint/2010/main" val="2548648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5</a:t>
            </a:fld>
            <a:endParaRPr lang="en-US" dirty="0"/>
          </a:p>
        </p:txBody>
      </p:sp>
    </p:spTree>
    <p:extLst>
      <p:ext uri="{BB962C8B-B14F-4D97-AF65-F5344CB8AC3E}">
        <p14:creationId xmlns:p14="http://schemas.microsoft.com/office/powerpoint/2010/main" val="2935463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900" b="0" i="0" u="none" strike="noStrike" kern="1200" dirty="0">
                <a:solidFill>
                  <a:schemeClr val="tx1"/>
                </a:solidFill>
                <a:effectLst/>
                <a:ea typeface="+mn-ea"/>
                <a:cs typeface="+mn-cs"/>
              </a:rPr>
              <a:t>A list of regions and their locations is available at </a:t>
            </a:r>
            <a:r>
              <a:rPr lang="en-IE" sz="900" u="sng" dirty="0"/>
              <a:t>https://azure.microsoft.com/global-infrastructure/locations/</a:t>
            </a:r>
          </a:p>
          <a:p>
            <a:endParaRPr lang="en-IE" sz="900" u="sng" dirty="0"/>
          </a:p>
          <a:p>
            <a:r>
              <a:rPr lang="en-IE" sz="900" u="none" dirty="0"/>
              <a:t>Here is a link to the list of regional pairs: https://learn.microsoft.com/azure/reliability/cross-region-replication-azure#azure-cross-region-replication-pairings-for-all-geographies</a:t>
            </a:r>
          </a:p>
          <a:p>
            <a:endParaRPr lang="en-IE" sz="900" u="none" dirty="0"/>
          </a:p>
          <a:p>
            <a:r>
              <a:rPr lang="en-IE" sz="900" u="none" dirty="0"/>
              <a:t>Microsoft datacenters animation - https://datacenters.microsoft.com/globe/explore</a:t>
            </a:r>
          </a:p>
          <a:p>
            <a:endParaRPr lang="en-IE" sz="900" u="none" dirty="0"/>
          </a:p>
          <a:p>
            <a:r>
              <a:rPr lang="en-IE" sz="900" u="none" dirty="0"/>
              <a:t>Virtual </a:t>
            </a:r>
            <a:r>
              <a:rPr lang="en-US" sz="900" u="none" noProof="0" dirty="0"/>
              <a:t>datacenter</a:t>
            </a:r>
            <a:r>
              <a:rPr lang="en-IE" sz="900" u="none" dirty="0"/>
              <a:t> tour - https://datacenters.microsoft.com/globe/explore/datacenter</a:t>
            </a:r>
            <a:endParaRPr lang="en-IE" sz="900" u="sng"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72E0C910-0166-48E0-B8EF-5071277A02A8}" type="datetime8">
              <a:rPr lang="en-US" smtClean="0"/>
              <a:t>5/2/2024 10:16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18856812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sz="800" kern="1200" dirty="0">
                <a:solidFill>
                  <a:schemeClr val="tx1"/>
                </a:solidFill>
                <a:effectLst/>
                <a:ea typeface="+mn-ea"/>
                <a:cs typeface="+mn-cs"/>
              </a:rPr>
              <a:t>*Clarification on the last bullet - </a:t>
            </a:r>
            <a:r>
              <a:rPr lang="en-US" sz="900" b="0" i="0" dirty="0" err="1">
                <a:effectLst/>
                <a:latin typeface="Segoe UI VSS (Regular)"/>
              </a:rPr>
              <a:t>OnlyiIdentities</a:t>
            </a:r>
            <a:r>
              <a:rPr lang="en-US" sz="900" b="0" i="0" dirty="0">
                <a:effectLst/>
                <a:latin typeface="Segoe UI VSS (Regular)"/>
              </a:rPr>
              <a:t> in Microsoft Entra ID or in a directory that is trusted by Entra ID (such as a work or school organization) can create a Subscription.  For example, Account Owner role can be used to create a Subscription in an Enterprise Agreement.</a:t>
            </a:r>
            <a:endParaRPr lang="en-US" sz="200" dirty="0"/>
          </a:p>
          <a:p>
            <a:pPr marL="0" marR="0" lvl="0" indent="0" algn="l" defTabSz="914367" rtl="0" eaLnBrk="1" fontAlgn="auto" latinLnBrk="0" hangingPunct="1">
              <a:lnSpc>
                <a:spcPct val="90000"/>
              </a:lnSpc>
              <a:spcBef>
                <a:spcPts val="0"/>
              </a:spcBef>
              <a:spcAft>
                <a:spcPts val="333"/>
              </a:spcAft>
              <a:buClrTx/>
              <a:buSzTx/>
              <a:buFontTx/>
              <a:buNone/>
              <a:tabLst/>
              <a:defRPr/>
            </a:pPr>
            <a:endParaRPr lang="en-US" sz="882" kern="1200" dirty="0">
              <a:solidFill>
                <a:schemeClr val="tx1"/>
              </a:solidFill>
              <a:effectLst/>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r>
              <a:rPr lang="en-US" sz="882" kern="1200" dirty="0">
                <a:solidFill>
                  <a:schemeClr val="tx1"/>
                </a:solidFill>
                <a:effectLst/>
                <a:ea typeface="+mn-ea"/>
                <a:cs typeface="+mn-cs"/>
              </a:rPr>
              <a:t>Create an additional Azure subscription - https://docs.microsoft.com/azure/cost-management-billing/manage/create-subscription</a:t>
            </a:r>
          </a:p>
          <a:p>
            <a:pPr marL="0" marR="0" lvl="0" indent="0" algn="l" defTabSz="914367" rtl="0" eaLnBrk="1" fontAlgn="auto" latinLnBrk="0" hangingPunct="1">
              <a:lnSpc>
                <a:spcPct val="90000"/>
              </a:lnSpc>
              <a:spcBef>
                <a:spcPts val="0"/>
              </a:spcBef>
              <a:spcAft>
                <a:spcPts val="333"/>
              </a:spcAft>
              <a:buClrTx/>
              <a:buSzTx/>
              <a:buFontTx/>
              <a:buNone/>
              <a:tabLst/>
              <a:defRPr/>
            </a:pPr>
            <a:endParaRPr lang="en-US" sz="882" kern="1200" dirty="0">
              <a:solidFill>
                <a:schemeClr val="tx1"/>
              </a:solidFill>
              <a:effectLst/>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r>
              <a:rPr lang="en-US" sz="882" kern="1200" dirty="0">
                <a:solidFill>
                  <a:schemeClr val="tx1"/>
                </a:solidFill>
                <a:effectLst/>
                <a:ea typeface="+mn-ea"/>
                <a:cs typeface="+mn-cs"/>
              </a:rPr>
              <a:t>Change your Azure subscription to a different offer - https://docs.microsoft.com/azure/cost-management-billing/manage/switch-azure-offer</a:t>
            </a:r>
          </a:p>
          <a:p>
            <a:pPr marL="0" marR="0" lvl="0" indent="0" algn="l" defTabSz="914367" rtl="0" eaLnBrk="1" fontAlgn="auto" latinLnBrk="0" hangingPunct="1">
              <a:lnSpc>
                <a:spcPct val="90000"/>
              </a:lnSpc>
              <a:spcBef>
                <a:spcPts val="0"/>
              </a:spcBef>
              <a:spcAft>
                <a:spcPts val="333"/>
              </a:spcAft>
              <a:buClrTx/>
              <a:buSzTx/>
              <a:buFontTx/>
              <a:buNone/>
              <a:tabLst/>
              <a:defRPr/>
            </a:pPr>
            <a:endParaRPr lang="en-US" sz="882" kern="1200" dirty="0">
              <a:solidFill>
                <a:schemeClr val="tx1"/>
              </a:solidFill>
              <a:effectLst/>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r>
              <a:rPr lang="en-US" sz="1800" dirty="0">
                <a:effectLst/>
                <a:latin typeface="Segoe UI" panose="020B0502040204020203" pitchFamily="34" charset="0"/>
              </a:rPr>
              <a:t>Subscription considerations and recommendations - https://learn.microsoft.com/azure/cloud-adoption-framework/ready/landing-zone/design-area/resource-org-subscriptions</a:t>
            </a:r>
            <a:br>
              <a:rPr lang="en-US" sz="1800" dirty="0">
                <a:effectLst/>
                <a:latin typeface="Segoe UI" panose="020B0502040204020203" pitchFamily="34" charset="0"/>
              </a:rPr>
            </a:br>
            <a:br>
              <a:rPr lang="en-US" sz="1800" dirty="0">
                <a:effectLst/>
                <a:latin typeface="Segoe UI" panose="020B0502040204020203" pitchFamily="34" charset="0"/>
              </a:rPr>
            </a:br>
            <a:r>
              <a:rPr lang="en-US" sz="4400" b="0" i="0" dirty="0">
                <a:solidFill>
                  <a:srgbClr val="161616"/>
                </a:solidFill>
                <a:effectLst/>
                <a:latin typeface="Segoe UI" panose="020B0502040204020203" pitchFamily="34" charset="0"/>
              </a:rPr>
              <a:t>Organize and manage multiple Azure subscriptions </a:t>
            </a:r>
            <a:r>
              <a:rPr lang="en-US" sz="4400" b="1" i="0" dirty="0">
                <a:solidFill>
                  <a:srgbClr val="161616"/>
                </a:solidFill>
                <a:effectLst/>
                <a:latin typeface="Segoe UI" panose="020B0502040204020203" pitchFamily="34" charset="0"/>
              </a:rPr>
              <a:t>- </a:t>
            </a:r>
            <a:r>
              <a:rPr lang="en-US" sz="1800" dirty="0">
                <a:effectLst/>
                <a:latin typeface="Segoe UI" panose="020B0502040204020203" pitchFamily="34" charset="0"/>
              </a:rPr>
              <a:t>https://learn.microsoft.com/azure/cloud-adoption-framework/ready/azure-best-practices/organize-subscriptions</a:t>
            </a:r>
            <a:endParaRPr lang="en-US" sz="882" kern="1200" dirty="0">
              <a:solidFill>
                <a:schemeClr val="tx1"/>
              </a:solidFill>
              <a:effectLst/>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endParaRPr lang="en-US" sz="882" kern="1200" dirty="0">
              <a:solidFill>
                <a:schemeClr val="tx1"/>
              </a:solidFill>
              <a:effectLst/>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r>
              <a:rPr lang="en-US" sz="882" kern="1200" dirty="0">
                <a:solidFill>
                  <a:schemeClr val="tx1"/>
                </a:solidFill>
                <a:effectLst/>
                <a:ea typeface="+mn-ea"/>
                <a:cs typeface="+mn-cs"/>
              </a:rPr>
              <a:t>✔️ Do you know how many subscriptions your organization has? </a:t>
            </a:r>
          </a:p>
          <a:p>
            <a:pPr marL="0" marR="0" lvl="0" indent="0" algn="l" defTabSz="914367" rtl="0" eaLnBrk="1" fontAlgn="auto" latinLnBrk="0" hangingPunct="1">
              <a:lnSpc>
                <a:spcPct val="90000"/>
              </a:lnSpc>
              <a:spcBef>
                <a:spcPts val="0"/>
              </a:spcBef>
              <a:spcAft>
                <a:spcPts val="333"/>
              </a:spcAft>
              <a:buClrTx/>
              <a:buSzTx/>
              <a:buFontTx/>
              <a:buNone/>
              <a:tabLst/>
              <a:defRPr/>
            </a:pPr>
            <a:endParaRPr lang="en-US" sz="882" kern="1200" dirty="0">
              <a:solidFill>
                <a:schemeClr val="tx1"/>
              </a:solidFill>
              <a:effectLst/>
              <a:ea typeface="+mn-ea"/>
              <a:cs typeface="+mn-cs"/>
            </a:endParaRP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72E0C910-0166-48E0-B8EF-5071277A02A8}" type="datetime8">
              <a:rPr lang="en-US" smtClean="0"/>
              <a:t>5/2/2024 10:16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3549343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Credit card information is used for identity verification only. You won’t be charged for any services until you upgrade.</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10:16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32706107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Subscription decision guide - https://docs.microsoft.com/azure/cloud-adoption-framework/decision-guides/subscriptions/</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r>
              <a:rPr lang="en-US" sz="1800" dirty="0">
                <a:effectLst/>
                <a:latin typeface="Segoe UI" panose="020B0502040204020203" pitchFamily="34" charset="0"/>
              </a:rPr>
              <a:t>Explore flexible purchasing options for Azure - https://azure.microsoft.com/pricing/purchase-options/</a:t>
            </a:r>
            <a:endParaRPr lang="en-US" dirty="0"/>
          </a:p>
          <a:p>
            <a:endParaRPr lang="en-US" dirty="0"/>
          </a:p>
          <a:p>
            <a:r>
              <a:rPr lang="en-US" dirty="0"/>
              <a:t>✔️ Which subscription model are you most interested in? </a:t>
            </a:r>
          </a:p>
          <a:p>
            <a:endParaRPr lang="en-US" dirty="0"/>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72E0C910-0166-48E0-B8EF-5071277A02A8}" type="datetime8">
              <a:rPr lang="en-US" smtClean="0"/>
              <a:t>5/2/2024 10:16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16838652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Manage Azure Resource Manager resource groups by using the Azure portal - https://docs.microsoft.com/azure/azure-resource-manager/management/manage-resource-groups-portal</a:t>
            </a:r>
          </a:p>
          <a:p>
            <a:endParaRPr lang="en-US" dirty="0"/>
          </a:p>
          <a:p>
            <a:r>
              <a:rPr lang="en-US" dirty="0"/>
              <a:t>There is an excellent Learn module, Use Azure resources, </a:t>
            </a:r>
            <a:r>
              <a:rPr lang="en-US" sz="1800" dirty="0">
                <a:effectLst/>
                <a:latin typeface="Segoe UI" panose="020B0502040204020203" pitchFamily="34" charset="0"/>
              </a:rPr>
              <a:t>https://learn.microsoft.com/training/modules/use-azure-resource-manager/. This covers the Azure Resource Manager, resources, limits, locks, and groups. </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10:16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22462506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77F7867-67D3-AD26-443E-24161CD7AA7E}"/>
              </a:ext>
            </a:extLst>
          </p:cNvPr>
          <p:cNvPicPr>
            <a:picLocks noChangeAspect="1"/>
          </p:cNvPicPr>
          <p:nvPr userDrawn="1"/>
        </p:nvPicPr>
        <p:blipFill>
          <a:blip r:embed="rId2"/>
          <a:stretch>
            <a:fillRect/>
          </a:stretch>
        </p:blipFill>
        <p:spPr>
          <a:xfrm>
            <a:off x="-1" y="11112"/>
            <a:ext cx="12436476" cy="6972300"/>
          </a:xfrm>
          <a:prstGeom prst="rect">
            <a:avLst/>
          </a:prstGeom>
        </p:spPr>
      </p:pic>
      <p:pic>
        <p:nvPicPr>
          <p:cNvPr id="7" name="MS logo gray - EMF" descr="Microsoft logo, gray text version">
            <a:extLst>
              <a:ext uri="{FF2B5EF4-FFF2-40B4-BE49-F238E27FC236}">
                <a16:creationId xmlns:a16="http://schemas.microsoft.com/office/drawing/2014/main" id="{7B930E7F-5B91-31B0-B67D-DB8C41E881CF}"/>
              </a:ext>
            </a:extLst>
          </p:cNvPr>
          <p:cNvPicPr>
            <a:picLocks noChangeAspect="1"/>
          </p:cNvPicPr>
          <p:nvPr userDrawn="1"/>
        </p:nvPicPr>
        <p:blipFill>
          <a:blip r:embed="rId3"/>
          <a:stretch>
            <a:fillRect/>
          </a:stretch>
        </p:blipFill>
        <p:spPr bwMode="black">
          <a:xfrm>
            <a:off x="595914" y="597450"/>
            <a:ext cx="1393840" cy="298433"/>
          </a:xfrm>
          <a:prstGeom prst="rect">
            <a:avLst/>
          </a:prstGeom>
        </p:spPr>
      </p:pic>
      <p:sp>
        <p:nvSpPr>
          <p:cNvPr id="3" name="Title 1">
            <a:extLst>
              <a:ext uri="{FF2B5EF4-FFF2-40B4-BE49-F238E27FC236}">
                <a16:creationId xmlns:a16="http://schemas.microsoft.com/office/drawing/2014/main" id="{3E21C31D-925C-53B5-2E40-C54FF245B41E}"/>
              </a:ext>
            </a:extLst>
          </p:cNvPr>
          <p:cNvSpPr>
            <a:spLocks noGrp="1"/>
          </p:cNvSpPr>
          <p:nvPr>
            <p:ph type="title" hasCustomPrompt="1"/>
          </p:nvPr>
        </p:nvSpPr>
        <p:spPr>
          <a:xfrm>
            <a:off x="581341" y="3622696"/>
            <a:ext cx="5800990" cy="1130181"/>
          </a:xfrm>
          <a:noFill/>
        </p:spPr>
        <p:txBody>
          <a:bodyPr wrap="square" lIns="0" tIns="0" rIns="0" bIns="0" anchor="b" anchorCtr="0">
            <a:spAutoFit/>
          </a:bodyPr>
          <a:lstStyle>
            <a:lvl1pPr>
              <a:defRPr sz="4080" b="0" i="0" spc="-51" baseline="0">
                <a:solidFill>
                  <a:schemeClr val="tx1"/>
                </a:solidFill>
                <a:latin typeface="+mn-lt"/>
                <a:cs typeface="Segoe UI" panose="020B0502040204020203" pitchFamily="34" charset="0"/>
              </a:defRPr>
            </a:lvl1pPr>
          </a:lstStyle>
          <a:p>
            <a:r>
              <a:rPr lang="en-US" dirty="0"/>
              <a:t>Event name or </a:t>
            </a:r>
            <a:br>
              <a:rPr lang="en-US" dirty="0"/>
            </a:br>
            <a:r>
              <a:rPr lang="en-US" dirty="0"/>
              <a:t>presentation title </a:t>
            </a:r>
          </a:p>
        </p:txBody>
      </p:sp>
      <p:sp>
        <p:nvSpPr>
          <p:cNvPr id="5" name="Footer Placeholder 10">
            <a:extLst>
              <a:ext uri="{FF2B5EF4-FFF2-40B4-BE49-F238E27FC236}">
                <a16:creationId xmlns:a16="http://schemas.microsoft.com/office/drawing/2014/main" id="{44253EDB-56F0-1036-A65B-02ABC067A9E8}"/>
              </a:ext>
            </a:extLst>
          </p:cNvPr>
          <p:cNvSpPr>
            <a:spLocks noGrp="1"/>
          </p:cNvSpPr>
          <p:nvPr>
            <p:ph type="ftr" sz="quarter" idx="3"/>
          </p:nvPr>
        </p:nvSpPr>
        <p:spPr>
          <a:xfrm>
            <a:off x="591057" y="6548910"/>
            <a:ext cx="4234554" cy="201917"/>
          </a:xfrm>
          <a:prstGeom prst="rect">
            <a:avLst/>
          </a:prstGeom>
        </p:spPr>
        <p:txBody>
          <a:bodyPr vert="horz" lIns="0" tIns="0" rIns="0" bIns="0" rtlCol="0" anchor="ctr"/>
          <a:lstStyle>
            <a:lvl1pPr marL="0" algn="l" defTabSz="932597" rtl="0" eaLnBrk="1" latinLnBrk="0" hangingPunct="1">
              <a:defRPr lang="en-US" sz="1020" kern="1200" dirty="0">
                <a:solidFill>
                  <a:schemeClr val="tx1"/>
                </a:solidFill>
                <a:latin typeface="+mn-lt"/>
                <a:ea typeface="+mn-ea"/>
                <a:cs typeface="+mn-cs"/>
              </a:defRPr>
            </a:lvl1pPr>
            <a:lvl5pPr>
              <a:defRPr lang="en-US" sz="765" kern="100" cap="all" spc="0" baseline="0" dirty="0">
                <a:solidFill>
                  <a:schemeClr val="tx1"/>
                </a:solidFill>
                <a:latin typeface="Arial" panose="020B0604020202020204" pitchFamily="34" charset="0"/>
                <a:ea typeface="+mn-ea"/>
                <a:cs typeface="Arial" panose="020B0604020202020204" pitchFamily="34" charset="0"/>
              </a:defRPr>
            </a:lvl5pPr>
          </a:lstStyle>
          <a:p>
            <a:pPr defTabSz="932563">
              <a:defRPr/>
            </a:pPr>
            <a:r>
              <a:rPr lang="en-US">
                <a:solidFill>
                  <a:srgbClr val="000000"/>
                </a:solidFill>
              </a:rPr>
              <a:t>© Copyright Microsoft Corporation. All rights reserved.</a:t>
            </a:r>
          </a:p>
        </p:txBody>
      </p:sp>
      <p:sp>
        <p:nvSpPr>
          <p:cNvPr id="2" name="Footer Placeholder 10">
            <a:extLst>
              <a:ext uri="{FF2B5EF4-FFF2-40B4-BE49-F238E27FC236}">
                <a16:creationId xmlns:a16="http://schemas.microsoft.com/office/drawing/2014/main" id="{A2E85BCA-8C5F-EFAA-DEF3-E5518406532B}"/>
              </a:ext>
            </a:extLst>
          </p:cNvPr>
          <p:cNvSpPr txBox="1">
            <a:spLocks/>
          </p:cNvSpPr>
          <p:nvPr userDrawn="1"/>
        </p:nvSpPr>
        <p:spPr>
          <a:xfrm>
            <a:off x="591057" y="6548910"/>
            <a:ext cx="4234554" cy="201917"/>
          </a:xfrm>
          <a:prstGeom prst="rect">
            <a:avLst/>
          </a:prstGeom>
        </p:spPr>
        <p:txBody>
          <a:bodyPr vert="horz" lIns="0" tIns="0" rIns="0" bIns="0" rtlCol="0" anchor="ctr"/>
          <a:lstStyle>
            <a:defPPr>
              <a:defRPr lang="en-US"/>
            </a:defPPr>
            <a:lvl1pPr marL="0" algn="l" defTabSz="914400" rtl="0" eaLnBrk="1" latinLnBrk="0" hangingPunct="1">
              <a:defRPr lang="en-US" sz="1000" kern="1200" dirty="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lang="en-US" sz="750" kern="100" cap="all" spc="0" baseline="0" dirty="0">
                <a:solidFill>
                  <a:schemeClr val="tx1"/>
                </a:solidFill>
                <a:latin typeface="Arial" panose="020B0604020202020204" pitchFamily="34" charset="0"/>
                <a:ea typeface="+mn-ea"/>
                <a:cs typeface="Arial" panose="020B0604020202020204" pitchFamily="34" charset="0"/>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defTabSz="932563">
              <a:defRPr/>
            </a:pPr>
            <a:r>
              <a:rPr lang="en-US" sz="1020" dirty="0">
                <a:solidFill>
                  <a:srgbClr val="000000"/>
                </a:solidFill>
              </a:rPr>
              <a:t>© Copyright Microsoft Corporation. All rights reserved.</a:t>
            </a:r>
          </a:p>
        </p:txBody>
      </p:sp>
    </p:spTree>
    <p:extLst>
      <p:ext uri="{BB962C8B-B14F-4D97-AF65-F5344CB8AC3E}">
        <p14:creationId xmlns:p14="http://schemas.microsoft.com/office/powerpoint/2010/main" val="924451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Lab">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4282290"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6" rIns="186494" bIns="149196" numCol="1" spcCol="0" rtlCol="0" fromWordArt="0" anchor="ctr" anchorCtr="0" forceAA="0" compatLnSpc="1">
            <a:prstTxWarp prst="textNoShape">
              <a:avLst/>
            </a:prstTxWarp>
            <a:noAutofit/>
          </a:bodyPr>
          <a:lstStyle/>
          <a:p>
            <a:pPr algn="ctr" defTabSz="950846" fontAlgn="base">
              <a:spcBef>
                <a:spcPct val="0"/>
              </a:spcBef>
              <a:spcAft>
                <a:spcPct val="0"/>
              </a:spcAft>
            </a:pPr>
            <a:endParaRPr lang="en-US" sz="2448" dirty="0">
              <a:solidFill>
                <a:schemeClr val="tx1"/>
              </a:solidFill>
              <a:ea typeface="Segoe UI" pitchFamily="34" charset="0"/>
              <a:cs typeface="Segoe UI" pitchFamily="34" charset="0"/>
            </a:endParaRPr>
          </a:p>
        </p:txBody>
      </p:sp>
      <p:grpSp>
        <p:nvGrpSpPr>
          <p:cNvPr id="8" name="Group 7">
            <a:extLst>
              <a:ext uri="{FF2B5EF4-FFF2-40B4-BE49-F238E27FC236}">
                <a16:creationId xmlns:a16="http://schemas.microsoft.com/office/drawing/2014/main" id="{1682E78A-A36F-A9AB-B5BC-51FF48A0C477}"/>
              </a:ext>
              <a:ext uri="{C183D7F6-B498-43B3-948B-1728B52AA6E4}">
                <adec:decorative xmlns:adec="http://schemas.microsoft.com/office/drawing/2017/decorative" val="1"/>
              </a:ext>
            </a:extLst>
          </p:cNvPr>
          <p:cNvGrpSpPr/>
          <p:nvPr userDrawn="1"/>
        </p:nvGrpSpPr>
        <p:grpSpPr>
          <a:xfrm>
            <a:off x="3726989" y="1477271"/>
            <a:ext cx="1110600" cy="1110600"/>
            <a:chOff x="5540700" y="2116300"/>
            <a:chExt cx="1110600" cy="1110600"/>
          </a:xfrm>
        </p:grpSpPr>
        <p:sp>
          <p:nvSpPr>
            <p:cNvPr id="10" name="Oval 9">
              <a:extLst>
                <a:ext uri="{FF2B5EF4-FFF2-40B4-BE49-F238E27FC236}">
                  <a16:creationId xmlns:a16="http://schemas.microsoft.com/office/drawing/2014/main" id="{A006B05E-82F0-67C0-F4BE-484546169B05}"/>
                </a:ext>
              </a:extLst>
            </p:cNvPr>
            <p:cNvSpPr/>
            <p:nvPr/>
          </p:nvSpPr>
          <p:spPr>
            <a:xfrm>
              <a:off x="5540700" y="2116300"/>
              <a:ext cx="1110600" cy="1110600"/>
            </a:xfrm>
            <a:prstGeom prst="ellipse">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1" name="Picture 33">
              <a:extLst>
                <a:ext uri="{FF2B5EF4-FFF2-40B4-BE49-F238E27FC236}">
                  <a16:creationId xmlns:a16="http://schemas.microsoft.com/office/drawing/2014/main" id="{B551F7BB-0B62-B45A-97E8-BDBC64276EB2}"/>
                </a:ext>
              </a:extLst>
            </p:cNvPr>
            <p:cNvPicPr/>
            <p:nvPr/>
          </p:nvPicPr>
          <p:blipFill>
            <a:blip r:embed="rId2">
              <a:extLst>
                <a:ext uri="{96DAC541-7B7A-43D3-8B79-37D633B846F1}">
                  <asvg:svgBlip xmlns:asvg="http://schemas.microsoft.com/office/drawing/2016/SVG/main" r:embed="rId3"/>
                </a:ext>
              </a:extLst>
            </a:blip>
            <a:srcRect/>
            <a:stretch/>
          </p:blipFill>
          <p:spPr>
            <a:xfrm>
              <a:off x="5749602" y="2325202"/>
              <a:ext cx="692796" cy="692796"/>
            </a:xfrm>
            <a:prstGeom prst="rect">
              <a:avLst/>
            </a:prstGeom>
            <a:noFill/>
          </p:spPr>
        </p:pic>
      </p:grpSp>
      <p:sp>
        <p:nvSpPr>
          <p:cNvPr id="5" name="Title 2">
            <a:extLst>
              <a:ext uri="{FF2B5EF4-FFF2-40B4-BE49-F238E27FC236}">
                <a16:creationId xmlns:a16="http://schemas.microsoft.com/office/drawing/2014/main" id="{4175403B-6F90-A094-AF78-603246CF1E2C}"/>
              </a:ext>
            </a:extLst>
          </p:cNvPr>
          <p:cNvSpPr>
            <a:spLocks noGrp="1"/>
          </p:cNvSpPr>
          <p:nvPr>
            <p:ph type="title" hasCustomPrompt="1"/>
          </p:nvPr>
        </p:nvSpPr>
        <p:spPr>
          <a:xfrm>
            <a:off x="465138" y="567458"/>
            <a:ext cx="11530584" cy="546234"/>
          </a:xfrm>
        </p:spPr>
        <p:txBody>
          <a:bodyPr/>
          <a:lstStyle>
            <a:lvl1pPr>
              <a:defRPr/>
            </a:lvl1pPr>
          </a:lstStyle>
          <a:p>
            <a:r>
              <a:rPr lang="en-US" dirty="0"/>
              <a:t>Heading Segoe UI </a:t>
            </a:r>
            <a:r>
              <a:rPr lang="en-US" dirty="0" err="1"/>
              <a:t>Semibold</a:t>
            </a:r>
            <a:r>
              <a:rPr lang="en-US" dirty="0"/>
              <a:t> 32</a:t>
            </a:r>
          </a:p>
        </p:txBody>
      </p:sp>
    </p:spTree>
    <p:extLst>
      <p:ext uri="{BB962C8B-B14F-4D97-AF65-F5344CB8AC3E}">
        <p14:creationId xmlns:p14="http://schemas.microsoft.com/office/powerpoint/2010/main" val="1255196347"/>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a:xfrm>
            <a:off x="465138" y="567458"/>
            <a:ext cx="11530584" cy="537180"/>
          </a:xfrm>
        </p:spPr>
        <p:txBody>
          <a:bodyPr/>
          <a:lstStyle>
            <a:lvl1pPr>
              <a:defRPr/>
            </a:lvl1pPr>
          </a:lstStyle>
          <a:p>
            <a:r>
              <a:rPr lang="en-US" dirty="0"/>
              <a:t>Heading Segoe UI </a:t>
            </a:r>
            <a:r>
              <a:rPr lang="en-US" dirty="0" err="1"/>
              <a:t>Semibold</a:t>
            </a:r>
            <a:r>
              <a:rPr lang="en-US" dirty="0"/>
              <a:t> 32</a:t>
            </a:r>
          </a:p>
        </p:txBody>
      </p:sp>
    </p:spTree>
    <p:extLst>
      <p:ext uri="{BB962C8B-B14F-4D97-AF65-F5344CB8AC3E}">
        <p14:creationId xmlns:p14="http://schemas.microsoft.com/office/powerpoint/2010/main" val="4147536757"/>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0C7CB3A-8D3F-3ABA-512B-8491467CA0A2}"/>
              </a:ext>
            </a:extLst>
          </p:cNvPr>
          <p:cNvPicPr>
            <a:picLocks noChangeAspect="1"/>
          </p:cNvPicPr>
          <p:nvPr userDrawn="1"/>
        </p:nvPicPr>
        <p:blipFill>
          <a:blip r:embed="rId2"/>
          <a:stretch>
            <a:fillRect/>
          </a:stretch>
        </p:blipFill>
        <p:spPr>
          <a:xfrm>
            <a:off x="0" y="11112"/>
            <a:ext cx="12436475" cy="6972300"/>
          </a:xfrm>
          <a:prstGeom prst="rect">
            <a:avLst/>
          </a:prstGeom>
        </p:spPr>
      </p:pic>
      <p:sp>
        <p:nvSpPr>
          <p:cNvPr id="3" name="Title 1">
            <a:extLst>
              <a:ext uri="{FF2B5EF4-FFF2-40B4-BE49-F238E27FC236}">
                <a16:creationId xmlns:a16="http://schemas.microsoft.com/office/drawing/2014/main" id="{12D19AFB-6939-2FBA-48C9-66A2961406A7}"/>
              </a:ext>
            </a:extLst>
          </p:cNvPr>
          <p:cNvSpPr>
            <a:spLocks noGrp="1"/>
          </p:cNvSpPr>
          <p:nvPr>
            <p:ph type="title" hasCustomPrompt="1"/>
          </p:nvPr>
        </p:nvSpPr>
        <p:spPr>
          <a:xfrm>
            <a:off x="581340" y="3623451"/>
            <a:ext cx="8316854" cy="565091"/>
          </a:xfrm>
          <a:noFill/>
        </p:spPr>
        <p:txBody>
          <a:bodyPr wrap="square" lIns="0" tIns="0" rIns="0" bIns="0" anchor="b" anchorCtr="0">
            <a:spAutoFit/>
          </a:bodyPr>
          <a:lstStyle>
            <a:lvl1pPr>
              <a:defRPr sz="4080" b="0" i="0" spc="-51" baseline="0">
                <a:solidFill>
                  <a:schemeClr val="tx1"/>
                </a:solidFill>
                <a:latin typeface="+mn-lt"/>
                <a:cs typeface="Segoe UI" panose="020B0502040204020203" pitchFamily="34" charset="0"/>
              </a:defRPr>
            </a:lvl1pPr>
          </a:lstStyle>
          <a:p>
            <a:r>
              <a:rPr lang="en-US" dirty="0"/>
              <a:t>Section divider title</a:t>
            </a:r>
          </a:p>
        </p:txBody>
      </p:sp>
      <p:sp>
        <p:nvSpPr>
          <p:cNvPr id="5" name="Footer Placeholder 10">
            <a:extLst>
              <a:ext uri="{FF2B5EF4-FFF2-40B4-BE49-F238E27FC236}">
                <a16:creationId xmlns:a16="http://schemas.microsoft.com/office/drawing/2014/main" id="{CF739926-D45E-64CA-0DB0-97104E14A5A8}"/>
              </a:ext>
            </a:extLst>
          </p:cNvPr>
          <p:cNvSpPr>
            <a:spLocks noGrp="1"/>
          </p:cNvSpPr>
          <p:nvPr>
            <p:ph type="ftr" sz="quarter" idx="3"/>
          </p:nvPr>
        </p:nvSpPr>
        <p:spPr>
          <a:xfrm>
            <a:off x="591057" y="6548910"/>
            <a:ext cx="4234554" cy="201917"/>
          </a:xfrm>
          <a:prstGeom prst="rect">
            <a:avLst/>
          </a:prstGeom>
        </p:spPr>
        <p:txBody>
          <a:bodyPr vert="horz" lIns="0" tIns="0" rIns="0" bIns="0" rtlCol="0" anchor="ctr"/>
          <a:lstStyle>
            <a:lvl1pPr marL="0" algn="l" defTabSz="932597" rtl="0" eaLnBrk="1" latinLnBrk="0" hangingPunct="1">
              <a:defRPr lang="en-US" sz="1020" kern="1200" dirty="0">
                <a:solidFill>
                  <a:schemeClr val="tx1"/>
                </a:solidFill>
                <a:latin typeface="+mn-lt"/>
                <a:ea typeface="+mn-ea"/>
                <a:cs typeface="+mn-cs"/>
              </a:defRPr>
            </a:lvl1pPr>
            <a:lvl5pPr>
              <a:defRPr lang="en-US" sz="765" kern="100" cap="all" spc="0" baseline="0" dirty="0">
                <a:solidFill>
                  <a:schemeClr val="tx1"/>
                </a:solidFill>
                <a:latin typeface="Arial" panose="020B0604020202020204" pitchFamily="34" charset="0"/>
                <a:ea typeface="+mn-ea"/>
                <a:cs typeface="Arial" panose="020B0604020202020204" pitchFamily="34" charset="0"/>
              </a:defRPr>
            </a:lvl5pPr>
          </a:lstStyle>
          <a:p>
            <a:pPr defTabSz="932563">
              <a:defRPr/>
            </a:pPr>
            <a:r>
              <a:rPr lang="en-US">
                <a:solidFill>
                  <a:srgbClr val="000000"/>
                </a:solidFill>
              </a:rPr>
              <a:t>© Copyright Microsoft Corporation. All rights reserved.</a:t>
            </a:r>
          </a:p>
        </p:txBody>
      </p:sp>
    </p:spTree>
    <p:extLst>
      <p:ext uri="{BB962C8B-B14F-4D97-AF65-F5344CB8AC3E}">
        <p14:creationId xmlns:p14="http://schemas.microsoft.com/office/powerpoint/2010/main" val="3460573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450">
          <p15:clr>
            <a:srgbClr val="FBAE40"/>
          </p15:clr>
        </p15:guide>
        <p15:guide id="2" orient="horz" pos="264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Tree>
    <p:extLst>
      <p:ext uri="{BB962C8B-B14F-4D97-AF65-F5344CB8AC3E}">
        <p14:creationId xmlns:p14="http://schemas.microsoft.com/office/powerpoint/2010/main" val="879684361"/>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27038" y="449263"/>
            <a:ext cx="11568684" cy="655637"/>
          </a:xfrm>
        </p:spPr>
        <p:txBody>
          <a:bodyPr/>
          <a:lstStyle/>
          <a:p>
            <a:r>
              <a:rPr lang="en-US" dirty="0"/>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40753" y="998040"/>
            <a:ext cx="11568684" cy="439465"/>
          </a:xfrm>
        </p:spPr>
        <p:txBody>
          <a:bodyPr tIns="45720" rIns="0" bIns="45720"/>
          <a:lstStyle>
            <a:lvl1pPr>
              <a:defRPr sz="2244">
                <a:solidFill>
                  <a:schemeClr val="tx2">
                    <a:lumMod val="50000"/>
                  </a:schemeClr>
                </a:solidFill>
              </a:defRPr>
            </a:lvl1pPr>
          </a:lstStyle>
          <a:p>
            <a:r>
              <a:rPr lang="en-US" dirty="0"/>
              <a:t>Subheading Segoe UI </a:t>
            </a:r>
            <a:r>
              <a:rPr lang="en-US" dirty="0" err="1"/>
              <a:t>Semibold</a:t>
            </a:r>
            <a:r>
              <a:rPr lang="en-US" dirty="0"/>
              <a:t> 22 </a:t>
            </a:r>
            <a:r>
              <a:rPr lang="en-US" dirty="0" err="1"/>
              <a:t>pt</a:t>
            </a:r>
            <a:endParaRPr lang="en-US" dirty="0"/>
          </a:p>
        </p:txBody>
      </p:sp>
    </p:spTree>
    <p:extLst>
      <p:ext uri="{BB962C8B-B14F-4D97-AF65-F5344CB8AC3E}">
        <p14:creationId xmlns:p14="http://schemas.microsoft.com/office/powerpoint/2010/main" val="247077376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emonstration 2">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a:t>Click to edit Master title style</a:t>
            </a:r>
          </a:p>
        </p:txBody>
      </p:sp>
      <p:sp>
        <p:nvSpPr>
          <p:cNvPr id="4" name="Rounded Rectangle 3_1">
            <a:extLst>
              <a:ext uri="{FF2B5EF4-FFF2-40B4-BE49-F238E27FC236}">
                <a16:creationId xmlns:a16="http://schemas.microsoft.com/office/drawing/2014/main" id="{FC76C8DF-13B1-1B33-CBD3-D0B1496658D3}"/>
              </a:ext>
            </a:extLst>
          </p:cNvPr>
          <p:cNvSpPr/>
          <p:nvPr userDrawn="1"/>
        </p:nvSpPr>
        <p:spPr>
          <a:xfrm>
            <a:off x="521111" y="1292745"/>
            <a:ext cx="10387932" cy="4749970"/>
          </a:xfrm>
          <a:prstGeom prst="roundRect">
            <a:avLst>
              <a:gd name="adj" fmla="val 6113"/>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274320" rIns="274320" bIns="182880" rtlCol="0" anchor="t"/>
          <a:lstStyle/>
          <a:p>
            <a:pPr marL="0" marR="0" lvl="0" indent="0" algn="l" defTabSz="932742" rtl="0" eaLnBrk="1" fontAlgn="auto" latinLnBrk="0" hangingPunct="1">
              <a:lnSpc>
                <a:spcPct val="100000"/>
              </a:lnSpc>
              <a:spcBef>
                <a:spcPct val="20000"/>
              </a:spcBef>
              <a:spcAft>
                <a:spcPts val="0"/>
              </a:spcAft>
              <a:buClrTx/>
              <a:buSzPct val="90000"/>
              <a:buFontTx/>
              <a:buNone/>
              <a:tabLst/>
              <a:defRPr/>
            </a:pPr>
            <a:endParaRPr kumimoji="0" lang="en-US" sz="1800" b="0" i="0" u="none" strike="noStrike" kern="1200" cap="none" spc="0" normalizeH="0" baseline="0" noProof="0" dirty="0">
              <a:ln>
                <a:noFill/>
              </a:ln>
              <a:solidFill>
                <a:srgbClr val="000000"/>
              </a:solidFill>
              <a:effectLst/>
              <a:uLnTx/>
              <a:uFillTx/>
              <a:latin typeface="Segoe UI"/>
              <a:ea typeface="+mn-ea"/>
              <a:cs typeface="Segoe UI" panose="020B0502040204020203" pitchFamily="34" charset="0"/>
            </a:endParaRPr>
          </a:p>
        </p:txBody>
      </p:sp>
      <p:sp>
        <p:nvSpPr>
          <p:cNvPr id="6" name="Oval 5">
            <a:extLst>
              <a:ext uri="{FF2B5EF4-FFF2-40B4-BE49-F238E27FC236}">
                <a16:creationId xmlns:a16="http://schemas.microsoft.com/office/drawing/2014/main" id="{C0B7F7B8-27DC-CB90-9841-2B0EB6BDC8A9}"/>
              </a:ext>
            </a:extLst>
          </p:cNvPr>
          <p:cNvSpPr/>
          <p:nvPr userDrawn="1"/>
        </p:nvSpPr>
        <p:spPr>
          <a:xfrm>
            <a:off x="10324155" y="1117294"/>
            <a:ext cx="1132870" cy="113270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pic>
        <p:nvPicPr>
          <p:cNvPr id="5" name="Graphic 4" descr="Beaker with solid fill">
            <a:extLst>
              <a:ext uri="{FF2B5EF4-FFF2-40B4-BE49-F238E27FC236}">
                <a16:creationId xmlns:a16="http://schemas.microsoft.com/office/drawing/2014/main" id="{0A4277E8-514E-E7C0-EEAE-4DBF838AD068}"/>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33390" y="1141729"/>
            <a:ext cx="914400" cy="914400"/>
          </a:xfrm>
          <a:prstGeom prst="rect">
            <a:avLst/>
          </a:prstGeom>
        </p:spPr>
      </p:pic>
    </p:spTree>
    <p:extLst>
      <p:ext uri="{BB962C8B-B14F-4D97-AF65-F5344CB8AC3E}">
        <p14:creationId xmlns:p14="http://schemas.microsoft.com/office/powerpoint/2010/main" val="323429664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Learning Objs">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
        <p:nvSpPr>
          <p:cNvPr id="3" name="Rectangle: Rounded Corners 2">
            <a:extLst>
              <a:ext uri="{FF2B5EF4-FFF2-40B4-BE49-F238E27FC236}">
                <a16:creationId xmlns:a16="http://schemas.microsoft.com/office/drawing/2014/main" id="{91224348-9F75-EA87-6E2D-6C09CB20E7B2}"/>
              </a:ext>
            </a:extLst>
          </p:cNvPr>
          <p:cNvSpPr/>
          <p:nvPr userDrawn="1"/>
        </p:nvSpPr>
        <p:spPr bwMode="auto">
          <a:xfrm>
            <a:off x="6116130" y="1476375"/>
            <a:ext cx="5313870" cy="4333875"/>
          </a:xfrm>
          <a:prstGeom prst="roundRect">
            <a:avLst/>
          </a:prstGeom>
          <a:solidFill>
            <a:schemeClr val="bg1"/>
          </a:solidFill>
          <a:ln>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06540757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arning Objs - No OD">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Tree>
    <p:extLst>
      <p:ext uri="{BB962C8B-B14F-4D97-AF65-F5344CB8AC3E}">
        <p14:creationId xmlns:p14="http://schemas.microsoft.com/office/powerpoint/2010/main" val="84465357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earning Recap">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3183609"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BCE35D3C-86EE-875E-D2A6-669DF7E1C19A}"/>
              </a:ext>
            </a:extLst>
          </p:cNvPr>
          <p:cNvSpPr>
            <a:spLocks noGrp="1"/>
          </p:cNvSpPr>
          <p:nvPr>
            <p:ph type="title" hasCustomPrompt="1"/>
          </p:nvPr>
        </p:nvSpPr>
        <p:spPr>
          <a:xfrm>
            <a:off x="600058" y="596867"/>
            <a:ext cx="11703601" cy="502246"/>
          </a:xfrm>
        </p:spPr>
        <p:txBody>
          <a:bodyPr/>
          <a:lstStyle>
            <a:lvl1pPr>
              <a:defRPr sz="3264" b="0" i="0">
                <a:solidFill>
                  <a:schemeClr val="tx1"/>
                </a:solidFill>
                <a:latin typeface="+mj-lt"/>
                <a:cs typeface="Segoe UI Semibold" panose="020B0502040204020203" pitchFamily="34" charset="0"/>
              </a:defRPr>
            </a:lvl1pPr>
          </a:lstStyle>
          <a:p>
            <a:r>
              <a:rPr lang="en-US" dirty="0"/>
              <a:t>Learning Recap - </a:t>
            </a:r>
          </a:p>
        </p:txBody>
      </p:sp>
      <p:grpSp>
        <p:nvGrpSpPr>
          <p:cNvPr id="3" name="Group 2">
            <a:extLst>
              <a:ext uri="{FF2B5EF4-FFF2-40B4-BE49-F238E27FC236}">
                <a16:creationId xmlns:a16="http://schemas.microsoft.com/office/drawing/2014/main" id="{C54C7EE8-4313-2803-B06C-A5BA61EA412A}"/>
              </a:ext>
              <a:ext uri="{C183D7F6-B498-43B3-948B-1728B52AA6E4}">
                <adec:decorative xmlns:adec="http://schemas.microsoft.com/office/drawing/2017/decorative" val="1"/>
              </a:ext>
            </a:extLst>
          </p:cNvPr>
          <p:cNvGrpSpPr/>
          <p:nvPr userDrawn="1"/>
        </p:nvGrpSpPr>
        <p:grpSpPr>
          <a:xfrm>
            <a:off x="2614984" y="1617484"/>
            <a:ext cx="1132870" cy="1132709"/>
            <a:chOff x="5540700" y="2116300"/>
            <a:chExt cx="1110600" cy="1110600"/>
          </a:xfrm>
        </p:grpSpPr>
        <p:sp>
          <p:nvSpPr>
            <p:cNvPr id="4" name="Oval 3">
              <a:extLst>
                <a:ext uri="{FF2B5EF4-FFF2-40B4-BE49-F238E27FC236}">
                  <a16:creationId xmlns:a16="http://schemas.microsoft.com/office/drawing/2014/main" id="{3F97E22B-DD1F-99A5-25F7-1E4F4F58DA7D}"/>
                </a:ext>
              </a:extLst>
            </p:cNvPr>
            <p:cNvSpPr/>
            <p:nvPr/>
          </p:nvSpPr>
          <p:spPr>
            <a:xfrm>
              <a:off x="5540700" y="2116300"/>
              <a:ext cx="1110600" cy="1110600"/>
            </a:xfrm>
            <a:prstGeom prst="ellipse">
              <a:avLst/>
            </a:prstGeom>
            <a:solidFill>
              <a:srgbClr val="FFA3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9" name="Picture 8">
              <a:extLst>
                <a:ext uri="{FF2B5EF4-FFF2-40B4-BE49-F238E27FC236}">
                  <a16:creationId xmlns:a16="http://schemas.microsoft.com/office/drawing/2014/main" id="{B1C046DA-F3B0-17BF-4867-63F317F8ACA9}"/>
                </a:ext>
              </a:extLst>
            </p:cNvPr>
            <p:cNvPicPr/>
            <p:nvPr/>
          </p:nvPicPr>
          <p:blipFill>
            <a:blip r:embed="rId2"/>
            <a:srcRect/>
            <a:stretch/>
          </p:blipFill>
          <p:spPr>
            <a:xfrm>
              <a:off x="5749602" y="2325202"/>
              <a:ext cx="692796" cy="692796"/>
            </a:xfrm>
            <a:prstGeom prst="rect">
              <a:avLst/>
            </a:prstGeom>
            <a:noFill/>
          </p:spPr>
        </p:pic>
      </p:grpSp>
      <p:sp>
        <p:nvSpPr>
          <p:cNvPr id="7" name="TextBox 6">
            <a:extLst>
              <a:ext uri="{FF2B5EF4-FFF2-40B4-BE49-F238E27FC236}">
                <a16:creationId xmlns:a16="http://schemas.microsoft.com/office/drawing/2014/main" id="{05350FFB-1FC5-59FA-F297-3FE6E8364735}"/>
              </a:ext>
            </a:extLst>
          </p:cNvPr>
          <p:cNvSpPr txBox="1"/>
          <p:nvPr userDrawn="1"/>
        </p:nvSpPr>
        <p:spPr>
          <a:xfrm>
            <a:off x="600058" y="2927690"/>
            <a:ext cx="2228017" cy="1957459"/>
          </a:xfrm>
          <a:prstGeom prst="rect">
            <a:avLst/>
          </a:prstGeom>
          <a:noFill/>
        </p:spPr>
        <p:txBody>
          <a:bodyPr wrap="squar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lang="en-US" sz="2400" kern="1200" spc="-50" baseline="0" dirty="0">
                <a:solidFill>
                  <a:srgbClr val="000000"/>
                </a:solidFill>
                <a:latin typeface="+mj-lt"/>
                <a:ea typeface="+mn-ea"/>
                <a:cs typeface="+mn-cs"/>
              </a:rPr>
              <a:t>Check your knowledge questions and additional study</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2795585103"/>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b">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4282290"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BCE35D3C-86EE-875E-D2A6-669DF7E1C19A}"/>
              </a:ext>
            </a:extLst>
          </p:cNvPr>
          <p:cNvSpPr>
            <a:spLocks noGrp="1"/>
          </p:cNvSpPr>
          <p:nvPr>
            <p:ph type="title" hasCustomPrompt="1"/>
          </p:nvPr>
        </p:nvSpPr>
        <p:spPr>
          <a:xfrm>
            <a:off x="600058" y="525428"/>
            <a:ext cx="11703601" cy="502246"/>
          </a:xfrm>
        </p:spPr>
        <p:txBody>
          <a:bodyPr/>
          <a:lstStyle>
            <a:lvl1pPr>
              <a:defRPr sz="3264" b="0" i="0">
                <a:solidFill>
                  <a:schemeClr val="tx1"/>
                </a:solidFill>
                <a:latin typeface="+mj-lt"/>
                <a:cs typeface="Segoe UI Semibold" panose="020B0502040204020203" pitchFamily="34" charset="0"/>
              </a:defRPr>
            </a:lvl1pPr>
          </a:lstStyle>
          <a:p>
            <a:r>
              <a:rPr lang="en-US" dirty="0"/>
              <a:t> </a:t>
            </a:r>
          </a:p>
        </p:txBody>
      </p:sp>
      <p:grpSp>
        <p:nvGrpSpPr>
          <p:cNvPr id="8" name="Group 7">
            <a:extLst>
              <a:ext uri="{FF2B5EF4-FFF2-40B4-BE49-F238E27FC236}">
                <a16:creationId xmlns:a16="http://schemas.microsoft.com/office/drawing/2014/main" id="{1682E78A-A36F-A9AB-B5BC-51FF48A0C477}"/>
              </a:ext>
              <a:ext uri="{C183D7F6-B498-43B3-948B-1728B52AA6E4}">
                <adec:decorative xmlns:adec="http://schemas.microsoft.com/office/drawing/2017/decorative" val="1"/>
              </a:ext>
            </a:extLst>
          </p:cNvPr>
          <p:cNvGrpSpPr/>
          <p:nvPr userDrawn="1"/>
        </p:nvGrpSpPr>
        <p:grpSpPr>
          <a:xfrm>
            <a:off x="3726989" y="1477271"/>
            <a:ext cx="1110600" cy="1110600"/>
            <a:chOff x="5540700" y="2116300"/>
            <a:chExt cx="1110600" cy="1110600"/>
          </a:xfrm>
        </p:grpSpPr>
        <p:sp>
          <p:nvSpPr>
            <p:cNvPr id="10" name="Oval 9">
              <a:extLst>
                <a:ext uri="{FF2B5EF4-FFF2-40B4-BE49-F238E27FC236}">
                  <a16:creationId xmlns:a16="http://schemas.microsoft.com/office/drawing/2014/main" id="{A006B05E-82F0-67C0-F4BE-484546169B05}"/>
                </a:ext>
              </a:extLst>
            </p:cNvPr>
            <p:cNvSpPr/>
            <p:nvPr/>
          </p:nvSpPr>
          <p:spPr>
            <a:xfrm>
              <a:off x="5540700" y="2116300"/>
              <a:ext cx="1110600" cy="1110600"/>
            </a:xfrm>
            <a:prstGeom prst="ellipse">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1" name="Picture 33">
              <a:extLst>
                <a:ext uri="{FF2B5EF4-FFF2-40B4-BE49-F238E27FC236}">
                  <a16:creationId xmlns:a16="http://schemas.microsoft.com/office/drawing/2014/main" id="{B551F7BB-0B62-B45A-97E8-BDBC64276EB2}"/>
                </a:ext>
              </a:extLst>
            </p:cNvPr>
            <p:cNvPicPr/>
            <p:nvPr/>
          </p:nvPicPr>
          <p:blipFill>
            <a:blip r:embed="rId2">
              <a:extLst>
                <a:ext uri="{96DAC541-7B7A-43D3-8B79-37D633B846F1}">
                  <asvg:svgBlip xmlns:asvg="http://schemas.microsoft.com/office/drawing/2016/SVG/main" r:embed="rId3"/>
                </a:ext>
              </a:extLst>
            </a:blip>
            <a:srcRect/>
            <a:stretch/>
          </p:blipFill>
          <p:spPr>
            <a:xfrm>
              <a:off x="5749602" y="2325202"/>
              <a:ext cx="692796" cy="692796"/>
            </a:xfrm>
            <a:prstGeom prst="rect">
              <a:avLst/>
            </a:prstGeom>
            <a:noFill/>
          </p:spPr>
        </p:pic>
      </p:grpSp>
    </p:spTree>
    <p:extLst>
      <p:ext uri="{BB962C8B-B14F-4D97-AF65-F5344CB8AC3E}">
        <p14:creationId xmlns:p14="http://schemas.microsoft.com/office/powerpoint/2010/main" val="3464980838"/>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7038" y="449263"/>
            <a:ext cx="11568684" cy="693737"/>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27038" y="1485901"/>
            <a:ext cx="11568684" cy="2542619"/>
          </a:xfrm>
          <a:prstGeom prst="rect">
            <a:avLst/>
          </a:prstGeom>
        </p:spPr>
        <p:txBody>
          <a:bodyPr vert="horz" wrap="square" lIns="0" tIns="91440" rIns="146304" bIns="91440" rtlCol="0">
            <a:spAutoFit/>
          </a:bodyPr>
          <a:lstStyle/>
          <a:p>
            <a:pPr lvl="1"/>
            <a:r>
              <a:rPr lang="en-US" dirty="0"/>
              <a:t>Large: subhead Segoe UI Regular 20/24</a:t>
            </a:r>
          </a:p>
          <a:p>
            <a:pPr lvl="2"/>
            <a:r>
              <a:rPr lang="en-US" dirty="0"/>
              <a:t>Medium: paragraph heading Segoe UI </a:t>
            </a:r>
            <a:r>
              <a:rPr lang="en-US" dirty="0" err="1"/>
              <a:t>Semibold</a:t>
            </a:r>
            <a:r>
              <a:rPr lang="en-US" dirty="0"/>
              <a:t> 14/18</a:t>
            </a:r>
          </a:p>
          <a:p>
            <a:pPr lvl="3"/>
            <a:r>
              <a:rPr lang="en-US" dirty="0"/>
              <a:t>Medium: paragraph body copy Segoe UI Regular 14/18</a:t>
            </a:r>
          </a:p>
          <a:p>
            <a:pPr lvl="4"/>
            <a:r>
              <a:rPr lang="en-US" dirty="0"/>
              <a:t>Small: caption heading Segoe UI Bold 10/12</a:t>
            </a:r>
          </a:p>
          <a:p>
            <a:pPr lvl="6"/>
            <a:r>
              <a:rPr lang="en-US" dirty="0"/>
              <a:t>Small: caption body copy Segoe UI Regular 10/12</a:t>
            </a:r>
          </a:p>
          <a:p>
            <a:pPr lvl="6"/>
            <a:endParaRPr lang="en-US" dirty="0"/>
          </a:p>
          <a:p>
            <a:pPr lvl="6"/>
            <a:endParaRPr lang="en-US" dirty="0"/>
          </a:p>
        </p:txBody>
      </p:sp>
      <p:sp>
        <p:nvSpPr>
          <p:cNvPr id="5" name="TextBox 4">
            <a:extLst>
              <a:ext uri="{FF2B5EF4-FFF2-40B4-BE49-F238E27FC236}">
                <a16:creationId xmlns:a16="http://schemas.microsoft.com/office/drawing/2014/main" id="{FB0C3644-97BA-5FDC-B828-5ADC34453C64}"/>
              </a:ext>
            </a:extLst>
          </p:cNvPr>
          <p:cNvSpPr txBox="1"/>
          <p:nvPr userDrawn="1"/>
        </p:nvSpPr>
        <p:spPr>
          <a:xfrm>
            <a:off x="427038" y="6411853"/>
            <a:ext cx="6216728" cy="270285"/>
          </a:xfrm>
          <a:prstGeom prst="rect">
            <a:avLst/>
          </a:prstGeom>
          <a:noFill/>
        </p:spPr>
        <p:txBody>
          <a:bodyPr wrap="square">
            <a:spAutoFit/>
          </a:bodyPr>
          <a:lstStyle/>
          <a:p>
            <a:pPr defTabSz="932563">
              <a:defRPr/>
            </a:pPr>
            <a:r>
              <a:rPr lang="en-US" sz="1122" dirty="0">
                <a:solidFill>
                  <a:srgbClr val="000000"/>
                </a:solidFill>
              </a:rPr>
              <a:t>© Copyright Microsoft Corporation. All rights reserved.</a:t>
            </a:r>
          </a:p>
        </p:txBody>
      </p:sp>
    </p:spTree>
    <p:extLst>
      <p:ext uri="{BB962C8B-B14F-4D97-AF65-F5344CB8AC3E}">
        <p14:creationId xmlns:p14="http://schemas.microsoft.com/office/powerpoint/2010/main" val="1039051055"/>
      </p:ext>
    </p:extLst>
  </p:cSld>
  <p:clrMap bg1="lt1" tx1="dk1" bg2="lt2" tx2="dk2" accent1="accent1" accent2="accent2" accent3="accent3" accent4="accent4" accent5="accent5" accent6="accent6" hlink="hlink" folHlink="folHlink"/>
  <p:sldLayoutIdLst>
    <p:sldLayoutId id="2147484690" r:id="rId1"/>
    <p:sldLayoutId id="2147484691" r:id="rId2"/>
    <p:sldLayoutId id="2147484693" r:id="rId3"/>
    <p:sldLayoutId id="2147484694" r:id="rId4"/>
    <p:sldLayoutId id="2147484698" r:id="rId5"/>
    <p:sldLayoutId id="2147484703" r:id="rId6"/>
    <p:sldLayoutId id="2147484699" r:id="rId7"/>
    <p:sldLayoutId id="2147484695" r:id="rId8"/>
    <p:sldLayoutId id="2147484704" r:id="rId9"/>
    <p:sldLayoutId id="2147484705" r:id="rId10"/>
    <p:sldLayoutId id="2147484706" r:id="rId11"/>
  </p:sldLayoutIdLst>
  <p:transition>
    <p:fade/>
  </p:transition>
  <p:hf sldNum="0" hdr="0" dt="0"/>
  <p:txStyles>
    <p:titleStyle>
      <a:lvl1pPr algn="l" defTabSz="932563" rtl="0" eaLnBrk="1" latinLnBrk="0" hangingPunct="1">
        <a:lnSpc>
          <a:spcPct val="90000"/>
        </a:lnSpc>
        <a:spcBef>
          <a:spcPct val="0"/>
        </a:spcBef>
        <a:buNone/>
        <a:defRPr lang="en-US" sz="3264" b="0" kern="1200" cap="none" spc="-50" baseline="0" dirty="0" smtClean="0">
          <a:ln w="3175">
            <a:noFill/>
          </a:ln>
          <a:solidFill>
            <a:srgbClr val="000000"/>
          </a:solidFill>
          <a:effectLst/>
          <a:latin typeface="+mj-lt"/>
          <a:ea typeface="+mn-ea"/>
          <a:cs typeface="Segoe UI" pitchFamily="34" charset="0"/>
        </a:defRPr>
      </a:lvl1pPr>
    </p:titleStyle>
    <p:bodyStyle>
      <a:lvl1pPr marL="0" marR="0" indent="0" algn="l" defTabSz="932563"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563" rtl="0" eaLnBrk="1" fontAlgn="auto" latinLnBrk="0" hangingPunct="1">
        <a:lnSpc>
          <a:spcPct val="100000"/>
        </a:lnSpc>
        <a:spcBef>
          <a:spcPts val="400"/>
        </a:spcBef>
        <a:spcAft>
          <a:spcPts val="600"/>
        </a:spcAft>
        <a:buClrTx/>
        <a:buSzPct val="90000"/>
        <a:buFontTx/>
        <a:buNone/>
        <a:tabLst/>
        <a:defRPr sz="2040" kern="1200" spc="0" baseline="0">
          <a:solidFill>
            <a:schemeClr val="tx1"/>
          </a:solidFill>
          <a:latin typeface="+mn-lt"/>
          <a:ea typeface="+mn-ea"/>
          <a:cs typeface="+mn-cs"/>
        </a:defRPr>
      </a:lvl2pPr>
      <a:lvl3pPr marL="0" marR="0" indent="0" algn="l" defTabSz="932563" rtl="0" eaLnBrk="1" fontAlgn="auto" latinLnBrk="0" hangingPunct="1">
        <a:lnSpc>
          <a:spcPct val="100000"/>
        </a:lnSpc>
        <a:spcBef>
          <a:spcPts val="400"/>
        </a:spcBef>
        <a:spcAft>
          <a:spcPts val="600"/>
        </a:spcAft>
        <a:buClrTx/>
        <a:buSzPct val="90000"/>
        <a:buFont typeface="Wingdings" panose="05000000000000000000" pitchFamily="2" charset="2"/>
        <a:buNone/>
        <a:tabLst/>
        <a:defRPr sz="1632" kern="1200" spc="0" baseline="0">
          <a:solidFill>
            <a:schemeClr val="tx1"/>
          </a:solidFill>
          <a:latin typeface="+mj-lt"/>
          <a:ea typeface="+mn-ea"/>
          <a:cs typeface="+mn-cs"/>
        </a:defRPr>
      </a:lvl3pPr>
      <a:lvl4pPr marL="0" marR="0" indent="0" algn="l" defTabSz="932563" rtl="0" eaLnBrk="1" fontAlgn="auto" latinLnBrk="0" hangingPunct="1">
        <a:lnSpc>
          <a:spcPct val="100000"/>
        </a:lnSpc>
        <a:spcBef>
          <a:spcPts val="400"/>
        </a:spcBef>
        <a:spcAft>
          <a:spcPts val="600"/>
        </a:spcAft>
        <a:buClrTx/>
        <a:buSzPct val="90000"/>
        <a:buFont typeface="Wingdings" panose="05000000000000000000" pitchFamily="2" charset="2"/>
        <a:buNone/>
        <a:tabLst/>
        <a:defRPr sz="1632" kern="1200" spc="0" baseline="0">
          <a:solidFill>
            <a:schemeClr val="tx1"/>
          </a:solidFill>
          <a:latin typeface="+mn-lt"/>
          <a:ea typeface="+mn-ea"/>
          <a:cs typeface="+mn-cs"/>
        </a:defRPr>
      </a:lvl4pPr>
      <a:lvl5pPr marL="0" marR="0" indent="0" algn="l" defTabSz="932563" rtl="0" eaLnBrk="1" fontAlgn="auto" latinLnBrk="0" hangingPunct="1">
        <a:lnSpc>
          <a:spcPct val="100000"/>
        </a:lnSpc>
        <a:spcBef>
          <a:spcPts val="400"/>
        </a:spcBef>
        <a:spcAft>
          <a:spcPts val="600"/>
        </a:spcAft>
        <a:buClrTx/>
        <a:buSzPct val="90000"/>
        <a:buFont typeface="Wingdings" panose="05000000000000000000" pitchFamily="2" charset="2"/>
        <a:buNone/>
        <a:tabLst/>
        <a:defRPr sz="1224" b="1" kern="1200" spc="0" baseline="0">
          <a:solidFill>
            <a:schemeClr val="tx1"/>
          </a:solidFill>
          <a:latin typeface="+mn-lt"/>
          <a:ea typeface="+mn-ea"/>
          <a:cs typeface="+mn-cs"/>
        </a:defRPr>
      </a:lvl5pPr>
      <a:lvl6pPr marL="2331406" indent="0" algn="l" defTabSz="932563"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563" rtl="0" eaLnBrk="1" latinLnBrk="0" hangingPunct="1">
        <a:lnSpc>
          <a:spcPct val="100000"/>
        </a:lnSpc>
        <a:spcBef>
          <a:spcPts val="400"/>
        </a:spcBef>
        <a:spcAft>
          <a:spcPts val="600"/>
        </a:spcAft>
        <a:buFont typeface="Arial" pitchFamily="34" charset="0"/>
        <a:buNone/>
        <a:defRPr sz="1224"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p15:clr>
            <a:srgbClr val="C35EA4"/>
          </p15:clr>
        </p15:guide>
        <p15:guide id="32" pos="1498">
          <p15:clr>
            <a:srgbClr val="C35EA4"/>
          </p15:clr>
        </p15:guide>
        <p15:guide id="33" pos="2569">
          <p15:clr>
            <a:srgbClr val="C35EA4"/>
          </p15:clr>
        </p15:guide>
        <p15:guide id="34" pos="2711">
          <p15:clr>
            <a:srgbClr val="C35EA4"/>
          </p15:clr>
        </p15:guide>
        <p15:guide id="35" pos="3778">
          <p15:clr>
            <a:srgbClr val="C35EA4"/>
          </p15:clr>
        </p15:guide>
        <p15:guide id="36" pos="3924">
          <p15:clr>
            <a:srgbClr val="C35EA4"/>
          </p15:clr>
        </p15:guide>
        <p15:guide id="37" pos="4983">
          <p15:clr>
            <a:srgbClr val="C35EA4"/>
          </p15:clr>
        </p15:guide>
        <p15:guide id="38" pos="5127">
          <p15:clr>
            <a:srgbClr val="C35EA4"/>
          </p15:clr>
        </p15:guide>
        <p15:guide id="39" pos="6199">
          <p15:clr>
            <a:srgbClr val="C35EA4"/>
          </p15:clr>
        </p15:guide>
        <p15:guide id="40" pos="6342">
          <p15:clr>
            <a:srgbClr val="C35EA4"/>
          </p15:clr>
        </p15:guide>
        <p15:guide id="41" pos="264">
          <p15:clr>
            <a:srgbClr val="F26B43"/>
          </p15:clr>
        </p15:guide>
        <p15:guide id="42" pos="7416">
          <p15:clr>
            <a:srgbClr val="F26B43"/>
          </p15:clr>
        </p15:guide>
        <p15:guide id="43" orient="horz" pos="736">
          <p15:clr>
            <a:srgbClr val="5ACBF0"/>
          </p15:clr>
        </p15:guide>
        <p15:guide id="44" orient="horz" pos="1360">
          <p15:clr>
            <a:srgbClr val="5ACBF0"/>
          </p15:clr>
        </p15:guide>
        <p15:guide id="45" orient="horz" pos="593">
          <p15:clr>
            <a:srgbClr val="5ACBF0"/>
          </p15:clr>
        </p15:guide>
        <p15:guide id="46" orient="horz" pos="1484">
          <p15:clr>
            <a:srgbClr val="5ACBF0"/>
          </p15:clr>
        </p15:guide>
        <p15:guide id="47" orient="horz" pos="2088">
          <p15:clr>
            <a:srgbClr val="5ACBF0"/>
          </p15:clr>
        </p15:guide>
        <p15:guide id="48" orient="horz" pos="2254">
          <p15:clr>
            <a:srgbClr val="5ACBF0"/>
          </p15:clr>
        </p15:guide>
        <p15:guide id="49" orient="horz" pos="277">
          <p15:clr>
            <a:srgbClr val="F26B43"/>
          </p15:clr>
        </p15:guide>
        <p15:guide id="50" orient="horz" pos="4043">
          <p15:clr>
            <a:srgbClr val="F26B43"/>
          </p15:clr>
        </p15:guide>
        <p15:guide id="51" orient="horz" pos="2835">
          <p15:clr>
            <a:srgbClr val="5ACBF0"/>
          </p15:clr>
        </p15:guide>
        <p15:guide id="52" orient="horz" pos="2960">
          <p15:clr>
            <a:srgbClr val="5ACBF0"/>
          </p15:clr>
        </p15:guide>
        <p15:guide id="53" orient="horz" pos="3572">
          <p15:clr>
            <a:srgbClr val="5ACBF0"/>
          </p15:clr>
        </p15:guide>
        <p15:guide id="54" orient="horz" pos="3690">
          <p15:clr>
            <a:srgbClr val="5ACBF0"/>
          </p15:clr>
        </p15:guide>
        <p15:guide id="55" orient="horz" pos="91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5.wmf"/></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docs.microsoft.com/learn/modules/analyze-costs-create-budgets-azure-cost-management/" TargetMode="External"/><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hyperlink" Target="https://learn.microsoft.com/training/modules/use-azure-resource-manager/" TargetMode="External"/><Relationship Id="rId4" Type="http://schemas.openxmlformats.org/officeDocument/2006/relationships/hyperlink" Target="https://docs.microsoft.com/learn/modules/control-and-organize-with-azure-resource-manager/"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23.svg"/><Relationship Id="rId5" Type="http://schemas.openxmlformats.org/officeDocument/2006/relationships/image" Target="../media/image22.png"/><Relationship Id="rId10" Type="http://schemas.openxmlformats.org/officeDocument/2006/relationships/image" Target="../media/image27.svg"/><Relationship Id="rId4" Type="http://schemas.openxmlformats.org/officeDocument/2006/relationships/image" Target="../media/image21.svg"/><Relationship Id="rId9"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hyperlink" Target="https://docs.microsoft.com/learn/modules/configure-subscriptions/" TargetMode="External"/><Relationship Id="rId7" Type="http://schemas.openxmlformats.org/officeDocument/2006/relationships/hyperlink" Target="https://microsoftlearning.github.io/AZ-104-MicrosoftAzureAdministrator/Instructions/Labs/LAB_02b-Manage_Governance_via_Azure_Policy.html"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https://microsoftlearning.github.io/AZ-104-MicrosoftAzureAdministrator/Instructions/Labs/LAB_02a_Manage_Subscriptions_and_RBAC.html" TargetMode="External"/><Relationship Id="rId5" Type="http://schemas.openxmlformats.org/officeDocument/2006/relationships/hyperlink" Target="https://docs.microsoft.com/learn/modules/configure-role-based-access-control/" TargetMode="External"/><Relationship Id="rId4" Type="http://schemas.openxmlformats.org/officeDocument/2006/relationships/hyperlink" Target="https://docs.microsoft.com/learn/modules/configure-azure-policy/"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hyperlink" Target="https://docs.microsoft.com/learn/modules/intro-to-azure-policy/" TargetMode="External"/><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8" Type="http://schemas.openxmlformats.org/officeDocument/2006/relationships/image" Target="../media/image34.svg"/><Relationship Id="rId13" Type="http://schemas.openxmlformats.org/officeDocument/2006/relationships/image" Target="../media/image39.png"/><Relationship Id="rId3" Type="http://schemas.openxmlformats.org/officeDocument/2006/relationships/image" Target="../media/image29.wmf"/><Relationship Id="rId7" Type="http://schemas.openxmlformats.org/officeDocument/2006/relationships/image" Target="../media/image33.png"/><Relationship Id="rId12" Type="http://schemas.openxmlformats.org/officeDocument/2006/relationships/image" Target="../media/image38.emf"/><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32.svg"/><Relationship Id="rId11" Type="http://schemas.openxmlformats.org/officeDocument/2006/relationships/image" Target="../media/image37.sv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wmf"/><Relationship Id="rId9" Type="http://schemas.openxmlformats.org/officeDocument/2006/relationships/image" Target="../media/image35.emf"/><Relationship Id="rId14" Type="http://schemas.openxmlformats.org/officeDocument/2006/relationships/image" Target="../media/image40.svg"/></Relationships>
</file>

<file path=ppt/slides/_rels/slide27.xml.rels><?xml version="1.0" encoding="UTF-8" standalone="yes"?>
<Relationships xmlns="http://schemas.openxmlformats.org/package/2006/relationships"><Relationship Id="rId8" Type="http://schemas.openxmlformats.org/officeDocument/2006/relationships/image" Target="../media/image35.emf"/><Relationship Id="rId13" Type="http://schemas.openxmlformats.org/officeDocument/2006/relationships/image" Target="../media/image46.svg"/><Relationship Id="rId3" Type="http://schemas.openxmlformats.org/officeDocument/2006/relationships/image" Target="../media/image41.wmf"/><Relationship Id="rId7" Type="http://schemas.openxmlformats.org/officeDocument/2006/relationships/image" Target="../media/image34.svg"/><Relationship Id="rId12" Type="http://schemas.openxmlformats.org/officeDocument/2006/relationships/image" Target="../media/image45.png"/><Relationship Id="rId17" Type="http://schemas.openxmlformats.org/officeDocument/2006/relationships/image" Target="../media/image50.svg"/><Relationship Id="rId2" Type="http://schemas.openxmlformats.org/officeDocument/2006/relationships/notesSlide" Target="../notesSlides/notesSlide26.xml"/><Relationship Id="rId16" Type="http://schemas.openxmlformats.org/officeDocument/2006/relationships/image" Target="../media/image49.png"/><Relationship Id="rId1" Type="http://schemas.openxmlformats.org/officeDocument/2006/relationships/slideLayout" Target="../slideLayouts/slideLayout3.xml"/><Relationship Id="rId6" Type="http://schemas.openxmlformats.org/officeDocument/2006/relationships/image" Target="../media/image33.png"/><Relationship Id="rId11" Type="http://schemas.openxmlformats.org/officeDocument/2006/relationships/image" Target="../media/image32.svg"/><Relationship Id="rId5" Type="http://schemas.openxmlformats.org/officeDocument/2006/relationships/image" Target="../media/image43.svg"/><Relationship Id="rId15" Type="http://schemas.openxmlformats.org/officeDocument/2006/relationships/image" Target="../media/image48.svg"/><Relationship Id="rId10" Type="http://schemas.openxmlformats.org/officeDocument/2006/relationships/image" Target="../media/image31.png"/><Relationship Id="rId4" Type="http://schemas.openxmlformats.org/officeDocument/2006/relationships/image" Target="../media/image42.png"/><Relationship Id="rId9" Type="http://schemas.openxmlformats.org/officeDocument/2006/relationships/image" Target="../media/image44.png"/><Relationship Id="rId14" Type="http://schemas.openxmlformats.org/officeDocument/2006/relationships/image" Target="../media/image4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hyperlink" Target="https://docs.microsoft.com/learn/modules/create-custom-azure-roles-with-rbac/" TargetMode="External"/><Relationship Id="rId2" Type="http://schemas.openxmlformats.org/officeDocument/2006/relationships/notesSlide" Target="../notesSlides/notesSlide28.xml"/><Relationship Id="rId1" Type="http://schemas.openxmlformats.org/officeDocument/2006/relationships/slideLayout" Target="../slideLayouts/slideLayout8.xml"/><Relationship Id="rId5" Type="http://schemas.openxmlformats.org/officeDocument/2006/relationships/hyperlink" Target="https://docs.microsoft.com/learn/modules/secure-azure-resources-with-rbac/" TargetMode="External"/><Relationship Id="rId4" Type="http://schemas.openxmlformats.org/officeDocument/2006/relationships/hyperlink" Target="https://docs.microsoft.com/learn/modules/manage-subscription-access-azure-rbac/"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hyperlink" Target="https://commons.wikimedia.org/wiki/File:User_icon_2.svg" TargetMode="External"/><Relationship Id="rId7" Type="http://schemas.openxmlformats.org/officeDocument/2006/relationships/image" Target="../media/image23.svg"/><Relationship Id="rId2" Type="http://schemas.openxmlformats.org/officeDocument/2006/relationships/image" Target="../media/image51.png"/><Relationship Id="rId1" Type="http://schemas.openxmlformats.org/officeDocument/2006/relationships/slideLayout" Target="../slideLayouts/slideLayout11.xml"/><Relationship Id="rId6" Type="http://schemas.openxmlformats.org/officeDocument/2006/relationships/image" Target="../media/image22.png"/><Relationship Id="rId5" Type="http://schemas.openxmlformats.org/officeDocument/2006/relationships/image" Target="../media/image21.svg"/><Relationship Id="rId4" Type="http://schemas.openxmlformats.org/officeDocument/2006/relationships/image" Target="../media/image20.png"/><Relationship Id="rId9" Type="http://schemas.openxmlformats.org/officeDocument/2006/relationships/image" Target="../media/image53.svg"/></Relationships>
</file>

<file path=ppt/slides/_rels/slide3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8" Type="http://schemas.openxmlformats.org/officeDocument/2006/relationships/image" Target="../media/image58.svg"/><Relationship Id="rId3" Type="http://schemas.openxmlformats.org/officeDocument/2006/relationships/image" Target="../media/image55.png"/><Relationship Id="rId7" Type="http://schemas.openxmlformats.org/officeDocument/2006/relationships/image" Target="../media/image57.png"/><Relationship Id="rId12" Type="http://schemas.openxmlformats.org/officeDocument/2006/relationships/image" Target="../media/image62.svg"/><Relationship Id="rId2" Type="http://schemas.openxmlformats.org/officeDocument/2006/relationships/notesSlide" Target="../notesSlides/notesSlide33.xml"/><Relationship Id="rId1" Type="http://schemas.openxmlformats.org/officeDocument/2006/relationships/slideLayout" Target="../slideLayouts/slideLayout11.xml"/><Relationship Id="rId6" Type="http://schemas.openxmlformats.org/officeDocument/2006/relationships/image" Target="../media/image25.svg"/><Relationship Id="rId11" Type="http://schemas.openxmlformats.org/officeDocument/2006/relationships/image" Target="../media/image61.png"/><Relationship Id="rId5" Type="http://schemas.openxmlformats.org/officeDocument/2006/relationships/image" Target="../media/image24.png"/><Relationship Id="rId10" Type="http://schemas.openxmlformats.org/officeDocument/2006/relationships/image" Target="../media/image60.svg"/><Relationship Id="rId4" Type="http://schemas.openxmlformats.org/officeDocument/2006/relationships/image" Target="../media/image56.svg"/><Relationship Id="rId9" Type="http://schemas.openxmlformats.org/officeDocument/2006/relationships/image" Target="../media/image59.png"/></Relationships>
</file>

<file path=ppt/slides/_rels/slide36.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59.png"/><Relationship Id="rId7" Type="http://schemas.openxmlformats.org/officeDocument/2006/relationships/image" Target="../media/image24.png"/><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image" Target="../media/image56.svg"/><Relationship Id="rId5" Type="http://schemas.openxmlformats.org/officeDocument/2006/relationships/image" Target="../media/image55.png"/><Relationship Id="rId10" Type="http://schemas.openxmlformats.org/officeDocument/2006/relationships/image" Target="../media/image58.svg"/><Relationship Id="rId4" Type="http://schemas.openxmlformats.org/officeDocument/2006/relationships/image" Target="../media/image60.svg"/><Relationship Id="rId9" Type="http://schemas.openxmlformats.org/officeDocument/2006/relationships/image" Target="../media/image5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image" Target="../media/image64.emf"/><Relationship Id="rId1" Type="http://schemas.openxmlformats.org/officeDocument/2006/relationships/slideLayout" Target="../slideLayouts/slideLayout3.xml"/><Relationship Id="rId6" Type="http://schemas.openxmlformats.org/officeDocument/2006/relationships/image" Target="../media/image68.emf"/><Relationship Id="rId5" Type="http://schemas.openxmlformats.org/officeDocument/2006/relationships/image" Target="../media/image67.emf"/><Relationship Id="rId4" Type="http://schemas.openxmlformats.org/officeDocument/2006/relationships/image" Target="../media/image66.emf"/></Relationships>
</file>

<file path=ppt/slides/_rels/slide4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a:extLst>
              <a:ext uri="{FF2B5EF4-FFF2-40B4-BE49-F238E27FC236}">
                <a16:creationId xmlns:a16="http://schemas.microsoft.com/office/drawing/2014/main" id="{0D715F50-FC57-4DCD-B496-FB0A5BF999BA}"/>
              </a:ext>
            </a:extLst>
          </p:cNvPr>
          <p:cNvSpPr>
            <a:spLocks noGrp="1"/>
          </p:cNvSpPr>
          <p:nvPr>
            <p:ph type="title"/>
          </p:nvPr>
        </p:nvSpPr>
        <p:spPr>
          <a:xfrm>
            <a:off x="581341" y="3057605"/>
            <a:ext cx="5800990" cy="1695272"/>
          </a:xfrm>
        </p:spPr>
        <p:txBody>
          <a:bodyPr/>
          <a:lstStyle/>
          <a:p>
            <a:r>
              <a:rPr lang="en-US"/>
              <a:t>AZ-104T00A</a:t>
            </a:r>
            <a:br>
              <a:rPr lang="en-IN" dirty="0"/>
            </a:br>
            <a:r>
              <a:rPr lang="en-IN" dirty="0"/>
              <a:t>Administer Governance and Compliance</a:t>
            </a:r>
          </a:p>
        </p:txBody>
      </p:sp>
    </p:spTree>
    <p:extLst>
      <p:ext uri="{BB962C8B-B14F-4D97-AF65-F5344CB8AC3E}">
        <p14:creationId xmlns:p14="http://schemas.microsoft.com/office/powerpoint/2010/main" val="3635852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Create Resource Groups</a:t>
            </a:r>
          </a:p>
        </p:txBody>
      </p:sp>
      <p:sp>
        <p:nvSpPr>
          <p:cNvPr id="42" name="TextBox 1">
            <a:extLst>
              <a:ext uri="{FF2B5EF4-FFF2-40B4-BE49-F238E27FC236}">
                <a16:creationId xmlns:a16="http://schemas.microsoft.com/office/drawing/2014/main" id="{69AE58E4-4D4D-464F-B6F4-52847CD96FBE}"/>
              </a:ext>
            </a:extLst>
          </p:cNvPr>
          <p:cNvSpPr txBox="1"/>
          <p:nvPr/>
        </p:nvSpPr>
        <p:spPr>
          <a:xfrm>
            <a:off x="427038" y="1441125"/>
            <a:ext cx="5857030" cy="828845"/>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t>Resources can only exist in one resource group </a:t>
            </a:r>
          </a:p>
        </p:txBody>
      </p:sp>
      <p:sp>
        <p:nvSpPr>
          <p:cNvPr id="46" name="TextBox 1">
            <a:extLst>
              <a:ext uri="{FF2B5EF4-FFF2-40B4-BE49-F238E27FC236}">
                <a16:creationId xmlns:a16="http://schemas.microsoft.com/office/drawing/2014/main" id="{5045EEE3-BFED-440E-98A7-0E553AE26C5A}"/>
              </a:ext>
            </a:extLst>
          </p:cNvPr>
          <p:cNvSpPr txBox="1"/>
          <p:nvPr/>
        </p:nvSpPr>
        <p:spPr>
          <a:xfrm>
            <a:off x="409849" y="2529041"/>
            <a:ext cx="5857030" cy="831113"/>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t>Groups can have resources of many different types (services) and from many different regions</a:t>
            </a:r>
          </a:p>
        </p:txBody>
      </p:sp>
      <p:sp>
        <p:nvSpPr>
          <p:cNvPr id="45" name="TextBox 1">
            <a:extLst>
              <a:ext uri="{FF2B5EF4-FFF2-40B4-BE49-F238E27FC236}">
                <a16:creationId xmlns:a16="http://schemas.microsoft.com/office/drawing/2014/main" id="{44A43FDA-7F6E-4FB2-8926-980F65240916}"/>
              </a:ext>
            </a:extLst>
          </p:cNvPr>
          <p:cNvSpPr txBox="1"/>
          <p:nvPr/>
        </p:nvSpPr>
        <p:spPr>
          <a:xfrm>
            <a:off x="435789" y="3619225"/>
            <a:ext cx="5857030" cy="828845"/>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t>Groups cannot be renamed or nested</a:t>
            </a:r>
          </a:p>
        </p:txBody>
      </p:sp>
      <p:sp>
        <p:nvSpPr>
          <p:cNvPr id="2" name="TextBox 1">
            <a:extLst>
              <a:ext uri="{FF2B5EF4-FFF2-40B4-BE49-F238E27FC236}">
                <a16:creationId xmlns:a16="http://schemas.microsoft.com/office/drawing/2014/main" id="{85039C30-474E-440D-85DC-4CE94902CA77}"/>
              </a:ext>
            </a:extLst>
          </p:cNvPr>
          <p:cNvSpPr txBox="1"/>
          <p:nvPr/>
        </p:nvSpPr>
        <p:spPr>
          <a:xfrm>
            <a:off x="449027" y="4707142"/>
            <a:ext cx="5857030" cy="828845"/>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t>You can move resources between groups</a:t>
            </a:r>
          </a:p>
        </p:txBody>
      </p:sp>
      <p:grpSp>
        <p:nvGrpSpPr>
          <p:cNvPr id="5" name="Group 4">
            <a:extLst>
              <a:ext uri="{FF2B5EF4-FFF2-40B4-BE49-F238E27FC236}">
                <a16:creationId xmlns:a16="http://schemas.microsoft.com/office/drawing/2014/main" id="{26A1806B-FA89-47D0-B7CA-C78CD14CCAB1}"/>
              </a:ext>
              <a:ext uri="{C183D7F6-B498-43B3-948B-1728B52AA6E4}">
                <adec:decorative xmlns:adec="http://schemas.microsoft.com/office/drawing/2017/decorative" val="1"/>
              </a:ext>
            </a:extLst>
          </p:cNvPr>
          <p:cNvGrpSpPr/>
          <p:nvPr/>
        </p:nvGrpSpPr>
        <p:grpSpPr>
          <a:xfrm>
            <a:off x="6608855" y="1506503"/>
            <a:ext cx="5253691" cy="1680624"/>
            <a:chOff x="6402965" y="1622389"/>
            <a:chExt cx="5253691" cy="1680624"/>
          </a:xfrm>
        </p:grpSpPr>
        <p:sp>
          <p:nvSpPr>
            <p:cNvPr id="11" name="Rectangle 10">
              <a:extLst>
                <a:ext uri="{FF2B5EF4-FFF2-40B4-BE49-F238E27FC236}">
                  <a16:creationId xmlns:a16="http://schemas.microsoft.com/office/drawing/2014/main" id="{B3A605D0-3D29-4D88-9447-62F060AB804A}"/>
                </a:ext>
              </a:extLst>
            </p:cNvPr>
            <p:cNvSpPr>
              <a:spLocks/>
            </p:cNvSpPr>
            <p:nvPr/>
          </p:nvSpPr>
          <p:spPr bwMode="auto">
            <a:xfrm>
              <a:off x="6402965" y="1622389"/>
              <a:ext cx="5253691" cy="1680624"/>
            </a:xfrm>
            <a:prstGeom prst="rect">
              <a:avLst/>
            </a:prstGeom>
            <a:noFill/>
            <a:ln w="19050">
              <a:solidFill>
                <a:srgbClr val="243A5E"/>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lvl="0" defTabSz="932597">
                <a:spcBef>
                  <a:spcPts val="600"/>
                </a:spcBef>
                <a:defRPr/>
              </a:pPr>
              <a:r>
                <a:rPr lang="en-US" sz="1400" dirty="0">
                  <a:solidFill>
                    <a:srgbClr val="000000"/>
                  </a:solidFill>
                </a:rPr>
                <a:t>Resources grouped </a:t>
              </a:r>
              <a:br>
                <a:rPr lang="en-US" sz="1400" dirty="0">
                  <a:solidFill>
                    <a:srgbClr val="000000"/>
                  </a:solidFill>
                </a:rPr>
              </a:br>
              <a:r>
                <a:rPr lang="en-US" sz="1400" dirty="0">
                  <a:solidFill>
                    <a:srgbClr val="000000"/>
                  </a:solidFill>
                </a:rPr>
                <a:t>(Web + DB, VM, Storage) in one group</a:t>
              </a:r>
            </a:p>
          </p:txBody>
        </p:sp>
        <p:pic>
          <p:nvPicPr>
            <p:cNvPr id="73" name="Picture 72">
              <a:extLst>
                <a:ext uri="{FF2B5EF4-FFF2-40B4-BE49-F238E27FC236}">
                  <a16:creationId xmlns:a16="http://schemas.microsoft.com/office/drawing/2014/main" id="{25E8EF84-25BA-4C06-B813-BF0FEA4C348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46808" y="2389287"/>
              <a:ext cx="4617720" cy="845820"/>
            </a:xfrm>
            <a:prstGeom prst="rect">
              <a:avLst/>
            </a:prstGeom>
          </p:spPr>
        </p:pic>
      </p:grpSp>
      <p:cxnSp>
        <p:nvCxnSpPr>
          <p:cNvPr id="41" name="Straight Connector 40">
            <a:extLst>
              <a:ext uri="{FF2B5EF4-FFF2-40B4-BE49-F238E27FC236}">
                <a16:creationId xmlns:a16="http://schemas.microsoft.com/office/drawing/2014/main" id="{8FBD7ED9-6694-4AFD-A9DB-72AD5E4009A9}"/>
              </a:ext>
              <a:ext uri="{C183D7F6-B498-43B3-948B-1728B52AA6E4}">
                <adec:decorative xmlns:adec="http://schemas.microsoft.com/office/drawing/2017/decorative" val="1"/>
              </a:ext>
            </a:extLst>
          </p:cNvPr>
          <p:cNvCxnSpPr>
            <a:cxnSpLocks/>
          </p:cNvCxnSpPr>
          <p:nvPr/>
        </p:nvCxnSpPr>
        <p:spPr>
          <a:xfrm flipV="1">
            <a:off x="6634781" y="3417998"/>
            <a:ext cx="5201838" cy="0"/>
          </a:xfrm>
          <a:prstGeom prst="line">
            <a:avLst/>
          </a:prstGeom>
          <a:ln w="19050">
            <a:solidFill>
              <a:schemeClr val="bg1">
                <a:lumMod val="75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9" name="Oval 307">
            <a:extLst>
              <a:ext uri="{FF2B5EF4-FFF2-40B4-BE49-F238E27FC236}">
                <a16:creationId xmlns:a16="http://schemas.microsoft.com/office/drawing/2014/main" id="{93EE7E33-188C-42EA-826F-A19AF22B5EA6}"/>
              </a:ext>
              <a:ext uri="{C183D7F6-B498-43B3-948B-1728B52AA6E4}">
                <adec:decorative xmlns:adec="http://schemas.microsoft.com/office/drawing/2017/decorative" val="1"/>
              </a:ext>
            </a:extLst>
          </p:cNvPr>
          <p:cNvSpPr>
            <a:spLocks noChangeArrowheads="1"/>
          </p:cNvSpPr>
          <p:nvPr/>
        </p:nvSpPr>
        <p:spPr bwMode="auto">
          <a:xfrm>
            <a:off x="9011664" y="3187738"/>
            <a:ext cx="448073" cy="460522"/>
          </a:xfrm>
          <a:prstGeom prst="ellipse">
            <a:avLst/>
          </a:prstGeom>
          <a:solidFill>
            <a:schemeClr val="tx2"/>
          </a:solidFill>
          <a:ln w="9525">
            <a:noFill/>
            <a:round/>
            <a:headEnd/>
            <a:tailEnd/>
          </a:ln>
        </p:spPr>
        <p:txBody>
          <a:bodyPr vert="horz" wrap="none" lIns="95117" tIns="47558" rIns="95117" bIns="47558" numCol="1" anchor="ctr" anchorCtr="0" compatLnSpc="1">
            <a:prstTxWarp prst="textNoShape">
              <a:avLst/>
            </a:prstTxWarp>
          </a:bodyPr>
          <a:lstStyle/>
          <a:p>
            <a:pPr algn="ctr" defTabSz="932597">
              <a:defRPr/>
            </a:pPr>
            <a:r>
              <a:rPr lang="en-US" sz="1428" kern="0" dirty="0">
                <a:solidFill>
                  <a:srgbClr val="FFFFFF"/>
                </a:solidFill>
              </a:rPr>
              <a:t>OR</a:t>
            </a:r>
          </a:p>
        </p:txBody>
      </p:sp>
      <p:grpSp>
        <p:nvGrpSpPr>
          <p:cNvPr id="7" name="Group 6">
            <a:extLst>
              <a:ext uri="{FF2B5EF4-FFF2-40B4-BE49-F238E27FC236}">
                <a16:creationId xmlns:a16="http://schemas.microsoft.com/office/drawing/2014/main" id="{12043F35-9EE8-4940-A114-3107E413DDB8}"/>
              </a:ext>
              <a:ext uri="{C183D7F6-B498-43B3-948B-1728B52AA6E4}">
                <adec:decorative xmlns:adec="http://schemas.microsoft.com/office/drawing/2017/decorative" val="1"/>
              </a:ext>
            </a:extLst>
          </p:cNvPr>
          <p:cNvGrpSpPr/>
          <p:nvPr/>
        </p:nvGrpSpPr>
        <p:grpSpPr>
          <a:xfrm>
            <a:off x="6608855" y="3737481"/>
            <a:ext cx="5253691" cy="1734634"/>
            <a:chOff x="6402965" y="3853367"/>
            <a:chExt cx="5253691" cy="1734634"/>
          </a:xfrm>
        </p:grpSpPr>
        <p:sp>
          <p:nvSpPr>
            <p:cNvPr id="34" name="Rectangle 33">
              <a:extLst>
                <a:ext uri="{FF2B5EF4-FFF2-40B4-BE49-F238E27FC236}">
                  <a16:creationId xmlns:a16="http://schemas.microsoft.com/office/drawing/2014/main" id="{7F495C3D-E20B-47EC-A6CF-42A2EBC69BA5}"/>
                </a:ext>
              </a:extLst>
            </p:cNvPr>
            <p:cNvSpPr/>
            <p:nvPr/>
          </p:nvSpPr>
          <p:spPr bwMode="auto">
            <a:xfrm>
              <a:off x="6402965" y="3853367"/>
              <a:ext cx="1315355" cy="1734634"/>
            </a:xfrm>
            <a:prstGeom prst="rect">
              <a:avLst/>
            </a:prstGeom>
            <a:solidFill>
              <a:srgbClr val="FFFFFF"/>
            </a:solidFill>
            <a:ln w="19050" cap="flat" cmpd="sng" algn="ctr">
              <a:solidFill>
                <a:schemeClr val="bg1">
                  <a:lumMod val="50000"/>
                </a:schemeClr>
              </a:solidFill>
              <a:prstDash val="solid"/>
              <a:miter lim="800000"/>
              <a:headEnd type="none" w="med" len="med"/>
              <a:tailEnd type="none" w="med" len="med"/>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defTabSz="951028" fontAlgn="base">
                <a:lnSpc>
                  <a:spcPct val="90000"/>
                </a:lnSpc>
                <a:spcBef>
                  <a:spcPct val="0"/>
                </a:spcBef>
                <a:spcAft>
                  <a:spcPct val="0"/>
                </a:spcAft>
                <a:defRPr/>
              </a:pPr>
              <a:r>
                <a:rPr lang="en-US" sz="1200" b="1" kern="0" dirty="0">
                  <a:solidFill>
                    <a:schemeClr val="tx2"/>
                  </a:solidFill>
                  <a:latin typeface="+mj-lt"/>
                  <a:ea typeface="Segoe UI" pitchFamily="34" charset="0"/>
                  <a:cs typeface="Segoe UI" pitchFamily="34" charset="0"/>
                </a:rPr>
                <a:t>Web and DB </a:t>
              </a:r>
              <a:r>
                <a:rPr lang="en-US" sz="1224" kern="0" dirty="0">
                  <a:ea typeface="Segoe UI" pitchFamily="34" charset="0"/>
                  <a:cs typeface="Segoe UI" pitchFamily="34" charset="0"/>
                </a:rPr>
                <a:t>resource group</a:t>
              </a:r>
            </a:p>
          </p:txBody>
        </p:sp>
        <p:sp>
          <p:nvSpPr>
            <p:cNvPr id="32" name="Rectangle 31">
              <a:extLst>
                <a:ext uri="{FF2B5EF4-FFF2-40B4-BE49-F238E27FC236}">
                  <a16:creationId xmlns:a16="http://schemas.microsoft.com/office/drawing/2014/main" id="{D04AFD30-C459-4E6B-8E2A-99357E2724B9}"/>
                </a:ext>
              </a:extLst>
            </p:cNvPr>
            <p:cNvSpPr/>
            <p:nvPr/>
          </p:nvSpPr>
          <p:spPr bwMode="auto">
            <a:xfrm>
              <a:off x="8372133" y="3853367"/>
              <a:ext cx="1315355" cy="1734634"/>
            </a:xfrm>
            <a:prstGeom prst="rect">
              <a:avLst/>
            </a:prstGeom>
            <a:solidFill>
              <a:srgbClr val="FFFFFF"/>
            </a:solidFill>
            <a:ln w="19050" cap="flat" cmpd="sng" algn="ctr">
              <a:solidFill>
                <a:schemeClr val="bg1">
                  <a:lumMod val="50000"/>
                </a:schemeClr>
              </a:solidFill>
              <a:prstDash val="solid"/>
              <a:miter lim="800000"/>
              <a:headEnd type="none" w="med" len="med"/>
              <a:tailEnd type="none" w="med" len="med"/>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defTabSz="951028" fontAlgn="base">
                <a:lnSpc>
                  <a:spcPct val="90000"/>
                </a:lnSpc>
                <a:spcBef>
                  <a:spcPct val="0"/>
                </a:spcBef>
                <a:spcAft>
                  <a:spcPct val="0"/>
                </a:spcAft>
                <a:defRPr/>
              </a:pPr>
              <a:r>
                <a:rPr lang="en-US" sz="1200" b="1" kern="0" dirty="0">
                  <a:solidFill>
                    <a:schemeClr val="tx2"/>
                  </a:solidFill>
                  <a:latin typeface="+mj-lt"/>
                  <a:ea typeface="Segoe UI" pitchFamily="34" charset="0"/>
                  <a:cs typeface="Segoe UI" pitchFamily="34" charset="0"/>
                </a:rPr>
                <a:t>Virtual machine </a:t>
              </a:r>
              <a:r>
                <a:rPr lang="en-US" sz="1224" kern="0" dirty="0">
                  <a:ea typeface="Segoe UI" pitchFamily="34" charset="0"/>
                  <a:cs typeface="Segoe UI" pitchFamily="34" charset="0"/>
                </a:rPr>
                <a:t>resource group</a:t>
              </a:r>
            </a:p>
          </p:txBody>
        </p:sp>
        <p:sp>
          <p:nvSpPr>
            <p:cNvPr id="30" name="Rectangle 29">
              <a:extLst>
                <a:ext uri="{FF2B5EF4-FFF2-40B4-BE49-F238E27FC236}">
                  <a16:creationId xmlns:a16="http://schemas.microsoft.com/office/drawing/2014/main" id="{3E59BB04-D3DE-4847-A585-ACDBDC7076F7}"/>
                </a:ext>
              </a:extLst>
            </p:cNvPr>
            <p:cNvSpPr/>
            <p:nvPr/>
          </p:nvSpPr>
          <p:spPr bwMode="auto">
            <a:xfrm>
              <a:off x="10341301" y="3853367"/>
              <a:ext cx="1315355" cy="1734634"/>
            </a:xfrm>
            <a:prstGeom prst="rect">
              <a:avLst/>
            </a:prstGeom>
            <a:solidFill>
              <a:srgbClr val="FFFFFF"/>
            </a:solidFill>
            <a:ln w="19050" cap="flat" cmpd="sng" algn="ctr">
              <a:solidFill>
                <a:schemeClr val="bg1">
                  <a:lumMod val="50000"/>
                </a:schemeClr>
              </a:solidFill>
              <a:prstDash val="solid"/>
              <a:miter lim="800000"/>
              <a:headEnd type="none" w="med" len="med"/>
              <a:tailEnd type="none" w="med" len="med"/>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defTabSz="951028" fontAlgn="base">
                <a:lnSpc>
                  <a:spcPct val="90000"/>
                </a:lnSpc>
                <a:spcBef>
                  <a:spcPct val="0"/>
                </a:spcBef>
                <a:spcAft>
                  <a:spcPct val="0"/>
                </a:spcAft>
                <a:defRPr/>
              </a:pPr>
              <a:r>
                <a:rPr lang="en-US" sz="1200" b="1" kern="0" dirty="0">
                  <a:solidFill>
                    <a:schemeClr val="tx2"/>
                  </a:solidFill>
                  <a:latin typeface="+mj-lt"/>
                  <a:ea typeface="Segoe UI" pitchFamily="34" charset="0"/>
                  <a:cs typeface="Segoe UI" pitchFamily="34" charset="0"/>
                </a:rPr>
                <a:t>Storage</a:t>
              </a:r>
              <a:r>
                <a:rPr lang="en-US" sz="1200" kern="0" dirty="0">
                  <a:solidFill>
                    <a:schemeClr val="tx2"/>
                  </a:solidFill>
                  <a:latin typeface="+mj-lt"/>
                  <a:ea typeface="Segoe UI" pitchFamily="34" charset="0"/>
                  <a:cs typeface="Segoe UI" pitchFamily="34" charset="0"/>
                </a:rPr>
                <a:t> </a:t>
              </a:r>
              <a:r>
                <a:rPr lang="en-US" sz="1224" kern="0" dirty="0">
                  <a:ea typeface="Segoe UI" pitchFamily="34" charset="0"/>
                  <a:cs typeface="Segoe UI" pitchFamily="34" charset="0"/>
                </a:rPr>
                <a:t>resource group</a:t>
              </a:r>
            </a:p>
          </p:txBody>
        </p:sp>
        <p:pic>
          <p:nvPicPr>
            <p:cNvPr id="98" name="Picture 97">
              <a:extLst>
                <a:ext uri="{FF2B5EF4-FFF2-40B4-BE49-F238E27FC236}">
                  <a16:creationId xmlns:a16="http://schemas.microsoft.com/office/drawing/2014/main" id="{1A0D1922-224E-4C8C-BBE6-DAD109DDE843}"/>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14802" y="3900330"/>
              <a:ext cx="4639056" cy="1043940"/>
            </a:xfrm>
            <a:prstGeom prst="rect">
              <a:avLst/>
            </a:prstGeom>
          </p:spPr>
        </p:pic>
      </p:grpSp>
    </p:spTree>
    <p:extLst>
      <p:ext uri="{BB962C8B-B14F-4D97-AF65-F5344CB8AC3E}">
        <p14:creationId xmlns:p14="http://schemas.microsoft.com/office/powerpoint/2010/main" val="3622819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descr="Screenshot of the Subscription usage and quotas page. It shows quotas for Network Watchers, Public IP Addresses, Route Tables, and Virtual Networks by their location with the usage numbers by percent used and number of resources."/>
          <p:cNvSpPr>
            <a:spLocks noGrp="1"/>
          </p:cNvSpPr>
          <p:nvPr>
            <p:ph type="title"/>
          </p:nvPr>
        </p:nvSpPr>
        <p:spPr/>
        <p:txBody>
          <a:bodyPr/>
          <a:lstStyle/>
          <a:p>
            <a:r>
              <a:rPr lang="en-US" dirty="0">
                <a:latin typeface="Segoe UI Semibold" panose="020B0702040204020203" pitchFamily="34" charset="0"/>
                <a:cs typeface="Segoe UI Semibold" panose="020B0702040204020203" pitchFamily="34" charset="0"/>
              </a:rPr>
              <a:t>Determine Service Limits and Quotas</a:t>
            </a:r>
          </a:p>
        </p:txBody>
      </p:sp>
      <p:sp>
        <p:nvSpPr>
          <p:cNvPr id="11" name="Rectangle 10">
            <a:extLst>
              <a:ext uri="{FF2B5EF4-FFF2-40B4-BE49-F238E27FC236}">
                <a16:creationId xmlns:a16="http://schemas.microsoft.com/office/drawing/2014/main" id="{A6BE8079-E3E8-44A4-AE0B-E564367CE6C6}"/>
              </a:ext>
              <a:ext uri="{C183D7F6-B498-43B3-948B-1728B52AA6E4}">
                <adec:decorative xmlns:adec="http://schemas.microsoft.com/office/drawing/2017/decorative" val="1"/>
              </a:ext>
            </a:extLst>
          </p:cNvPr>
          <p:cNvSpPr/>
          <p:nvPr/>
        </p:nvSpPr>
        <p:spPr bwMode="auto">
          <a:xfrm>
            <a:off x="427038" y="1463668"/>
            <a:ext cx="11582400" cy="3654432"/>
          </a:xfrm>
          <a:prstGeom prst="rect">
            <a:avLst/>
          </a:prstGeom>
          <a:no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defTabSz="951028" fontAlgn="base">
              <a:spcBef>
                <a:spcPct val="0"/>
              </a:spcBef>
              <a:spcAft>
                <a:spcPct val="0"/>
              </a:spcAft>
            </a:pPr>
            <a:endParaRPr lang="en-IN" sz="204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a:extLst>
              <a:ext uri="{FF2B5EF4-FFF2-40B4-BE49-F238E27FC236}">
                <a16:creationId xmlns:a16="http://schemas.microsoft.com/office/drawing/2014/main" id="{8D6435BA-23D7-481C-945F-4EE9A5D51DB7}"/>
              </a:ext>
            </a:extLst>
          </p:cNvPr>
          <p:cNvSpPr/>
          <p:nvPr/>
        </p:nvSpPr>
        <p:spPr>
          <a:xfrm>
            <a:off x="427038" y="5251213"/>
            <a:ext cx="3758359" cy="1110534"/>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spcBef>
                <a:spcPts val="1200"/>
              </a:spcBef>
            </a:pPr>
            <a:r>
              <a:rPr lang="en-US" sz="2000" dirty="0">
                <a:solidFill>
                  <a:schemeClr val="tx1"/>
                </a:solidFill>
              </a:rPr>
              <a:t>Resources have a default limit - a subscription quota </a:t>
            </a:r>
          </a:p>
        </p:txBody>
      </p:sp>
      <p:sp>
        <p:nvSpPr>
          <p:cNvPr id="8" name="Rectangle 7">
            <a:extLst>
              <a:ext uri="{FF2B5EF4-FFF2-40B4-BE49-F238E27FC236}">
                <a16:creationId xmlns:a16="http://schemas.microsoft.com/office/drawing/2014/main" id="{919E6670-AE91-4E27-A782-094BD40B04FA}"/>
              </a:ext>
            </a:extLst>
          </p:cNvPr>
          <p:cNvSpPr/>
          <p:nvPr/>
        </p:nvSpPr>
        <p:spPr>
          <a:xfrm>
            <a:off x="4339058" y="5251213"/>
            <a:ext cx="3758359" cy="1110534"/>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spcBef>
                <a:spcPts val="1200"/>
              </a:spcBef>
            </a:pPr>
            <a:r>
              <a:rPr lang="en-US" sz="2000" dirty="0">
                <a:solidFill>
                  <a:schemeClr val="tx1"/>
                </a:solidFill>
              </a:rPr>
              <a:t>Helpful to track current usage, and plan for future use</a:t>
            </a:r>
          </a:p>
        </p:txBody>
      </p:sp>
      <p:sp>
        <p:nvSpPr>
          <p:cNvPr id="9" name="Rectangle 8">
            <a:extLst>
              <a:ext uri="{FF2B5EF4-FFF2-40B4-BE49-F238E27FC236}">
                <a16:creationId xmlns:a16="http://schemas.microsoft.com/office/drawing/2014/main" id="{4933B88A-7740-4B21-BAC6-C1EEA901C69E}"/>
              </a:ext>
            </a:extLst>
          </p:cNvPr>
          <p:cNvSpPr/>
          <p:nvPr/>
        </p:nvSpPr>
        <p:spPr>
          <a:xfrm>
            <a:off x="8251079" y="5251213"/>
            <a:ext cx="3758359" cy="1110534"/>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spcBef>
                <a:spcPts val="1200"/>
              </a:spcBef>
            </a:pPr>
            <a:r>
              <a:rPr lang="en-US" sz="2000" dirty="0">
                <a:solidFill>
                  <a:schemeClr val="tx1"/>
                </a:solidFill>
              </a:rPr>
              <a:t>You can open a free support case to increase limits to published maximums</a:t>
            </a:r>
          </a:p>
        </p:txBody>
      </p:sp>
      <p:pic>
        <p:nvPicPr>
          <p:cNvPr id="4" name="Picture 3" descr="Screenshot of the Subscription usage and quotas page. It shows quotas for Network Watchers, Public IP Addresses, Route Tables, and Virtual Networks by their location with the usage numbers by percent used and number of resources">
            <a:extLst>
              <a:ext uri="{FF2B5EF4-FFF2-40B4-BE49-F238E27FC236}">
                <a16:creationId xmlns:a16="http://schemas.microsoft.com/office/drawing/2014/main" id="{F9CD6F6A-08E8-3C90-F942-F482833F54A9}"/>
              </a:ext>
            </a:extLst>
          </p:cNvPr>
          <p:cNvPicPr>
            <a:picLocks noChangeAspect="1"/>
          </p:cNvPicPr>
          <p:nvPr/>
        </p:nvPicPr>
        <p:blipFill>
          <a:blip r:embed="rId3"/>
          <a:stretch>
            <a:fillRect/>
          </a:stretch>
        </p:blipFill>
        <p:spPr>
          <a:xfrm>
            <a:off x="1307466" y="1276113"/>
            <a:ext cx="9807827" cy="3659075"/>
          </a:xfrm>
          <a:prstGeom prst="rect">
            <a:avLst/>
          </a:prstGeom>
          <a:ln>
            <a:solidFill>
              <a:schemeClr val="accent1"/>
            </a:solidFill>
          </a:ln>
        </p:spPr>
      </p:pic>
    </p:spTree>
    <p:extLst>
      <p:ext uri="{BB962C8B-B14F-4D97-AF65-F5344CB8AC3E}">
        <p14:creationId xmlns:p14="http://schemas.microsoft.com/office/powerpoint/2010/main" val="2123549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solidFill>
                  <a:schemeClr val="tx1"/>
                </a:solidFill>
              </a:rPr>
              <a:t>Create an Azure Resource Hierarchy</a:t>
            </a:r>
          </a:p>
        </p:txBody>
      </p:sp>
      <p:sp>
        <p:nvSpPr>
          <p:cNvPr id="8" name="Rectangle 7">
            <a:extLst>
              <a:ext uri="{FF2B5EF4-FFF2-40B4-BE49-F238E27FC236}">
                <a16:creationId xmlns:a16="http://schemas.microsoft.com/office/drawing/2014/main" id="{C9F18DA1-C7A9-4D5D-B95A-12E8638F461B}"/>
              </a:ext>
              <a:ext uri="{C183D7F6-B498-43B3-948B-1728B52AA6E4}">
                <adec:decorative xmlns:adec="http://schemas.microsoft.com/office/drawing/2017/decorative" val="0"/>
              </a:ext>
            </a:extLst>
          </p:cNvPr>
          <p:cNvSpPr/>
          <p:nvPr/>
        </p:nvSpPr>
        <p:spPr bwMode="auto">
          <a:xfrm>
            <a:off x="452438" y="1542519"/>
            <a:ext cx="5458968" cy="1178832"/>
          </a:xfrm>
          <a:prstGeom prst="rect">
            <a:avLst/>
          </a:prstGeom>
          <a:solidFill>
            <a:schemeClr val="bg1">
              <a:lumMod val="95000"/>
            </a:schemeClr>
          </a:solid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Management groups provides a level of scope above subscriptions</a:t>
            </a:r>
          </a:p>
        </p:txBody>
      </p:sp>
      <p:sp>
        <p:nvSpPr>
          <p:cNvPr id="9" name="Rectangle 8">
            <a:extLst>
              <a:ext uri="{FF2B5EF4-FFF2-40B4-BE49-F238E27FC236}">
                <a16:creationId xmlns:a16="http://schemas.microsoft.com/office/drawing/2014/main" id="{08202D1F-CA7A-4292-BF01-69390AD26196}"/>
              </a:ext>
              <a:ext uri="{C183D7F6-B498-43B3-948B-1728B52AA6E4}">
                <adec:decorative xmlns:adec="http://schemas.microsoft.com/office/drawing/2017/decorative" val="0"/>
              </a:ext>
            </a:extLst>
          </p:cNvPr>
          <p:cNvSpPr/>
          <p:nvPr/>
        </p:nvSpPr>
        <p:spPr bwMode="auto">
          <a:xfrm>
            <a:off x="452438" y="3054929"/>
            <a:ext cx="5458968" cy="1178832"/>
          </a:xfrm>
          <a:prstGeom prst="rect">
            <a:avLst/>
          </a:prstGeom>
          <a:solidFill>
            <a:schemeClr val="bg1">
              <a:lumMod val="95000"/>
            </a:schemeClr>
          </a:solid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Target policies and spend budgets across subscriptions and inheritance down the hierarchies</a:t>
            </a:r>
          </a:p>
        </p:txBody>
      </p:sp>
      <p:sp>
        <p:nvSpPr>
          <p:cNvPr id="10" name="Rectangle 9">
            <a:extLst>
              <a:ext uri="{FF2B5EF4-FFF2-40B4-BE49-F238E27FC236}">
                <a16:creationId xmlns:a16="http://schemas.microsoft.com/office/drawing/2014/main" id="{EE6E2F34-A1BE-410F-ACB4-2742DA5B8387}"/>
              </a:ext>
              <a:ext uri="{C183D7F6-B498-43B3-948B-1728B52AA6E4}">
                <adec:decorative xmlns:adec="http://schemas.microsoft.com/office/drawing/2017/decorative" val="0"/>
              </a:ext>
            </a:extLst>
          </p:cNvPr>
          <p:cNvSpPr/>
          <p:nvPr/>
        </p:nvSpPr>
        <p:spPr bwMode="auto">
          <a:xfrm>
            <a:off x="427037" y="4432866"/>
            <a:ext cx="5458968" cy="1178832"/>
          </a:xfrm>
          <a:prstGeom prst="rect">
            <a:avLst/>
          </a:prstGeom>
          <a:solidFill>
            <a:schemeClr val="bg1">
              <a:lumMod val="95000"/>
            </a:schemeClr>
          </a:solid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Implement compliance and cost reporting by organization (business/teams)</a:t>
            </a:r>
          </a:p>
        </p:txBody>
      </p:sp>
      <p:pic>
        <p:nvPicPr>
          <p:cNvPr id="2" name="Picture 2" descr="Diagram showing how Azure management groups are used to organize subscriptions in a hierarchy of unified policy and access management. A single top-level management, or root group (Contoso) and every directory below is folded into it">
            <a:extLst>
              <a:ext uri="{FF2B5EF4-FFF2-40B4-BE49-F238E27FC236}">
                <a16:creationId xmlns:a16="http://schemas.microsoft.com/office/drawing/2014/main" id="{E67EE83F-BF82-4A40-8F99-A5815D7E7F9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188894" y="1711896"/>
            <a:ext cx="5846812" cy="3570732"/>
          </a:xfrm>
          <a:prstGeom prst="rect">
            <a:avLst/>
          </a:prstGeom>
        </p:spPr>
      </p:pic>
      <p:sp>
        <p:nvSpPr>
          <p:cNvPr id="3" name="TextBox 1">
            <a:extLst>
              <a:ext uri="{FF2B5EF4-FFF2-40B4-BE49-F238E27FC236}">
                <a16:creationId xmlns:a16="http://schemas.microsoft.com/office/drawing/2014/main" id="{0CD70271-2ACF-762A-AFA3-E519E42534B9}"/>
              </a:ext>
            </a:extLst>
          </p:cNvPr>
          <p:cNvSpPr txBox="1"/>
          <p:nvPr/>
        </p:nvSpPr>
        <p:spPr>
          <a:xfrm>
            <a:off x="339617" y="5817478"/>
            <a:ext cx="11396652" cy="585596"/>
          </a:xfrm>
          <a:prstGeom prst="rect">
            <a:avLst/>
          </a:prstGeom>
          <a:solidFill>
            <a:schemeClr val="bg2"/>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dirty="0"/>
              <a:t>* To prevent changes, apply resource locks a</a:t>
            </a:r>
            <a:r>
              <a:rPr lang="en-US" sz="2000" b="0" i="0" dirty="0">
                <a:effectLst/>
                <a:latin typeface="Segoe UI VSS (Regular)"/>
              </a:rPr>
              <a:t>t the subscription, resource group, or resources level</a:t>
            </a:r>
            <a:endParaRPr lang="en-US" sz="2000" dirty="0"/>
          </a:p>
        </p:txBody>
      </p:sp>
    </p:spTree>
    <p:extLst>
      <p:ext uri="{BB962C8B-B14F-4D97-AF65-F5344CB8AC3E}">
        <p14:creationId xmlns:p14="http://schemas.microsoft.com/office/powerpoint/2010/main" val="3203764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solidFill>
                  <a:schemeClr val="tx1"/>
                </a:solidFill>
              </a:rPr>
              <a:t>Apply Resource Tagging</a:t>
            </a:r>
          </a:p>
        </p:txBody>
      </p:sp>
      <p:sp>
        <p:nvSpPr>
          <p:cNvPr id="15" name="Rectangle 14">
            <a:extLst>
              <a:ext uri="{FF2B5EF4-FFF2-40B4-BE49-F238E27FC236}">
                <a16:creationId xmlns:a16="http://schemas.microsoft.com/office/drawing/2014/main" id="{9CF7744D-412C-4170-B3D3-EE56A388EAAC}"/>
              </a:ext>
              <a:ext uri="{C183D7F6-B498-43B3-948B-1728B52AA6E4}">
                <adec:decorative xmlns:adec="http://schemas.microsoft.com/office/drawing/2017/decorative" val="0"/>
              </a:ext>
            </a:extLst>
          </p:cNvPr>
          <p:cNvSpPr/>
          <p:nvPr/>
        </p:nvSpPr>
        <p:spPr bwMode="auto">
          <a:xfrm>
            <a:off x="452438" y="1549083"/>
            <a:ext cx="5458968" cy="982748"/>
          </a:xfrm>
          <a:prstGeom prst="rect">
            <a:avLst/>
          </a:prstGeom>
          <a:solidFill>
            <a:schemeClr val="bg1">
              <a:lumMod val="95000"/>
            </a:schemeClr>
          </a:solid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a:spcBef>
                <a:spcPts val="1200"/>
              </a:spcBef>
            </a:pPr>
            <a:r>
              <a:rPr lang="en-US" sz="2400" dirty="0">
                <a:solidFill>
                  <a:schemeClr val="tx1"/>
                </a:solidFill>
              </a:rPr>
              <a:t>Provides metadata for your Azure resources </a:t>
            </a:r>
          </a:p>
        </p:txBody>
      </p:sp>
      <p:sp>
        <p:nvSpPr>
          <p:cNvPr id="16" name="Rectangle 15">
            <a:extLst>
              <a:ext uri="{FF2B5EF4-FFF2-40B4-BE49-F238E27FC236}">
                <a16:creationId xmlns:a16="http://schemas.microsoft.com/office/drawing/2014/main" id="{EAFC77C0-F36C-433B-B35D-9961EF2306E9}"/>
              </a:ext>
              <a:ext uri="{C183D7F6-B498-43B3-948B-1728B52AA6E4}">
                <adec:decorative xmlns:adec="http://schemas.microsoft.com/office/drawing/2017/decorative" val="0"/>
              </a:ext>
            </a:extLst>
          </p:cNvPr>
          <p:cNvSpPr/>
          <p:nvPr/>
        </p:nvSpPr>
        <p:spPr bwMode="auto">
          <a:xfrm>
            <a:off x="452438" y="2621025"/>
            <a:ext cx="5458968" cy="982748"/>
          </a:xfrm>
          <a:prstGeom prst="rect">
            <a:avLst/>
          </a:prstGeom>
          <a:solidFill>
            <a:schemeClr val="bg1">
              <a:lumMod val="95000"/>
            </a:schemeClr>
          </a:solid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a:spcBef>
                <a:spcPts val="1200"/>
              </a:spcBef>
            </a:pPr>
            <a:r>
              <a:rPr lang="en-US" sz="2400" dirty="0">
                <a:solidFill>
                  <a:schemeClr val="tx1"/>
                </a:solidFill>
              </a:rPr>
              <a:t>Logically organizes resources</a:t>
            </a:r>
          </a:p>
        </p:txBody>
      </p:sp>
      <p:sp>
        <p:nvSpPr>
          <p:cNvPr id="18" name="Rectangle 17">
            <a:extLst>
              <a:ext uri="{FF2B5EF4-FFF2-40B4-BE49-F238E27FC236}">
                <a16:creationId xmlns:a16="http://schemas.microsoft.com/office/drawing/2014/main" id="{2E0C1068-618E-4598-9F94-094272EBE16A}"/>
              </a:ext>
              <a:ext uri="{C183D7F6-B498-43B3-948B-1728B52AA6E4}">
                <adec:decorative xmlns:adec="http://schemas.microsoft.com/office/drawing/2017/decorative" val="0"/>
              </a:ext>
            </a:extLst>
          </p:cNvPr>
          <p:cNvSpPr/>
          <p:nvPr/>
        </p:nvSpPr>
        <p:spPr bwMode="auto">
          <a:xfrm>
            <a:off x="452438" y="3692967"/>
            <a:ext cx="5458968" cy="982748"/>
          </a:xfrm>
          <a:prstGeom prst="rect">
            <a:avLst/>
          </a:prstGeom>
          <a:solidFill>
            <a:schemeClr val="bg1">
              <a:lumMod val="95000"/>
            </a:schemeClr>
          </a:solid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a:spcBef>
                <a:spcPts val="1200"/>
              </a:spcBef>
            </a:pPr>
            <a:r>
              <a:rPr lang="en-US" sz="2400" dirty="0">
                <a:solidFill>
                  <a:schemeClr val="tx1"/>
                </a:solidFill>
              </a:rPr>
              <a:t>Consists of a name-value pair</a:t>
            </a:r>
          </a:p>
        </p:txBody>
      </p:sp>
      <p:sp>
        <p:nvSpPr>
          <p:cNvPr id="19" name="Rectangle 18">
            <a:extLst>
              <a:ext uri="{FF2B5EF4-FFF2-40B4-BE49-F238E27FC236}">
                <a16:creationId xmlns:a16="http://schemas.microsoft.com/office/drawing/2014/main" id="{90A59D18-0BC9-40EA-B64F-2A7FEAC8094F}"/>
              </a:ext>
              <a:ext uri="{C183D7F6-B498-43B3-948B-1728B52AA6E4}">
                <adec:decorative xmlns:adec="http://schemas.microsoft.com/office/drawing/2017/decorative" val="0"/>
              </a:ext>
            </a:extLst>
          </p:cNvPr>
          <p:cNvSpPr/>
          <p:nvPr/>
        </p:nvSpPr>
        <p:spPr bwMode="auto">
          <a:xfrm>
            <a:off x="452438" y="4764909"/>
            <a:ext cx="5458968" cy="982748"/>
          </a:xfrm>
          <a:prstGeom prst="rect">
            <a:avLst/>
          </a:prstGeom>
          <a:solidFill>
            <a:schemeClr val="bg1">
              <a:lumMod val="95000"/>
            </a:schemeClr>
          </a:solid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a:spcBef>
                <a:spcPts val="1200"/>
              </a:spcBef>
            </a:pPr>
            <a:r>
              <a:rPr lang="en-US" sz="2400" dirty="0">
                <a:solidFill>
                  <a:schemeClr val="tx1"/>
                </a:solidFill>
              </a:rPr>
              <a:t>Very useful for rolling up billing information</a:t>
            </a:r>
          </a:p>
        </p:txBody>
      </p:sp>
      <p:pic>
        <p:nvPicPr>
          <p:cNvPr id="20" name="Picture 19" descr="A tag is associated with a resource or a resource group">
            <a:extLst>
              <a:ext uri="{FF2B5EF4-FFF2-40B4-BE49-F238E27FC236}">
                <a16:creationId xmlns:a16="http://schemas.microsoft.com/office/drawing/2014/main" id="{58CD51F4-F03B-4127-A196-A40C36150EB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14428" y="1143000"/>
            <a:ext cx="5969609" cy="4700016"/>
          </a:xfrm>
          <a:prstGeom prst="rect">
            <a:avLst/>
          </a:prstGeom>
          <a:solidFill>
            <a:schemeClr val="bg1"/>
          </a:solidFill>
          <a:ln w="19050">
            <a:noFill/>
            <a:headEnd type="none" w="med" len="med"/>
            <a:tailEnd type="none" w="med" len="med"/>
          </a:ln>
          <a:effectLst/>
        </p:spPr>
      </p:pic>
    </p:spTree>
    <p:extLst>
      <p:ext uri="{BB962C8B-B14F-4D97-AF65-F5344CB8AC3E}">
        <p14:creationId xmlns:p14="http://schemas.microsoft.com/office/powerpoint/2010/main" val="2979227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Manage Costs</a:t>
            </a:r>
          </a:p>
        </p:txBody>
      </p:sp>
      <p:sp>
        <p:nvSpPr>
          <p:cNvPr id="3" name="TextBox 2">
            <a:extLst>
              <a:ext uri="{FF2B5EF4-FFF2-40B4-BE49-F238E27FC236}">
                <a16:creationId xmlns:a16="http://schemas.microsoft.com/office/drawing/2014/main" id="{9281C543-E323-4320-9A9F-2A6A3495E335}"/>
              </a:ext>
            </a:extLst>
          </p:cNvPr>
          <p:cNvSpPr txBox="1"/>
          <p:nvPr/>
        </p:nvSpPr>
        <p:spPr>
          <a:xfrm>
            <a:off x="427038" y="1239192"/>
            <a:ext cx="5626101" cy="4721292"/>
          </a:xfrm>
          <a:prstGeom prst="rect">
            <a:avLst/>
          </a:prstGeom>
          <a:noFill/>
        </p:spPr>
        <p:txBody>
          <a:bodyPr wrap="square" lIns="182880" tIns="146304" rIns="182880" bIns="146304" rtlCol="0">
            <a:spAutoFit/>
          </a:bodyPr>
          <a:lstStyle/>
          <a:p>
            <a:pPr marL="342900" indent="-342900">
              <a:lnSpc>
                <a:spcPct val="90000"/>
              </a:lnSpc>
              <a:spcAft>
                <a:spcPts val="1200"/>
              </a:spcAft>
              <a:buFont typeface="Arial" panose="020B0604020202020204" pitchFamily="34" charset="0"/>
              <a:buChar char="•"/>
            </a:pPr>
            <a:r>
              <a:rPr lang="en-US" sz="2400" dirty="0">
                <a:gradFill>
                  <a:gsLst>
                    <a:gs pos="2917">
                      <a:schemeClr val="tx1"/>
                    </a:gs>
                    <a:gs pos="30000">
                      <a:schemeClr val="tx1"/>
                    </a:gs>
                  </a:gsLst>
                  <a:lin ang="5400000" scaled="0"/>
                </a:gradFill>
              </a:rPr>
              <a:t>Costs are resource-specific</a:t>
            </a:r>
          </a:p>
          <a:p>
            <a:pPr marL="342900" indent="-342900">
              <a:lnSpc>
                <a:spcPct val="90000"/>
              </a:lnSpc>
              <a:spcAft>
                <a:spcPts val="1200"/>
              </a:spcAft>
              <a:buFont typeface="Arial" panose="020B0604020202020204" pitchFamily="34" charset="0"/>
              <a:buChar char="•"/>
            </a:pPr>
            <a:r>
              <a:rPr lang="en-US" sz="2400" dirty="0">
                <a:gradFill>
                  <a:gsLst>
                    <a:gs pos="2917">
                      <a:schemeClr val="tx1"/>
                    </a:gs>
                    <a:gs pos="30000">
                      <a:schemeClr val="tx1"/>
                    </a:gs>
                  </a:gsLst>
                  <a:lin ang="5400000" scaled="0"/>
                </a:gradFill>
              </a:rPr>
              <a:t>Usage costs may vary between locations</a:t>
            </a:r>
          </a:p>
          <a:p>
            <a:pPr marL="342900" indent="-342900">
              <a:lnSpc>
                <a:spcPct val="90000"/>
              </a:lnSpc>
              <a:spcAft>
                <a:spcPts val="1200"/>
              </a:spcAft>
              <a:buFont typeface="Arial" panose="020B0604020202020204" pitchFamily="34" charset="0"/>
              <a:buChar char="•"/>
            </a:pPr>
            <a:r>
              <a:rPr lang="en-US" sz="2400" dirty="0">
                <a:gradFill>
                  <a:gsLst>
                    <a:gs pos="2917">
                      <a:schemeClr val="tx1"/>
                    </a:gs>
                    <a:gs pos="30000">
                      <a:schemeClr val="tx1"/>
                    </a:gs>
                  </a:gsLst>
                  <a:lin ang="5400000" scaled="0"/>
                </a:gradFill>
              </a:rPr>
              <a:t>Costs for inbound and outbound data transfers differ</a:t>
            </a:r>
          </a:p>
          <a:p>
            <a:pPr marL="342900" indent="-342900">
              <a:lnSpc>
                <a:spcPct val="90000"/>
              </a:lnSpc>
              <a:spcAft>
                <a:spcPts val="1200"/>
              </a:spcAft>
              <a:buFont typeface="Arial" panose="020B0604020202020204" pitchFamily="34" charset="0"/>
              <a:buChar char="•"/>
            </a:pPr>
            <a:r>
              <a:rPr lang="en-US" sz="2400" dirty="0">
                <a:gradFill>
                  <a:gsLst>
                    <a:gs pos="2917">
                      <a:schemeClr val="tx1"/>
                    </a:gs>
                    <a:gs pos="30000">
                      <a:schemeClr val="tx1"/>
                    </a:gs>
                  </a:gsLst>
                  <a:lin ang="5400000" scaled="0"/>
                </a:gradFill>
              </a:rPr>
              <a:t>Pre-pay with Azure reserved instances </a:t>
            </a:r>
          </a:p>
          <a:p>
            <a:pPr marL="342900" indent="-342900">
              <a:lnSpc>
                <a:spcPct val="90000"/>
              </a:lnSpc>
              <a:spcAft>
                <a:spcPts val="1200"/>
              </a:spcAft>
              <a:buFont typeface="Arial" panose="020B0604020202020204" pitchFamily="34" charset="0"/>
              <a:buChar char="•"/>
            </a:pPr>
            <a:r>
              <a:rPr lang="en-US" sz="2400" dirty="0">
                <a:gradFill>
                  <a:gsLst>
                    <a:gs pos="2917">
                      <a:schemeClr val="tx1"/>
                    </a:gs>
                    <a:gs pos="30000">
                      <a:schemeClr val="tx1"/>
                    </a:gs>
                  </a:gsLst>
                  <a:lin ang="5400000" scaled="0"/>
                </a:gradFill>
              </a:rPr>
              <a:t>Use your on-premises licenses with Azure Hybrid Benefit</a:t>
            </a:r>
          </a:p>
          <a:p>
            <a:pPr marL="342900" indent="-342900">
              <a:lnSpc>
                <a:spcPct val="90000"/>
              </a:lnSpc>
              <a:spcAft>
                <a:spcPts val="1200"/>
              </a:spcAft>
              <a:buFont typeface="Arial" panose="020B0604020202020204" pitchFamily="34" charset="0"/>
              <a:buChar char="•"/>
            </a:pPr>
            <a:r>
              <a:rPr lang="en-US" sz="2400" dirty="0">
                <a:gradFill>
                  <a:gsLst>
                    <a:gs pos="2917">
                      <a:schemeClr val="tx1"/>
                    </a:gs>
                    <a:gs pos="30000">
                      <a:schemeClr val="tx1"/>
                    </a:gs>
                  </a:gsLst>
                  <a:lin ang="5400000" scaled="0"/>
                </a:gradFill>
              </a:rPr>
              <a:t>Optimize with alerts, budgets, and Azure Advisor recommendations</a:t>
            </a:r>
          </a:p>
        </p:txBody>
      </p:sp>
      <p:pic>
        <p:nvPicPr>
          <p:cNvPr id="2" name="Picture 1" descr="The Azure hierarchy with billing entities and resource entities.">
            <a:extLst>
              <a:ext uri="{FF2B5EF4-FFF2-40B4-BE49-F238E27FC236}">
                <a16:creationId xmlns:a16="http://schemas.microsoft.com/office/drawing/2014/main" id="{7AE446AA-BBFD-E3DD-E9A8-041A0E9DE6AC}"/>
              </a:ext>
            </a:extLst>
          </p:cNvPr>
          <p:cNvPicPr>
            <a:picLocks noChangeAspect="1"/>
          </p:cNvPicPr>
          <p:nvPr/>
        </p:nvPicPr>
        <p:blipFill>
          <a:blip r:embed="rId3"/>
          <a:stretch>
            <a:fillRect/>
          </a:stretch>
        </p:blipFill>
        <p:spPr>
          <a:xfrm>
            <a:off x="6195880" y="838360"/>
            <a:ext cx="5626608" cy="5527548"/>
          </a:xfrm>
          <a:prstGeom prst="rect">
            <a:avLst/>
          </a:prstGeom>
        </p:spPr>
      </p:pic>
    </p:spTree>
    <p:extLst>
      <p:ext uri="{BB962C8B-B14F-4D97-AF65-F5344CB8AC3E}">
        <p14:creationId xmlns:p14="http://schemas.microsoft.com/office/powerpoint/2010/main" val="2665165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r>
              <a:rPr lang="en-US" dirty="0">
                <a:solidFill>
                  <a:schemeClr val="tx1"/>
                </a:solidFill>
              </a:rPr>
              <a:t>Learning Recap - Configure Subscriptions</a:t>
            </a:r>
          </a:p>
        </p:txBody>
      </p:sp>
      <p:sp>
        <p:nvSpPr>
          <p:cNvPr id="11" name="Rectangle 10">
            <a:extLst>
              <a:ext uri="{FF2B5EF4-FFF2-40B4-BE49-F238E27FC236}">
                <a16:creationId xmlns:a16="http://schemas.microsoft.com/office/drawing/2014/main" id="{CE7AA768-A8F3-4C4E-94C3-43FF0EC03C4B}"/>
              </a:ext>
            </a:extLst>
          </p:cNvPr>
          <p:cNvSpPr/>
          <p:nvPr/>
        </p:nvSpPr>
        <p:spPr>
          <a:xfrm>
            <a:off x="4046021" y="2065973"/>
            <a:ext cx="7132144" cy="2244770"/>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6040" tIns="106040" rIns="106040" bIns="106040" numCol="1" spcCol="1270" anchor="t" anchorCtr="0">
            <a:noAutofit/>
          </a:bodyPr>
          <a:lstStyle/>
          <a:p>
            <a:pPr marL="285750" indent="-285750" defTabSz="800100">
              <a:spcBef>
                <a:spcPct val="0"/>
              </a:spcBef>
              <a:spcAft>
                <a:spcPct val="35000"/>
              </a:spcAft>
              <a:buClr>
                <a:schemeClr val="tx1"/>
              </a:buClr>
              <a:buFont typeface="Arial" panose="020B0604020202020204" pitchFamily="34" charset="0"/>
              <a:buChar char="•"/>
            </a:pPr>
            <a:r>
              <a:rPr lang="en-US" dirty="0">
                <a:hlinkClick r:id="rId3"/>
              </a:rPr>
              <a:t>Introduction to analyzing costs and creating budgets with Azure Cost Management</a:t>
            </a:r>
            <a:endParaRPr lang="en-US" dirty="0"/>
          </a:p>
          <a:p>
            <a:pPr marL="285750" indent="-285750" defTabSz="800100">
              <a:spcBef>
                <a:spcPct val="0"/>
              </a:spcBef>
              <a:spcAft>
                <a:spcPct val="35000"/>
              </a:spcAft>
              <a:buClr>
                <a:schemeClr val="tx1"/>
              </a:buClr>
              <a:buFont typeface="Arial" panose="020B0604020202020204" pitchFamily="34" charset="0"/>
              <a:buChar char="•"/>
            </a:pPr>
            <a:r>
              <a:rPr lang="en-US" dirty="0">
                <a:solidFill>
                  <a:schemeClr val="tx1"/>
                </a:solidFill>
                <a:hlinkClick r:id="rId4"/>
              </a:rPr>
              <a:t>Control and organize Azure resources with Azure Resource Manager</a:t>
            </a:r>
            <a:endParaRPr lang="en-US" dirty="0">
              <a:solidFill>
                <a:schemeClr val="tx1"/>
              </a:solidFill>
            </a:endParaRPr>
          </a:p>
          <a:p>
            <a:pPr marL="285750" indent="-285750" defTabSz="800100">
              <a:spcBef>
                <a:spcPct val="0"/>
              </a:spcBef>
              <a:spcAft>
                <a:spcPct val="35000"/>
              </a:spcAft>
              <a:buClr>
                <a:schemeClr val="tx1"/>
              </a:buClr>
              <a:buFont typeface="Arial" panose="020B0604020202020204" pitchFamily="34" charset="0"/>
              <a:buChar char="•"/>
            </a:pPr>
            <a:r>
              <a:rPr lang="en-US" dirty="0">
                <a:solidFill>
                  <a:schemeClr val="tx1"/>
                </a:solidFill>
                <a:hlinkClick r:id="rId5"/>
              </a:rPr>
              <a:t>Use Azure Resource manager</a:t>
            </a:r>
            <a:endParaRPr lang="en-US" dirty="0">
              <a:solidFill>
                <a:schemeClr val="tx1"/>
              </a:solidFill>
            </a:endParaRPr>
          </a:p>
          <a:p>
            <a:pPr marL="285750" indent="-285750" defTabSz="800100">
              <a:spcBef>
                <a:spcPct val="0"/>
              </a:spcBef>
              <a:spcAft>
                <a:spcPct val="35000"/>
              </a:spcAft>
              <a:buClr>
                <a:schemeClr val="tx1"/>
              </a:buClr>
              <a:buFont typeface="Arial" panose="020B0604020202020204" pitchFamily="34" charset="0"/>
              <a:buChar char="•"/>
            </a:pPr>
            <a:endParaRPr lang="en-US" dirty="0">
              <a:solidFill>
                <a:schemeClr val="tx1"/>
              </a:solidFill>
            </a:endParaRPr>
          </a:p>
          <a:p>
            <a:pPr marL="285750" indent="-285750" defTabSz="800100">
              <a:spcBef>
                <a:spcPct val="0"/>
              </a:spcBef>
              <a:spcAft>
                <a:spcPct val="35000"/>
              </a:spcAft>
              <a:buClr>
                <a:schemeClr val="tx1"/>
              </a:buClr>
              <a:buFont typeface="Arial" panose="020B0604020202020204" pitchFamily="34" charset="0"/>
              <a:buChar char="•"/>
            </a:pPr>
            <a:endParaRPr lang="en-US" dirty="0">
              <a:solidFill>
                <a:schemeClr val="tx1"/>
              </a:solidFill>
            </a:endParaRPr>
          </a:p>
          <a:p>
            <a:pPr marL="285750" indent="-285750" defTabSz="800100">
              <a:spcBef>
                <a:spcPct val="0"/>
              </a:spcBef>
              <a:spcAft>
                <a:spcPct val="35000"/>
              </a:spcAft>
              <a:buClr>
                <a:schemeClr val="tx1"/>
              </a:buClr>
              <a:buFont typeface="Arial" panose="020B0604020202020204" pitchFamily="34" charset="0"/>
              <a:buChar char="•"/>
            </a:pPr>
            <a:endParaRPr lang="en-US" dirty="0">
              <a:solidFill>
                <a:schemeClr val="tx1"/>
              </a:solidFill>
            </a:endParaRPr>
          </a:p>
        </p:txBody>
      </p:sp>
      <p:sp>
        <p:nvSpPr>
          <p:cNvPr id="4" name="TextBox 3">
            <a:extLst>
              <a:ext uri="{FF2B5EF4-FFF2-40B4-BE49-F238E27FC236}">
                <a16:creationId xmlns:a16="http://schemas.microsoft.com/office/drawing/2014/main" id="{D7F18D32-1DD8-4239-964E-837A6F52A505}"/>
              </a:ext>
            </a:extLst>
          </p:cNvPr>
          <p:cNvSpPr txBox="1"/>
          <p:nvPr/>
        </p:nvSpPr>
        <p:spPr>
          <a:xfrm>
            <a:off x="6218237" y="5942644"/>
            <a:ext cx="5697842" cy="544765"/>
          </a:xfrm>
          <a:prstGeom prst="rect">
            <a:avLst/>
          </a:prstGeom>
          <a:solidFill>
            <a:srgbClr val="FFFFCC"/>
          </a:solidFill>
        </p:spPr>
        <p:txBody>
          <a:bodyPr wrap="none" lIns="182880" tIns="146304" rIns="182880" bIns="146304" rtlCol="0">
            <a:spAutoFit/>
          </a:bodyPr>
          <a:lstStyle/>
          <a:p>
            <a:pPr>
              <a:lnSpc>
                <a:spcPct val="90000"/>
              </a:lnSpc>
              <a:spcAft>
                <a:spcPts val="600"/>
              </a:spcAft>
            </a:pPr>
            <a:r>
              <a:rPr lang="en-US" dirty="0">
                <a:gradFill>
                  <a:gsLst>
                    <a:gs pos="2917">
                      <a:schemeClr val="tx1"/>
                    </a:gs>
                    <a:gs pos="30000">
                      <a:schemeClr val="tx1"/>
                    </a:gs>
                  </a:gsLst>
                  <a:lin ang="5400000" scaled="0"/>
                </a:gradFill>
              </a:rPr>
              <a:t>A </a:t>
            </a:r>
            <a:r>
              <a:rPr lang="en-US" i="1" dirty="0">
                <a:gradFill>
                  <a:gsLst>
                    <a:gs pos="2917">
                      <a:schemeClr val="tx1"/>
                    </a:gs>
                    <a:gs pos="30000">
                      <a:schemeClr val="tx1"/>
                    </a:gs>
                  </a:gsLst>
                  <a:lin ang="5400000" scaled="0"/>
                </a:gradFill>
              </a:rPr>
              <a:t>sandbox</a:t>
            </a:r>
            <a:r>
              <a:rPr lang="en-US" dirty="0">
                <a:gradFill>
                  <a:gsLst>
                    <a:gs pos="2917">
                      <a:schemeClr val="tx1"/>
                    </a:gs>
                    <a:gs pos="30000">
                      <a:schemeClr val="tx1"/>
                    </a:gs>
                  </a:gsLst>
                  <a:lin ang="5400000" scaled="0"/>
                </a:gradFill>
              </a:rPr>
              <a:t> indicates an additional hands-on exercise.</a:t>
            </a:r>
          </a:p>
        </p:txBody>
      </p:sp>
    </p:spTree>
    <p:extLst>
      <p:ext uri="{BB962C8B-B14F-4D97-AF65-F5344CB8AC3E}">
        <p14:creationId xmlns:p14="http://schemas.microsoft.com/office/powerpoint/2010/main" val="2453630756"/>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r>
              <a:rPr lang="en-US" dirty="0"/>
              <a:t>Configure Azure Policy</a:t>
            </a:r>
          </a:p>
        </p:txBody>
      </p:sp>
    </p:spTree>
    <p:extLst>
      <p:ext uri="{BB962C8B-B14F-4D97-AF65-F5344CB8AC3E}">
        <p14:creationId xmlns:p14="http://schemas.microsoft.com/office/powerpoint/2010/main" val="2000246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EA5233D-95D2-C39D-AF32-0CFB11F8317F}"/>
              </a:ext>
            </a:extLst>
          </p:cNvPr>
          <p:cNvSpPr>
            <a:spLocks noGrp="1"/>
          </p:cNvSpPr>
          <p:nvPr>
            <p:ph type="title"/>
          </p:nvPr>
        </p:nvSpPr>
        <p:spPr/>
        <p:txBody>
          <a:bodyPr/>
          <a:lstStyle/>
          <a:p>
            <a:r>
              <a:rPr lang="en-US" dirty="0"/>
              <a:t>Learning Objectives – Azure Policy</a:t>
            </a:r>
          </a:p>
        </p:txBody>
      </p:sp>
      <p:sp>
        <p:nvSpPr>
          <p:cNvPr id="21" name="TextBox 20">
            <a:extLst>
              <a:ext uri="{FF2B5EF4-FFF2-40B4-BE49-F238E27FC236}">
                <a16:creationId xmlns:a16="http://schemas.microsoft.com/office/drawing/2014/main" id="{4E9D70D4-3462-47D1-A0CE-44D024E7D202}"/>
              </a:ext>
            </a:extLst>
          </p:cNvPr>
          <p:cNvSpPr txBox="1"/>
          <p:nvPr/>
        </p:nvSpPr>
        <p:spPr>
          <a:xfrm>
            <a:off x="569749" y="1503828"/>
            <a:ext cx="5430279" cy="3730252"/>
          </a:xfrm>
          <a:prstGeom prst="rect">
            <a:avLst/>
          </a:prstGeom>
          <a:noFill/>
        </p:spPr>
        <p:txBody>
          <a:bodyPr wrap="square" lIns="0" tIns="0" rIns="0" bIns="0" rtlCol="0">
            <a:spAutoFit/>
          </a:bodyPr>
          <a:lstStyle/>
          <a:p>
            <a:pPr marL="342900" indent="-342900" defTabSz="444500">
              <a:spcBef>
                <a:spcPct val="0"/>
              </a:spcBef>
              <a:spcAft>
                <a:spcPct val="35000"/>
              </a:spcAft>
              <a:buFont typeface="Arial" panose="020B0604020202020204" pitchFamily="34" charset="0"/>
              <a:buChar char="•"/>
            </a:pPr>
            <a:r>
              <a:rPr lang="en-US" sz="2400" dirty="0"/>
              <a:t>Implement Azure Policy</a:t>
            </a:r>
          </a:p>
          <a:p>
            <a:pPr marL="342900" indent="-342900" defTabSz="444500">
              <a:spcBef>
                <a:spcPct val="0"/>
              </a:spcBef>
              <a:spcAft>
                <a:spcPct val="35000"/>
              </a:spcAft>
              <a:buFont typeface="Arial" panose="020B0604020202020204" pitchFamily="34" charset="0"/>
              <a:buChar char="•"/>
            </a:pPr>
            <a:r>
              <a:rPr lang="en-US" sz="2400" dirty="0"/>
              <a:t>Create Azure Policies</a:t>
            </a:r>
          </a:p>
          <a:p>
            <a:pPr marL="342900" indent="-342900" defTabSz="444500">
              <a:spcBef>
                <a:spcPct val="0"/>
              </a:spcBef>
              <a:spcAft>
                <a:spcPct val="35000"/>
              </a:spcAft>
              <a:buFont typeface="Arial" panose="020B0604020202020204" pitchFamily="34" charset="0"/>
              <a:buChar char="•"/>
            </a:pPr>
            <a:r>
              <a:rPr lang="en-US" sz="2400" dirty="0"/>
              <a:t>Demonstration – Azure Policies</a:t>
            </a:r>
          </a:p>
          <a:p>
            <a:pPr marL="685800" lvl="1" indent="-220663" defTabSz="444500">
              <a:spcBef>
                <a:spcPct val="0"/>
              </a:spcBef>
              <a:spcAft>
                <a:spcPct val="35000"/>
              </a:spcAft>
              <a:buFont typeface="Arial" panose="020B0604020202020204" pitchFamily="34" charset="0"/>
              <a:buChar char="•"/>
            </a:pPr>
            <a:r>
              <a:rPr lang="en-US" sz="2400" dirty="0"/>
              <a:t>Create Policy Definitions</a:t>
            </a:r>
          </a:p>
          <a:p>
            <a:pPr marL="685800" lvl="1" indent="-220663" defTabSz="444500">
              <a:spcBef>
                <a:spcPct val="0"/>
              </a:spcBef>
              <a:spcAft>
                <a:spcPct val="35000"/>
              </a:spcAft>
              <a:buFont typeface="Arial" panose="020B0604020202020204" pitchFamily="34" charset="0"/>
              <a:buChar char="•"/>
            </a:pPr>
            <a:r>
              <a:rPr lang="en-US" sz="2400" dirty="0"/>
              <a:t>Create and Scope the Initiative Definition</a:t>
            </a:r>
          </a:p>
          <a:p>
            <a:pPr marL="685800" lvl="1" indent="-220663" defTabSz="444500">
              <a:spcBef>
                <a:spcPct val="0"/>
              </a:spcBef>
              <a:spcAft>
                <a:spcPct val="35000"/>
              </a:spcAft>
              <a:buFont typeface="Arial" panose="020B0604020202020204" pitchFamily="34" charset="0"/>
              <a:buChar char="•"/>
            </a:pPr>
            <a:r>
              <a:rPr lang="en-US" sz="2400" dirty="0"/>
              <a:t>Determine Compliance</a:t>
            </a:r>
          </a:p>
          <a:p>
            <a:pPr marL="342900" indent="-342900" defTabSz="444500">
              <a:spcBef>
                <a:spcPct val="0"/>
              </a:spcBef>
              <a:spcAft>
                <a:spcPct val="35000"/>
              </a:spcAft>
              <a:buFont typeface="Arial" panose="020B0604020202020204" pitchFamily="34" charset="0"/>
              <a:buChar char="•"/>
            </a:pPr>
            <a:r>
              <a:rPr lang="en-US" sz="2400" dirty="0"/>
              <a:t>Learning Recap</a:t>
            </a:r>
          </a:p>
        </p:txBody>
      </p:sp>
      <p:sp>
        <p:nvSpPr>
          <p:cNvPr id="4" name="TextBox 3">
            <a:extLst>
              <a:ext uri="{FF2B5EF4-FFF2-40B4-BE49-F238E27FC236}">
                <a16:creationId xmlns:a16="http://schemas.microsoft.com/office/drawing/2014/main" id="{3AB52EDC-AD33-CAAF-F279-E885F3CD5549}"/>
              </a:ext>
            </a:extLst>
          </p:cNvPr>
          <p:cNvSpPr txBox="1"/>
          <p:nvPr/>
        </p:nvSpPr>
        <p:spPr>
          <a:xfrm>
            <a:off x="6436448" y="1905358"/>
            <a:ext cx="4746047" cy="1277273"/>
          </a:xfrm>
          <a:prstGeom prst="rect">
            <a:avLst/>
          </a:prstGeom>
          <a:noFill/>
        </p:spPr>
        <p:txBody>
          <a:bodyPr wrap="square">
            <a:spAutoFit/>
          </a:bodyPr>
          <a:lstStyle/>
          <a:p>
            <a:pPr>
              <a:spcAft>
                <a:spcPts val="600"/>
              </a:spcAft>
            </a:pPr>
            <a:r>
              <a:rPr lang="en-US" dirty="0">
                <a:solidFill>
                  <a:schemeClr val="accent1"/>
                </a:solidFill>
              </a:rPr>
              <a:t>Manage Azure identities and governance  (20–25%): </a:t>
            </a:r>
            <a:r>
              <a:rPr lang="en-US" i="0" dirty="0">
                <a:solidFill>
                  <a:schemeClr val="accent1"/>
                </a:solidFill>
                <a:effectLst/>
              </a:rPr>
              <a:t>Manage subscriptions and governance</a:t>
            </a:r>
          </a:p>
          <a:p>
            <a:pPr marL="171450" indent="-171450">
              <a:spcAft>
                <a:spcPts val="600"/>
              </a:spcAft>
              <a:buFont typeface="Arial" panose="020B0604020202020204" pitchFamily="34" charset="0"/>
              <a:buChar char="•"/>
            </a:pPr>
            <a:r>
              <a:rPr lang="en-US" dirty="0"/>
              <a:t>Configure and manage Azure Policy</a:t>
            </a:r>
          </a:p>
        </p:txBody>
      </p:sp>
    </p:spTree>
    <p:extLst>
      <p:ext uri="{BB962C8B-B14F-4D97-AF65-F5344CB8AC3E}">
        <p14:creationId xmlns:p14="http://schemas.microsoft.com/office/powerpoint/2010/main" val="1718279649"/>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74ED2-7C0F-4A3B-99ED-148A0B1F1B8C}"/>
              </a:ext>
            </a:extLst>
          </p:cNvPr>
          <p:cNvSpPr>
            <a:spLocks noGrp="1"/>
          </p:cNvSpPr>
          <p:nvPr>
            <p:ph type="title"/>
          </p:nvPr>
        </p:nvSpPr>
        <p:spPr/>
        <p:txBody>
          <a:bodyPr/>
          <a:lstStyle/>
          <a:p>
            <a:r>
              <a:rPr lang="en-US" dirty="0"/>
              <a:t>Implement Azure Policies</a:t>
            </a:r>
          </a:p>
        </p:txBody>
      </p:sp>
      <p:sp>
        <p:nvSpPr>
          <p:cNvPr id="6" name="Rectangle 5">
            <a:extLst>
              <a:ext uri="{FF2B5EF4-FFF2-40B4-BE49-F238E27FC236}">
                <a16:creationId xmlns:a16="http://schemas.microsoft.com/office/drawing/2014/main" id="{E84E9C54-EDEE-4A9C-A16E-ABD69BFFAA39}"/>
              </a:ext>
              <a:ext uri="{C183D7F6-B498-43B3-948B-1728B52AA6E4}">
                <adec:decorative xmlns:adec="http://schemas.microsoft.com/office/drawing/2017/decorative" val="0"/>
              </a:ext>
            </a:extLst>
          </p:cNvPr>
          <p:cNvSpPr/>
          <p:nvPr/>
        </p:nvSpPr>
        <p:spPr bwMode="auto">
          <a:xfrm>
            <a:off x="452438" y="1549084"/>
            <a:ext cx="5458968" cy="1452192"/>
          </a:xfrm>
          <a:prstGeom prst="rect">
            <a:avLst/>
          </a:prstGeom>
          <a:solidFill>
            <a:schemeClr val="bg1">
              <a:lumMod val="95000"/>
            </a:schemeClr>
          </a:solid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a:spcBef>
                <a:spcPts val="1200"/>
              </a:spcBef>
            </a:pPr>
            <a:r>
              <a:rPr lang="en-US" sz="2400" dirty="0">
                <a:solidFill>
                  <a:schemeClr val="tx1"/>
                </a:solidFill>
              </a:rPr>
              <a:t>A service to create, assign, and manage policies</a:t>
            </a:r>
          </a:p>
        </p:txBody>
      </p:sp>
      <p:sp>
        <p:nvSpPr>
          <p:cNvPr id="8" name="Rectangle 7">
            <a:extLst>
              <a:ext uri="{FF2B5EF4-FFF2-40B4-BE49-F238E27FC236}">
                <a16:creationId xmlns:a16="http://schemas.microsoft.com/office/drawing/2014/main" id="{7CE739AD-1067-41B6-A49C-4C1F18A35C88}"/>
              </a:ext>
              <a:ext uri="{C183D7F6-B498-43B3-948B-1728B52AA6E4}">
                <adec:decorative xmlns:adec="http://schemas.microsoft.com/office/drawing/2017/decorative" val="0"/>
              </a:ext>
            </a:extLst>
          </p:cNvPr>
          <p:cNvSpPr/>
          <p:nvPr/>
        </p:nvSpPr>
        <p:spPr bwMode="auto">
          <a:xfrm>
            <a:off x="452438" y="3136899"/>
            <a:ext cx="5458968" cy="1095197"/>
          </a:xfrm>
          <a:prstGeom prst="rect">
            <a:avLst/>
          </a:prstGeom>
          <a:solidFill>
            <a:schemeClr val="bg1">
              <a:lumMod val="95000"/>
            </a:schemeClr>
          </a:solid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a:spcBef>
                <a:spcPts val="1200"/>
              </a:spcBef>
            </a:pPr>
            <a:r>
              <a:rPr lang="en-US" sz="2400" dirty="0">
                <a:solidFill>
                  <a:schemeClr val="tx1"/>
                </a:solidFill>
              </a:rPr>
              <a:t>Runs evaluations and scans for non-compliant resources</a:t>
            </a:r>
          </a:p>
        </p:txBody>
      </p:sp>
      <p:sp>
        <p:nvSpPr>
          <p:cNvPr id="9" name="Rectangle 8">
            <a:extLst>
              <a:ext uri="{FF2B5EF4-FFF2-40B4-BE49-F238E27FC236}">
                <a16:creationId xmlns:a16="http://schemas.microsoft.com/office/drawing/2014/main" id="{A48DEB6E-18F9-4D04-85B2-6C005556FCC2}"/>
              </a:ext>
              <a:ext uri="{C183D7F6-B498-43B3-948B-1728B52AA6E4}">
                <adec:decorative xmlns:adec="http://schemas.microsoft.com/office/drawing/2017/decorative" val="0"/>
              </a:ext>
            </a:extLst>
          </p:cNvPr>
          <p:cNvSpPr/>
          <p:nvPr/>
        </p:nvSpPr>
        <p:spPr bwMode="auto">
          <a:xfrm>
            <a:off x="452438" y="4367719"/>
            <a:ext cx="5458968" cy="1880680"/>
          </a:xfrm>
          <a:prstGeom prst="rect">
            <a:avLst/>
          </a:prstGeom>
          <a:solidFill>
            <a:schemeClr val="bg1">
              <a:lumMod val="95000"/>
            </a:schemeClr>
          </a:solid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a:spcBef>
                <a:spcPts val="1200"/>
              </a:spcBef>
            </a:pPr>
            <a:r>
              <a:rPr lang="en-US" sz="2400" dirty="0">
                <a:solidFill>
                  <a:schemeClr val="tx1"/>
                </a:solidFill>
                <a:latin typeface="+mj-lt"/>
              </a:rPr>
              <a:t>Advantages:</a:t>
            </a:r>
          </a:p>
          <a:p>
            <a:pPr marL="342900" indent="-342900">
              <a:spcBef>
                <a:spcPts val="600"/>
              </a:spcBef>
              <a:buFont typeface="Arial" panose="020B0604020202020204" pitchFamily="34" charset="0"/>
              <a:buChar char="•"/>
            </a:pPr>
            <a:r>
              <a:rPr lang="en-US" sz="2000" dirty="0">
                <a:solidFill>
                  <a:schemeClr val="tx1"/>
                </a:solidFill>
              </a:rPr>
              <a:t>Enforcement and compliance</a:t>
            </a:r>
          </a:p>
          <a:p>
            <a:pPr marL="342900" indent="-342900">
              <a:spcBef>
                <a:spcPts val="600"/>
              </a:spcBef>
              <a:buFont typeface="Arial" panose="020B0604020202020204" pitchFamily="34" charset="0"/>
              <a:buChar char="•"/>
            </a:pPr>
            <a:r>
              <a:rPr lang="en-US" sz="2000" dirty="0">
                <a:solidFill>
                  <a:schemeClr val="tx1"/>
                </a:solidFill>
              </a:rPr>
              <a:t>Apply policies at scale</a:t>
            </a:r>
          </a:p>
          <a:p>
            <a:pPr marL="342900" indent="-342900">
              <a:spcBef>
                <a:spcPts val="600"/>
              </a:spcBef>
              <a:buFont typeface="Arial" panose="020B0604020202020204" pitchFamily="34" charset="0"/>
              <a:buChar char="•"/>
            </a:pPr>
            <a:r>
              <a:rPr lang="en-US" sz="2000" dirty="0">
                <a:solidFill>
                  <a:schemeClr val="tx1"/>
                </a:solidFill>
              </a:rPr>
              <a:t>Remediation</a:t>
            </a:r>
          </a:p>
        </p:txBody>
      </p:sp>
      <p:graphicFrame>
        <p:nvGraphicFramePr>
          <p:cNvPr id="5" name="Table 5">
            <a:extLst>
              <a:ext uri="{FF2B5EF4-FFF2-40B4-BE49-F238E27FC236}">
                <a16:creationId xmlns:a16="http://schemas.microsoft.com/office/drawing/2014/main" id="{9F46DC19-A3CC-43D4-860D-67C56B3C4255}"/>
              </a:ext>
            </a:extLst>
          </p:cNvPr>
          <p:cNvGraphicFramePr>
            <a:graphicFrameLocks noGrp="1"/>
          </p:cNvGraphicFramePr>
          <p:nvPr>
            <p:extLst>
              <p:ext uri="{D42A27DB-BD31-4B8C-83A1-F6EECF244321}">
                <p14:modId xmlns:p14="http://schemas.microsoft.com/office/powerpoint/2010/main" val="1688810759"/>
              </p:ext>
            </p:extLst>
          </p:nvPr>
        </p:nvGraphicFramePr>
        <p:xfrm>
          <a:off x="6037943" y="1554480"/>
          <a:ext cx="5960382" cy="4693920"/>
        </p:xfrm>
        <a:graphic>
          <a:graphicData uri="http://schemas.openxmlformats.org/drawingml/2006/table">
            <a:tbl>
              <a:tblPr firstRow="1" bandRow="1">
                <a:tableStyleId>{5C22544A-7EE6-4342-B048-85BDC9FD1C3A}</a:tableStyleId>
              </a:tblPr>
              <a:tblGrid>
                <a:gridCol w="5960382">
                  <a:extLst>
                    <a:ext uri="{9D8B030D-6E8A-4147-A177-3AD203B41FA5}">
                      <a16:colId xmlns:a16="http://schemas.microsoft.com/office/drawing/2014/main" val="2502348108"/>
                    </a:ext>
                  </a:extLst>
                </a:gridCol>
              </a:tblGrid>
              <a:tr h="4512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chemeClr val="bg1"/>
                          </a:solidFill>
                          <a:effectLst/>
                          <a:uLnTx/>
                          <a:uFillTx/>
                          <a:latin typeface="+mj-lt"/>
                          <a:ea typeface="+mn-ea"/>
                          <a:cs typeface="+mn-cs"/>
                        </a:rPr>
                        <a:t>Usage Cases</a:t>
                      </a:r>
                      <a:endParaRPr kumimoji="0" lang="en-US" sz="1800" b="0" i="0" u="none" strike="noStrike" kern="1200" cap="none" spc="0" normalizeH="0" baseline="0" noProof="0" dirty="0">
                        <a:ln>
                          <a:noFill/>
                        </a:ln>
                        <a:solidFill>
                          <a:schemeClr val="bg1"/>
                        </a:solidFill>
                        <a:effectLst/>
                        <a:uLnTx/>
                        <a:uFillTx/>
                        <a:latin typeface="+mj-lt"/>
                        <a:ea typeface="+mn-ea"/>
                        <a:cs typeface="+mn-cs"/>
                      </a:endParaRPr>
                    </a:p>
                  </a:txBody>
                  <a:tcPr marL="93260" marR="93260" marT="46630" marB="46630">
                    <a:lnL w="6350" cap="flat" cmpd="sng" algn="ctr">
                      <a:solidFill>
                        <a:srgbClr val="243A5E"/>
                      </a:solidFill>
                      <a:prstDash val="solid"/>
                      <a:round/>
                      <a:headEnd type="none" w="med" len="med"/>
                      <a:tailEnd type="none" w="med" len="med"/>
                    </a:lnL>
                    <a:lnR w="6350" cap="flat" cmpd="sng" algn="ctr">
                      <a:solidFill>
                        <a:srgbClr val="243A5E"/>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243A5E"/>
                    </a:solidFill>
                  </a:tcPr>
                </a:tc>
                <a:extLst>
                  <a:ext uri="{0D108BD9-81ED-4DB2-BD59-A6C34878D82A}">
                    <a16:rowId xmlns:a16="http://schemas.microsoft.com/office/drawing/2014/main" val="950649416"/>
                  </a:ext>
                </a:extLst>
              </a:tr>
              <a:tr h="8010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tx2">
                              <a:lumMod val="50000"/>
                            </a:schemeClr>
                          </a:solidFill>
                          <a:effectLst/>
                          <a:uLnTx/>
                          <a:uFillTx/>
                          <a:latin typeface="+mj-lt"/>
                          <a:ea typeface="+mn-ea"/>
                          <a:cs typeface="+mn-cs"/>
                        </a:rPr>
                        <a:t>Allowed resource types</a:t>
                      </a:r>
                      <a:r>
                        <a:rPr kumimoji="0" lang="en-US" sz="1800" b="0" i="0" u="none" strike="noStrike" kern="1200" cap="none" spc="0" normalizeH="0" baseline="0" noProof="0" dirty="0">
                          <a:ln>
                            <a:noFill/>
                          </a:ln>
                          <a:solidFill>
                            <a:schemeClr val="tx2">
                              <a:lumMod val="50000"/>
                            </a:schemeClr>
                          </a:solidFill>
                          <a:effectLst/>
                          <a:uLnTx/>
                          <a:uFillTx/>
                          <a:latin typeface="+mn-lt"/>
                          <a:ea typeface="+mn-ea"/>
                          <a:cs typeface="Segoe UI" panose="020B0502040204020203" pitchFamily="34" charset="0"/>
                        </a:rPr>
                        <a:t> </a:t>
                      </a:r>
                      <a:r>
                        <a:rPr kumimoji="0" lang="en-US" sz="1800" b="0" i="0" u="none" strike="noStrike" kern="1200" cap="none" spc="0" normalizeH="0" baseline="0" noProof="0" dirty="0">
                          <a:ln>
                            <a:noFill/>
                          </a:ln>
                          <a:solidFill>
                            <a:schemeClr val="tx1"/>
                          </a:solidFill>
                          <a:effectLst/>
                          <a:uLnTx/>
                          <a:uFillTx/>
                          <a:latin typeface="+mn-lt"/>
                          <a:ea typeface="+mn-ea"/>
                          <a:cs typeface="Segoe UI" panose="020B0502040204020203" pitchFamily="34" charset="0"/>
                        </a:rPr>
                        <a:t>– Specify the resource types that your organization can deploy</a:t>
                      </a:r>
                    </a:p>
                  </a:txBody>
                  <a:tcPr marL="93260" marR="93260" marT="46630" marB="4663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813561710"/>
                  </a:ext>
                </a:extLst>
              </a:tr>
              <a:tr h="8010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tx2">
                              <a:lumMod val="50000"/>
                            </a:schemeClr>
                          </a:solidFill>
                          <a:effectLst/>
                          <a:uLnTx/>
                          <a:uFillTx/>
                          <a:latin typeface="+mj-lt"/>
                          <a:ea typeface="+mn-ea"/>
                          <a:cs typeface="+mn-cs"/>
                        </a:rPr>
                        <a:t>Allowed virtual machine SKUs </a:t>
                      </a:r>
                      <a:r>
                        <a:rPr kumimoji="0" lang="en-US" sz="1800" b="0" i="0" u="none" strike="noStrike" kern="1200" cap="none" spc="0" normalizeH="0" baseline="0" noProof="0" dirty="0">
                          <a:ln>
                            <a:noFill/>
                          </a:ln>
                          <a:solidFill>
                            <a:schemeClr val="tx1"/>
                          </a:solidFill>
                          <a:effectLst/>
                          <a:uLnTx/>
                          <a:uFillTx/>
                          <a:latin typeface="+mn-lt"/>
                          <a:ea typeface="+mn-ea"/>
                          <a:cs typeface="Segoe UI" panose="020B0502040204020203" pitchFamily="34" charset="0"/>
                        </a:rPr>
                        <a:t>– Specify a set of virtual machine SKUs that your organization can deploy</a:t>
                      </a:r>
                    </a:p>
                  </a:txBody>
                  <a:tcPr marL="93260" marR="93260" marT="46630" marB="4663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119131118"/>
                  </a:ext>
                </a:extLst>
              </a:tr>
              <a:tr h="8010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tx2">
                              <a:lumMod val="50000"/>
                            </a:schemeClr>
                          </a:solidFill>
                          <a:effectLst/>
                          <a:uLnTx/>
                          <a:uFillTx/>
                          <a:latin typeface="+mj-lt"/>
                          <a:ea typeface="+mn-ea"/>
                          <a:cs typeface="+mn-cs"/>
                        </a:rPr>
                        <a:t>Allowed locations </a:t>
                      </a:r>
                      <a:r>
                        <a:rPr kumimoji="0" lang="en-US" sz="1800" b="0" i="0" u="none" strike="noStrike" kern="1200" cap="none" spc="0" normalizeH="0" baseline="0" noProof="0" dirty="0">
                          <a:ln>
                            <a:noFill/>
                          </a:ln>
                          <a:solidFill>
                            <a:schemeClr val="tx1"/>
                          </a:solidFill>
                          <a:effectLst/>
                          <a:uLnTx/>
                          <a:uFillTx/>
                          <a:latin typeface="+mn-lt"/>
                          <a:ea typeface="+mn-ea"/>
                          <a:cs typeface="Segoe UI" panose="020B0502040204020203" pitchFamily="34" charset="0"/>
                        </a:rPr>
                        <a:t>– Restrict the locations your organization can specify when deploying resources</a:t>
                      </a:r>
                    </a:p>
                  </a:txBody>
                  <a:tcPr marL="93260" marR="93260" marT="46630" marB="4663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842671478"/>
                  </a:ext>
                </a:extLst>
              </a:tr>
              <a:tr h="8010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tx2">
                              <a:lumMod val="50000"/>
                            </a:schemeClr>
                          </a:solidFill>
                          <a:effectLst/>
                          <a:uLnTx/>
                          <a:uFillTx/>
                          <a:latin typeface="+mj-lt"/>
                          <a:ea typeface="+mn-ea"/>
                          <a:cs typeface="+mn-cs"/>
                        </a:rPr>
                        <a:t>Require tag and its value </a:t>
                      </a:r>
                      <a:r>
                        <a:rPr kumimoji="0" lang="en-US" sz="1800" b="0" i="0" u="none" strike="noStrike" kern="1200" cap="none" spc="0" normalizeH="0" baseline="0" noProof="0" dirty="0">
                          <a:ln>
                            <a:noFill/>
                          </a:ln>
                          <a:solidFill>
                            <a:schemeClr val="tx1"/>
                          </a:solidFill>
                          <a:effectLst/>
                          <a:uLnTx/>
                          <a:uFillTx/>
                          <a:latin typeface="+mn-lt"/>
                          <a:ea typeface="+mn-ea"/>
                          <a:cs typeface="Segoe UI" panose="020B0502040204020203" pitchFamily="34" charset="0"/>
                        </a:rPr>
                        <a:t>– Enforces a required tag and its value</a:t>
                      </a:r>
                    </a:p>
                  </a:txBody>
                  <a:tcPr marL="93260" marR="93260" marT="46630" marB="4663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187691757"/>
                  </a:ext>
                </a:extLst>
              </a:tr>
              <a:tr h="10386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tx2">
                              <a:lumMod val="50000"/>
                            </a:schemeClr>
                          </a:solidFill>
                          <a:effectLst/>
                          <a:uLnTx/>
                          <a:uFillTx/>
                          <a:latin typeface="+mj-lt"/>
                          <a:ea typeface="+mn-ea"/>
                          <a:cs typeface="+mn-cs"/>
                        </a:rPr>
                        <a:t>Azure Backup should be enabled for Virtual Machines </a:t>
                      </a:r>
                      <a:r>
                        <a:rPr kumimoji="0" lang="en-US" sz="1800" b="0" i="0" u="none" strike="noStrike" kern="1200" cap="none" spc="0" normalizeH="0" baseline="0" noProof="0" dirty="0">
                          <a:ln>
                            <a:noFill/>
                          </a:ln>
                          <a:solidFill>
                            <a:schemeClr val="tx1"/>
                          </a:solidFill>
                          <a:effectLst/>
                          <a:uLnTx/>
                          <a:uFillTx/>
                          <a:latin typeface="+mn-lt"/>
                          <a:ea typeface="+mn-ea"/>
                          <a:cs typeface="Segoe UI" panose="020B0502040204020203" pitchFamily="34" charset="0"/>
                        </a:rPr>
                        <a:t>–</a:t>
                      </a:r>
                      <a:r>
                        <a:rPr kumimoji="0" lang="en-US" sz="1800" b="0" i="0" u="none" strike="noStrike" kern="1200" cap="none" spc="0" normalizeH="0" baseline="0" noProof="0" dirty="0">
                          <a:ln>
                            <a:noFill/>
                          </a:ln>
                          <a:solidFill>
                            <a:schemeClr val="tx1"/>
                          </a:solidFill>
                          <a:effectLst/>
                          <a:uLnTx/>
                          <a:uFillTx/>
                          <a:latin typeface="+mn-lt"/>
                          <a:ea typeface="+mn-ea"/>
                          <a:cs typeface="+mn-cs"/>
                        </a:rPr>
                        <a:t> Audit if Azure Backup service is enabled for all Virtual machines</a:t>
                      </a:r>
                    </a:p>
                  </a:txBody>
                  <a:tcPr marL="93260" marR="93260" marT="46630" marB="4663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037058963"/>
                  </a:ext>
                </a:extLst>
              </a:tr>
            </a:tbl>
          </a:graphicData>
        </a:graphic>
      </p:graphicFrame>
    </p:spTree>
    <p:extLst>
      <p:ext uri="{BB962C8B-B14F-4D97-AF65-F5344CB8AC3E}">
        <p14:creationId xmlns:p14="http://schemas.microsoft.com/office/powerpoint/2010/main" val="183497865"/>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Create Azure Policies</a:t>
            </a:r>
          </a:p>
        </p:txBody>
      </p:sp>
      <p:sp>
        <p:nvSpPr>
          <p:cNvPr id="6" name="Rectangle: Rounded Corners 5">
            <a:extLst>
              <a:ext uri="{FF2B5EF4-FFF2-40B4-BE49-F238E27FC236}">
                <a16:creationId xmlns:a16="http://schemas.microsoft.com/office/drawing/2014/main" id="{A1A99589-5B58-117C-4515-B68F8045946B}"/>
              </a:ext>
              <a:ext uri="{C183D7F6-B498-43B3-948B-1728B52AA6E4}">
                <adec:decorative xmlns:adec="http://schemas.microsoft.com/office/drawing/2017/decorative" val="1"/>
              </a:ext>
            </a:extLst>
          </p:cNvPr>
          <p:cNvSpPr/>
          <p:nvPr/>
        </p:nvSpPr>
        <p:spPr bwMode="auto">
          <a:xfrm>
            <a:off x="670625" y="3283242"/>
            <a:ext cx="3192145" cy="1663473"/>
          </a:xfrm>
          <a:prstGeom prst="roundRect">
            <a:avLst/>
          </a:prstGeom>
          <a:noFill/>
          <a:ln>
            <a:solidFill>
              <a:schemeClr val="bg1">
                <a:lumMod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000" dirty="0">
              <a:solidFill>
                <a:schemeClr val="tx1"/>
              </a:solidFill>
              <a:ea typeface="Segoe UI" pitchFamily="34" charset="0"/>
              <a:cs typeface="Segoe UI" pitchFamily="34" charset="0"/>
            </a:endParaRPr>
          </a:p>
        </p:txBody>
      </p:sp>
      <p:sp>
        <p:nvSpPr>
          <p:cNvPr id="5" name="Rectangle: Rounded Corners 4">
            <a:extLst>
              <a:ext uri="{FF2B5EF4-FFF2-40B4-BE49-F238E27FC236}">
                <a16:creationId xmlns:a16="http://schemas.microsoft.com/office/drawing/2014/main" id="{C50DD255-5FEA-E162-4C55-2E3907969042}"/>
              </a:ext>
              <a:ext uri="{C183D7F6-B498-43B3-948B-1728B52AA6E4}">
                <adec:decorative xmlns:adec="http://schemas.microsoft.com/office/drawing/2017/decorative" val="1"/>
              </a:ext>
            </a:extLst>
          </p:cNvPr>
          <p:cNvSpPr/>
          <p:nvPr/>
        </p:nvSpPr>
        <p:spPr bwMode="auto">
          <a:xfrm>
            <a:off x="779509" y="3525248"/>
            <a:ext cx="2517514" cy="628650"/>
          </a:xfrm>
          <a:prstGeom prst="roundRect">
            <a:avLst/>
          </a:prstGeom>
          <a:solidFill>
            <a:srgbClr val="E2F0D9"/>
          </a:solidFill>
          <a:ln>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000" dirty="0">
              <a:solidFill>
                <a:schemeClr val="tx1"/>
              </a:solidFill>
              <a:ea typeface="Segoe UI" pitchFamily="34" charset="0"/>
              <a:cs typeface="Segoe UI" pitchFamily="34" charset="0"/>
            </a:endParaRPr>
          </a:p>
        </p:txBody>
      </p:sp>
      <p:sp>
        <p:nvSpPr>
          <p:cNvPr id="4" name="Rectangle: Rounded Corners 3">
            <a:extLst>
              <a:ext uri="{FF2B5EF4-FFF2-40B4-BE49-F238E27FC236}">
                <a16:creationId xmlns:a16="http://schemas.microsoft.com/office/drawing/2014/main" id="{7D2CEA27-799D-3076-3D5E-13D672B5CBDA}"/>
              </a:ext>
              <a:ext uri="{C183D7F6-B498-43B3-948B-1728B52AA6E4}">
                <adec:decorative xmlns:adec="http://schemas.microsoft.com/office/drawing/2017/decorative" val="1"/>
              </a:ext>
            </a:extLst>
          </p:cNvPr>
          <p:cNvSpPr/>
          <p:nvPr/>
        </p:nvSpPr>
        <p:spPr bwMode="auto">
          <a:xfrm>
            <a:off x="985081" y="3839573"/>
            <a:ext cx="2517514" cy="628650"/>
          </a:xfrm>
          <a:prstGeom prst="roundRect">
            <a:avLst/>
          </a:prstGeom>
          <a:solidFill>
            <a:srgbClr val="E2F0D9"/>
          </a:solidFill>
          <a:ln>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000" dirty="0">
              <a:solidFill>
                <a:schemeClr val="tx1"/>
              </a:solidFill>
              <a:ea typeface="Segoe UI" pitchFamily="34" charset="0"/>
              <a:cs typeface="Segoe UI" pitchFamily="34" charset="0"/>
            </a:endParaRPr>
          </a:p>
        </p:txBody>
      </p:sp>
      <p:sp>
        <p:nvSpPr>
          <p:cNvPr id="3" name="Rectangle: Rounded Corners 2">
            <a:extLst>
              <a:ext uri="{FF2B5EF4-FFF2-40B4-BE49-F238E27FC236}">
                <a16:creationId xmlns:a16="http://schemas.microsoft.com/office/drawing/2014/main" id="{C612EADD-27C7-C5DD-EDDF-C73851A86318}"/>
              </a:ext>
              <a:ext uri="{C183D7F6-B498-43B3-948B-1728B52AA6E4}">
                <adec:decorative xmlns:adec="http://schemas.microsoft.com/office/drawing/2017/decorative" val="1"/>
              </a:ext>
            </a:extLst>
          </p:cNvPr>
          <p:cNvSpPr/>
          <p:nvPr/>
        </p:nvSpPr>
        <p:spPr bwMode="auto">
          <a:xfrm>
            <a:off x="1241948" y="4054065"/>
            <a:ext cx="2517514" cy="628650"/>
          </a:xfrm>
          <a:prstGeom prst="roundRect">
            <a:avLst/>
          </a:prstGeom>
          <a:solidFill>
            <a:srgbClr val="E2F0D9"/>
          </a:solidFill>
          <a:ln>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000" dirty="0">
                <a:solidFill>
                  <a:schemeClr val="tx1"/>
                </a:solidFill>
                <a:ea typeface="Segoe UI" pitchFamily="34" charset="0"/>
                <a:cs typeface="Segoe UI" pitchFamily="34" charset="0"/>
              </a:rPr>
              <a:t>Policy Definition(s)</a:t>
            </a:r>
          </a:p>
        </p:txBody>
      </p:sp>
      <p:sp>
        <p:nvSpPr>
          <p:cNvPr id="13" name="TextBox 12">
            <a:extLst>
              <a:ext uri="{FF2B5EF4-FFF2-40B4-BE49-F238E27FC236}">
                <a16:creationId xmlns:a16="http://schemas.microsoft.com/office/drawing/2014/main" id="{2ECE9F98-467D-A47B-4CB8-D64B032D7CEC}"/>
              </a:ext>
              <a:ext uri="{C183D7F6-B498-43B3-948B-1728B52AA6E4}">
                <adec:decorative xmlns:adec="http://schemas.microsoft.com/office/drawing/2017/decorative" val="1"/>
              </a:ext>
            </a:extLst>
          </p:cNvPr>
          <p:cNvSpPr txBox="1"/>
          <p:nvPr/>
        </p:nvSpPr>
        <p:spPr>
          <a:xfrm>
            <a:off x="1266572" y="3068489"/>
            <a:ext cx="1869592" cy="400110"/>
          </a:xfrm>
          <a:prstGeom prst="rect">
            <a:avLst/>
          </a:prstGeom>
          <a:solidFill>
            <a:schemeClr val="bg1"/>
          </a:solidFill>
        </p:spPr>
        <p:txBody>
          <a:bodyPr wrap="square">
            <a:spAutoFit/>
          </a:bodyPr>
          <a:lstStyle/>
          <a:p>
            <a:r>
              <a:rPr lang="en-US" sz="2000" dirty="0">
                <a:solidFill>
                  <a:schemeClr val="tx1"/>
                </a:solidFill>
                <a:ea typeface="Segoe UI" pitchFamily="34" charset="0"/>
                <a:cs typeface="Segoe UI" pitchFamily="34" charset="0"/>
              </a:rPr>
              <a:t>Policy Initiative</a:t>
            </a:r>
            <a:endParaRPr lang="en-US" sz="2000" dirty="0"/>
          </a:p>
        </p:txBody>
      </p:sp>
      <p:pic>
        <p:nvPicPr>
          <p:cNvPr id="19" name="Graphic 18">
            <a:extLst>
              <a:ext uri="{FF2B5EF4-FFF2-40B4-BE49-F238E27FC236}">
                <a16:creationId xmlns:a16="http://schemas.microsoft.com/office/drawing/2014/main" id="{519917FF-4FB0-7EC4-5536-8E3A4CBF13BA}"/>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944170" y="2606074"/>
            <a:ext cx="748348" cy="748348"/>
          </a:xfrm>
          <a:prstGeom prst="rect">
            <a:avLst/>
          </a:prstGeom>
        </p:spPr>
      </p:pic>
      <p:pic>
        <p:nvPicPr>
          <p:cNvPr id="21" name="Graphic 20">
            <a:extLst>
              <a:ext uri="{FF2B5EF4-FFF2-40B4-BE49-F238E27FC236}">
                <a16:creationId xmlns:a16="http://schemas.microsoft.com/office/drawing/2014/main" id="{7DFB6AB8-B882-E4EF-9D2F-DEB1C026ACEA}"/>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944170" y="3755472"/>
            <a:ext cx="702628" cy="702628"/>
          </a:xfrm>
          <a:prstGeom prst="rect">
            <a:avLst/>
          </a:prstGeom>
        </p:spPr>
      </p:pic>
      <p:pic>
        <p:nvPicPr>
          <p:cNvPr id="23" name="Graphic 22">
            <a:extLst>
              <a:ext uri="{FF2B5EF4-FFF2-40B4-BE49-F238E27FC236}">
                <a16:creationId xmlns:a16="http://schemas.microsoft.com/office/drawing/2014/main" id="{FEECDDF6-D472-809C-B701-3541BC52D3FF}"/>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944170" y="4997530"/>
            <a:ext cx="794068" cy="794068"/>
          </a:xfrm>
          <a:prstGeom prst="rect">
            <a:avLst/>
          </a:prstGeom>
        </p:spPr>
      </p:pic>
      <p:cxnSp>
        <p:nvCxnSpPr>
          <p:cNvPr id="26" name="Connector: Elbow 25">
            <a:extLst>
              <a:ext uri="{FF2B5EF4-FFF2-40B4-BE49-F238E27FC236}">
                <a16:creationId xmlns:a16="http://schemas.microsoft.com/office/drawing/2014/main" id="{39EA9E6F-87D5-5EF0-B239-D793294032C5}"/>
              </a:ext>
              <a:ext uri="{C183D7F6-B498-43B3-948B-1728B52AA6E4}">
                <adec:decorative xmlns:adec="http://schemas.microsoft.com/office/drawing/2017/decorative" val="1"/>
              </a:ext>
            </a:extLst>
          </p:cNvPr>
          <p:cNvCxnSpPr>
            <a:stCxn id="6" idx="3"/>
            <a:endCxn id="19" idx="1"/>
          </p:cNvCxnSpPr>
          <p:nvPr/>
        </p:nvCxnSpPr>
        <p:spPr>
          <a:xfrm flipV="1">
            <a:off x="3862770" y="2980248"/>
            <a:ext cx="2081400" cy="1134731"/>
          </a:xfrm>
          <a:prstGeom prst="bentConnector3">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BEBD87A5-6DDA-65D8-CA55-C21E421E168C}"/>
              </a:ext>
              <a:ext uri="{C183D7F6-B498-43B3-948B-1728B52AA6E4}">
                <adec:decorative xmlns:adec="http://schemas.microsoft.com/office/drawing/2017/decorative" val="1"/>
              </a:ext>
            </a:extLst>
          </p:cNvPr>
          <p:cNvCxnSpPr>
            <a:cxnSpLocks/>
            <a:stCxn id="6" idx="3"/>
            <a:endCxn id="23" idx="1"/>
          </p:cNvCxnSpPr>
          <p:nvPr/>
        </p:nvCxnSpPr>
        <p:spPr>
          <a:xfrm>
            <a:off x="3862770" y="4114979"/>
            <a:ext cx="2081400" cy="1279585"/>
          </a:xfrm>
          <a:prstGeom prst="bentConnector3">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F408A200-8588-1FB2-3B63-D204E46E17DE}"/>
              </a:ext>
            </a:extLst>
          </p:cNvPr>
          <p:cNvSpPr/>
          <p:nvPr/>
        </p:nvSpPr>
        <p:spPr>
          <a:xfrm>
            <a:off x="986555" y="1618360"/>
            <a:ext cx="2576283" cy="461665"/>
          </a:xfrm>
          <a:prstGeom prst="rect">
            <a:avLst/>
          </a:prstGeom>
          <a:noFill/>
        </p:spPr>
        <p:txBody>
          <a:bodyPr wrap="none" lIns="91440" tIns="45720" rIns="91440" bIns="45720">
            <a:spAutoFit/>
          </a:bodyPr>
          <a:lstStyle/>
          <a:p>
            <a:pPr algn="ctr"/>
            <a:r>
              <a:rPr lang="en-US" sz="2400" b="0" u="sng" cap="none" spc="0" dirty="0">
                <a:ln w="0"/>
                <a:solidFill>
                  <a:schemeClr val="tx1"/>
                </a:solidFill>
                <a:effectLst>
                  <a:outerShdw blurRad="38100" dist="19050" dir="2700000" algn="tl" rotWithShape="0">
                    <a:schemeClr val="dk1">
                      <a:alpha val="40000"/>
                    </a:schemeClr>
                  </a:outerShdw>
                </a:effectLst>
              </a:rPr>
              <a:t>Define and create</a:t>
            </a:r>
          </a:p>
        </p:txBody>
      </p:sp>
      <p:sp>
        <p:nvSpPr>
          <p:cNvPr id="35" name="Rectangle 34">
            <a:extLst>
              <a:ext uri="{FF2B5EF4-FFF2-40B4-BE49-F238E27FC236}">
                <a16:creationId xmlns:a16="http://schemas.microsoft.com/office/drawing/2014/main" id="{54B925B1-308B-1CE9-C347-1193D28BE987}"/>
              </a:ext>
            </a:extLst>
          </p:cNvPr>
          <p:cNvSpPr/>
          <p:nvPr/>
        </p:nvSpPr>
        <p:spPr>
          <a:xfrm>
            <a:off x="5023342" y="1618360"/>
            <a:ext cx="2544286" cy="461665"/>
          </a:xfrm>
          <a:prstGeom prst="rect">
            <a:avLst/>
          </a:prstGeom>
          <a:noFill/>
        </p:spPr>
        <p:txBody>
          <a:bodyPr wrap="none" lIns="91440" tIns="45720" rIns="91440" bIns="45720">
            <a:spAutoFit/>
          </a:bodyPr>
          <a:lstStyle/>
          <a:p>
            <a:pPr algn="ctr"/>
            <a:r>
              <a:rPr lang="en-US" sz="2400" b="0" u="sng" cap="none" spc="0" dirty="0">
                <a:ln w="0"/>
                <a:solidFill>
                  <a:schemeClr val="tx1"/>
                </a:solidFill>
                <a:effectLst>
                  <a:outerShdw blurRad="38100" dist="19050" dir="2700000" algn="tl" rotWithShape="0">
                    <a:schemeClr val="dk1">
                      <a:alpha val="40000"/>
                    </a:schemeClr>
                  </a:outerShdw>
                </a:effectLst>
              </a:rPr>
              <a:t>Scope and assign</a:t>
            </a:r>
          </a:p>
        </p:txBody>
      </p:sp>
      <p:sp>
        <p:nvSpPr>
          <p:cNvPr id="36" name="Rectangle 35">
            <a:extLst>
              <a:ext uri="{FF2B5EF4-FFF2-40B4-BE49-F238E27FC236}">
                <a16:creationId xmlns:a16="http://schemas.microsoft.com/office/drawing/2014/main" id="{44EAE755-1513-99A1-98AF-F12EC3BC919C}"/>
              </a:ext>
            </a:extLst>
          </p:cNvPr>
          <p:cNvSpPr/>
          <p:nvPr/>
        </p:nvSpPr>
        <p:spPr>
          <a:xfrm>
            <a:off x="8379096" y="1618360"/>
            <a:ext cx="3908154" cy="461665"/>
          </a:xfrm>
          <a:prstGeom prst="rect">
            <a:avLst/>
          </a:prstGeom>
          <a:noFill/>
        </p:spPr>
        <p:txBody>
          <a:bodyPr wrap="square" lIns="91440" tIns="45720" rIns="91440" bIns="45720">
            <a:spAutoFit/>
          </a:bodyPr>
          <a:lstStyle/>
          <a:p>
            <a:pPr algn="ctr"/>
            <a:r>
              <a:rPr lang="en-US" sz="2400" b="0" u="sng" cap="none" spc="0" dirty="0">
                <a:ln w="0"/>
                <a:solidFill>
                  <a:schemeClr val="tx1"/>
                </a:solidFill>
                <a:effectLst>
                  <a:outerShdw blurRad="38100" dist="19050" dir="2700000" algn="tl" rotWithShape="0">
                    <a:schemeClr val="dk1">
                      <a:alpha val="40000"/>
                    </a:schemeClr>
                  </a:outerShdw>
                </a:effectLst>
              </a:rPr>
              <a:t>Assess compliance</a:t>
            </a:r>
          </a:p>
        </p:txBody>
      </p:sp>
      <p:cxnSp>
        <p:nvCxnSpPr>
          <p:cNvPr id="41" name="Straight Arrow Connector 40">
            <a:extLst>
              <a:ext uri="{FF2B5EF4-FFF2-40B4-BE49-F238E27FC236}">
                <a16:creationId xmlns:a16="http://schemas.microsoft.com/office/drawing/2014/main" id="{BEC3650A-F1BC-6A9A-ABDA-60A7998890F7}"/>
              </a:ext>
              <a:ext uri="{C183D7F6-B498-43B3-948B-1728B52AA6E4}">
                <adec:decorative xmlns:adec="http://schemas.microsoft.com/office/drawing/2017/decorative" val="1"/>
              </a:ext>
            </a:extLst>
          </p:cNvPr>
          <p:cNvCxnSpPr>
            <a:endCxn id="21" idx="1"/>
          </p:cNvCxnSpPr>
          <p:nvPr/>
        </p:nvCxnSpPr>
        <p:spPr>
          <a:xfrm flipV="1">
            <a:off x="4903470" y="4106786"/>
            <a:ext cx="1040700" cy="8192"/>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2" name="Arrow: Right 41">
            <a:extLst>
              <a:ext uri="{FF2B5EF4-FFF2-40B4-BE49-F238E27FC236}">
                <a16:creationId xmlns:a16="http://schemas.microsoft.com/office/drawing/2014/main" id="{7FBD3BD8-1E97-4DB5-FAE5-3365B28F7860}"/>
              </a:ext>
              <a:ext uri="{C183D7F6-B498-43B3-948B-1728B52AA6E4}">
                <adec:decorative xmlns:adec="http://schemas.microsoft.com/office/drawing/2017/decorative" val="1"/>
              </a:ext>
            </a:extLst>
          </p:cNvPr>
          <p:cNvSpPr/>
          <p:nvPr/>
        </p:nvSpPr>
        <p:spPr bwMode="auto">
          <a:xfrm>
            <a:off x="7865550" y="3525248"/>
            <a:ext cx="612898" cy="1204585"/>
          </a:xfrm>
          <a:prstGeom prst="rightArrow">
            <a:avLst/>
          </a:prstGeom>
          <a:solidFill>
            <a:srgbClr val="E2F0D9"/>
          </a:solidFill>
          <a:ln>
            <a:solidFill>
              <a:schemeClr val="bg1">
                <a:lumMod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44" name="Graphic 43">
            <a:extLst>
              <a:ext uri="{FF2B5EF4-FFF2-40B4-BE49-F238E27FC236}">
                <a16:creationId xmlns:a16="http://schemas.microsoft.com/office/drawing/2014/main" id="{7B51CC21-4AA0-61D3-2FE3-AC27ED3CDA58}"/>
              </a:ext>
              <a:ext uri="{C183D7F6-B498-43B3-948B-1728B52AA6E4}">
                <adec:decorative xmlns:adec="http://schemas.microsoft.com/office/drawing/2017/decorative" val="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136315" y="2926938"/>
            <a:ext cx="2232154" cy="2070592"/>
          </a:xfrm>
          <a:prstGeom prst="rect">
            <a:avLst/>
          </a:prstGeom>
        </p:spPr>
      </p:pic>
    </p:spTree>
    <p:extLst>
      <p:ext uri="{BB962C8B-B14F-4D97-AF65-F5344CB8AC3E}">
        <p14:creationId xmlns:p14="http://schemas.microsoft.com/office/powerpoint/2010/main" val="3717496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DB1E87C-4723-4ECE-8C35-5D8DB4F9F771}"/>
              </a:ext>
            </a:extLst>
          </p:cNvPr>
          <p:cNvSpPr>
            <a:spLocks noGrp="1"/>
          </p:cNvSpPr>
          <p:nvPr>
            <p:ph type="title"/>
          </p:nvPr>
        </p:nvSpPr>
        <p:spPr/>
        <p:txBody>
          <a:bodyPr/>
          <a:lstStyle/>
          <a:p>
            <a:r>
              <a:rPr lang="en-US" dirty="0"/>
              <a:t>Learning Objectives</a:t>
            </a:r>
            <a:endParaRPr lang="en-IN" dirty="0"/>
          </a:p>
        </p:txBody>
      </p:sp>
      <p:sp>
        <p:nvSpPr>
          <p:cNvPr id="16" name="TextBox 15">
            <a:extLst>
              <a:ext uri="{FF2B5EF4-FFF2-40B4-BE49-F238E27FC236}">
                <a16:creationId xmlns:a16="http://schemas.microsoft.com/office/drawing/2014/main" id="{217F6EA4-ED68-41DE-B9F2-5B37DB585F11}"/>
              </a:ext>
            </a:extLst>
          </p:cNvPr>
          <p:cNvSpPr txBox="1"/>
          <p:nvPr/>
        </p:nvSpPr>
        <p:spPr>
          <a:xfrm>
            <a:off x="427038" y="1368445"/>
            <a:ext cx="8518939" cy="2259080"/>
          </a:xfrm>
          <a:prstGeom prst="rect">
            <a:avLst/>
          </a:prstGeom>
          <a:noFill/>
        </p:spPr>
        <p:txBody>
          <a:bodyPr wrap="square" lIns="0" tIns="0" rIns="0" bIns="0" rtlCol="0" anchor="ctr">
            <a:spAutoFit/>
          </a:bodyPr>
          <a:lstStyle/>
          <a:p>
            <a:pPr marL="342900" indent="-342900" defTabSz="444500">
              <a:spcBef>
                <a:spcPct val="0"/>
              </a:spcBef>
              <a:spcAft>
                <a:spcPct val="35000"/>
              </a:spcAft>
              <a:buFont typeface="Arial" panose="020B0604020202020204" pitchFamily="34" charset="0"/>
              <a:buChar char="•"/>
            </a:pPr>
            <a:r>
              <a:rPr lang="en-US" sz="2400" dirty="0">
                <a:hlinkClick r:id="rId3"/>
              </a:rPr>
              <a:t>Configure Subscriptions</a:t>
            </a:r>
            <a:endParaRPr lang="en-US" sz="2400" dirty="0"/>
          </a:p>
          <a:p>
            <a:pPr marL="342900" indent="-342900" defTabSz="444500">
              <a:spcBef>
                <a:spcPct val="0"/>
              </a:spcBef>
              <a:spcAft>
                <a:spcPct val="35000"/>
              </a:spcAft>
              <a:buFont typeface="Arial" panose="020B0604020202020204" pitchFamily="34" charset="0"/>
              <a:buChar char="•"/>
            </a:pPr>
            <a:r>
              <a:rPr lang="en-US" sz="2400" dirty="0">
                <a:hlinkClick r:id="rId4"/>
              </a:rPr>
              <a:t>Configure Azure Policy</a:t>
            </a:r>
            <a:endParaRPr lang="en-US" sz="2400" dirty="0"/>
          </a:p>
          <a:p>
            <a:pPr marL="342900" indent="-342900" defTabSz="444500">
              <a:spcBef>
                <a:spcPct val="0"/>
              </a:spcBef>
              <a:spcAft>
                <a:spcPts val="1200"/>
              </a:spcAft>
              <a:buFont typeface="Arial" panose="020B0604020202020204" pitchFamily="34" charset="0"/>
              <a:buChar char="•"/>
            </a:pPr>
            <a:r>
              <a:rPr lang="en-US" sz="2400" dirty="0">
                <a:hlinkClick r:id="rId5"/>
              </a:rPr>
              <a:t>Configure Role-Based Access Control</a:t>
            </a:r>
            <a:endParaRPr lang="en-US" sz="2400" dirty="0"/>
          </a:p>
          <a:p>
            <a:pPr marL="342900" indent="-342900" defTabSz="444500">
              <a:spcBef>
                <a:spcPct val="0"/>
              </a:spcBef>
              <a:buFont typeface="Arial" panose="020B0604020202020204" pitchFamily="34" charset="0"/>
              <a:buChar char="•"/>
            </a:pPr>
            <a:r>
              <a:rPr lang="en-US" sz="2400" dirty="0">
                <a:hlinkClick r:id="rId6"/>
              </a:rPr>
              <a:t>Lab 02a - Manage Subscriptions and RBAC</a:t>
            </a:r>
            <a:endParaRPr lang="en-US" sz="2400" dirty="0"/>
          </a:p>
          <a:p>
            <a:pPr marL="342900" indent="-342900" defTabSz="444500">
              <a:spcBef>
                <a:spcPct val="0"/>
              </a:spcBef>
              <a:buFont typeface="Arial" panose="020B0604020202020204" pitchFamily="34" charset="0"/>
              <a:buChar char="•"/>
            </a:pPr>
            <a:r>
              <a:rPr lang="it-IT" sz="2400" dirty="0">
                <a:hlinkClick r:id="rId7"/>
              </a:rPr>
              <a:t>Lab 02b - Manage Governance via Azure Policy</a:t>
            </a:r>
            <a:endParaRPr lang="it-IT" sz="2400" dirty="0"/>
          </a:p>
        </p:txBody>
      </p:sp>
    </p:spTree>
    <p:extLst>
      <p:ext uri="{BB962C8B-B14F-4D97-AF65-F5344CB8AC3E}">
        <p14:creationId xmlns:p14="http://schemas.microsoft.com/office/powerpoint/2010/main" val="532585946"/>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87465-720B-4261-972B-C0E07DBE9939}"/>
              </a:ext>
            </a:extLst>
          </p:cNvPr>
          <p:cNvSpPr>
            <a:spLocks noGrp="1"/>
          </p:cNvSpPr>
          <p:nvPr>
            <p:ph type="title"/>
          </p:nvPr>
        </p:nvSpPr>
        <p:spPr/>
        <p:txBody>
          <a:bodyPr/>
          <a:lstStyle/>
          <a:p>
            <a:r>
              <a:rPr lang="en-US" dirty="0"/>
              <a:t>Demonstration – Azure Policy</a:t>
            </a:r>
          </a:p>
        </p:txBody>
      </p:sp>
      <p:sp>
        <p:nvSpPr>
          <p:cNvPr id="9" name="TextBox 8">
            <a:extLst>
              <a:ext uri="{FF2B5EF4-FFF2-40B4-BE49-F238E27FC236}">
                <a16:creationId xmlns:a16="http://schemas.microsoft.com/office/drawing/2014/main" id="{CD5D50C7-E740-46D4-B1E0-6C6370714AC7}"/>
              </a:ext>
            </a:extLst>
          </p:cNvPr>
          <p:cNvSpPr txBox="1"/>
          <p:nvPr/>
        </p:nvSpPr>
        <p:spPr>
          <a:xfrm>
            <a:off x="969168" y="1699659"/>
            <a:ext cx="8704768" cy="2783839"/>
          </a:xfrm>
          <a:prstGeom prst="rect">
            <a:avLst/>
          </a:prstGeom>
          <a:noFill/>
        </p:spPr>
        <p:txBody>
          <a:bodyPr wrap="square" lIns="0" tIns="0" rIns="0" bIns="0" rtlCol="0">
            <a:spAutoFit/>
          </a:bodyPr>
          <a:lstStyle/>
          <a:p>
            <a:pPr marL="342900" indent="-342900">
              <a:lnSpc>
                <a:spcPct val="150000"/>
              </a:lnSpc>
              <a:spcBef>
                <a:spcPts val="600"/>
              </a:spcBef>
              <a:buFont typeface="Arial" panose="020B0604020202020204" pitchFamily="34" charset="0"/>
              <a:buChar char="•"/>
            </a:pPr>
            <a:r>
              <a:rPr lang="en-US" sz="2200" dirty="0"/>
              <a:t>Assign a policy</a:t>
            </a:r>
          </a:p>
          <a:p>
            <a:pPr marL="342900" indent="-342900">
              <a:lnSpc>
                <a:spcPct val="150000"/>
              </a:lnSpc>
              <a:spcBef>
                <a:spcPts val="600"/>
              </a:spcBef>
              <a:buFont typeface="Arial" panose="020B0604020202020204" pitchFamily="34" charset="0"/>
              <a:buChar char="•"/>
            </a:pPr>
            <a:r>
              <a:rPr lang="en-US" sz="2200" dirty="0"/>
              <a:t>Create and assign an initiative definition</a:t>
            </a:r>
          </a:p>
          <a:p>
            <a:pPr marL="342900" indent="-342900">
              <a:lnSpc>
                <a:spcPct val="150000"/>
              </a:lnSpc>
              <a:spcBef>
                <a:spcPts val="600"/>
              </a:spcBef>
              <a:buFont typeface="Arial" panose="020B0604020202020204" pitchFamily="34" charset="0"/>
              <a:buChar char="•"/>
            </a:pPr>
            <a:r>
              <a:rPr lang="en-US" sz="2200" dirty="0"/>
              <a:t>Check for compliance</a:t>
            </a:r>
          </a:p>
          <a:p>
            <a:pPr marL="342900" indent="-342900">
              <a:lnSpc>
                <a:spcPct val="150000"/>
              </a:lnSpc>
              <a:spcBef>
                <a:spcPts val="600"/>
              </a:spcBef>
              <a:buFont typeface="Arial" panose="020B0604020202020204" pitchFamily="34" charset="0"/>
              <a:buChar char="•"/>
            </a:pPr>
            <a:r>
              <a:rPr lang="en-US" sz="2200" dirty="0"/>
              <a:t>Check for remediation tasks</a:t>
            </a:r>
          </a:p>
          <a:p>
            <a:pPr marL="342900" indent="-342900">
              <a:lnSpc>
                <a:spcPct val="150000"/>
              </a:lnSpc>
              <a:spcBef>
                <a:spcPts val="600"/>
              </a:spcBef>
              <a:buFont typeface="Arial" panose="020B0604020202020204" pitchFamily="34" charset="0"/>
              <a:buChar char="•"/>
            </a:pPr>
            <a:r>
              <a:rPr lang="en-US" sz="2200" dirty="0"/>
              <a:t>Remove your policy and initiative</a:t>
            </a:r>
          </a:p>
        </p:txBody>
      </p:sp>
    </p:spTree>
    <p:extLst>
      <p:ext uri="{BB962C8B-B14F-4D97-AF65-F5344CB8AC3E}">
        <p14:creationId xmlns:p14="http://schemas.microsoft.com/office/powerpoint/2010/main" val="1890784261"/>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r>
              <a:rPr lang="en-US" dirty="0">
                <a:solidFill>
                  <a:schemeClr val="tx1"/>
                </a:solidFill>
              </a:rPr>
              <a:t>Learning Recap – Configure Azure Policy</a:t>
            </a:r>
          </a:p>
        </p:txBody>
      </p:sp>
      <p:sp>
        <p:nvSpPr>
          <p:cNvPr id="21" name="Rectangle 20">
            <a:extLst>
              <a:ext uri="{FF2B5EF4-FFF2-40B4-BE49-F238E27FC236}">
                <a16:creationId xmlns:a16="http://schemas.microsoft.com/office/drawing/2014/main" id="{B5787F5C-B57E-48FF-97C9-56B0FDEA7025}"/>
              </a:ext>
            </a:extLst>
          </p:cNvPr>
          <p:cNvSpPr/>
          <p:nvPr/>
        </p:nvSpPr>
        <p:spPr>
          <a:xfrm>
            <a:off x="3927041" y="1947387"/>
            <a:ext cx="7132144" cy="1982355"/>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6040" tIns="106040" rIns="106040" bIns="106040" numCol="1" spcCol="1270" anchor="t" anchorCtr="0">
            <a:noAutofit/>
          </a:bodyPr>
          <a:lstStyle/>
          <a:p>
            <a:pPr marL="342900" indent="-342900" defTabSz="800100">
              <a:lnSpc>
                <a:spcPct val="150000"/>
              </a:lnSpc>
              <a:spcBef>
                <a:spcPct val="0"/>
              </a:spcBef>
              <a:spcAft>
                <a:spcPct val="35000"/>
              </a:spcAft>
              <a:buClr>
                <a:schemeClr val="tx1"/>
              </a:buClr>
              <a:buFont typeface="Arial" panose="020B0604020202020204" pitchFamily="34" charset="0"/>
              <a:buChar char="•"/>
            </a:pPr>
            <a:r>
              <a:rPr lang="en-US" sz="2000" dirty="0">
                <a:hlinkClick r:id="rId3"/>
              </a:rPr>
              <a:t>Introduction to Azure Policy</a:t>
            </a:r>
            <a:endParaRPr lang="en-US" sz="2000" dirty="0"/>
          </a:p>
          <a:p>
            <a:pPr marL="342900" indent="-342900" defTabSz="800100">
              <a:lnSpc>
                <a:spcPct val="150000"/>
              </a:lnSpc>
              <a:spcBef>
                <a:spcPct val="0"/>
              </a:spcBef>
              <a:spcAft>
                <a:spcPct val="35000"/>
              </a:spcAft>
              <a:buClr>
                <a:schemeClr val="tx1"/>
              </a:buClr>
              <a:buFont typeface="Arial" panose="020B0604020202020204" pitchFamily="34" charset="0"/>
              <a:buChar char="•"/>
            </a:pPr>
            <a:endParaRPr lang="en-US" sz="2000" dirty="0">
              <a:solidFill>
                <a:schemeClr val="tx1"/>
              </a:solidFill>
            </a:endParaRPr>
          </a:p>
        </p:txBody>
      </p:sp>
    </p:spTree>
    <p:extLst>
      <p:ext uri="{BB962C8B-B14F-4D97-AF65-F5344CB8AC3E}">
        <p14:creationId xmlns:p14="http://schemas.microsoft.com/office/powerpoint/2010/main" val="3879636317"/>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81340" y="2949615"/>
            <a:ext cx="6472474" cy="1130181"/>
          </a:xfrm>
        </p:spPr>
        <p:txBody>
          <a:bodyPr/>
          <a:lstStyle/>
          <a:p>
            <a:r>
              <a:rPr lang="en-US" dirty="0"/>
              <a:t>Configure Role-Based Access Control (RBAC)</a:t>
            </a:r>
          </a:p>
        </p:txBody>
      </p:sp>
    </p:spTree>
    <p:extLst>
      <p:ext uri="{BB962C8B-B14F-4D97-AF65-F5344CB8AC3E}">
        <p14:creationId xmlns:p14="http://schemas.microsoft.com/office/powerpoint/2010/main" val="3546179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06FB1-ADCB-44A6-A586-4BE06B83C4E8}"/>
              </a:ext>
            </a:extLst>
          </p:cNvPr>
          <p:cNvSpPr>
            <a:spLocks noGrp="1"/>
          </p:cNvSpPr>
          <p:nvPr>
            <p:ph type="title"/>
          </p:nvPr>
        </p:nvSpPr>
        <p:spPr/>
        <p:txBody>
          <a:bodyPr/>
          <a:lstStyle/>
          <a:p>
            <a:r>
              <a:rPr lang="en-US" dirty="0"/>
              <a:t>Learning Objectives - RBAC</a:t>
            </a:r>
          </a:p>
        </p:txBody>
      </p:sp>
      <p:sp>
        <p:nvSpPr>
          <p:cNvPr id="22" name="TextBox 21">
            <a:extLst>
              <a:ext uri="{FF2B5EF4-FFF2-40B4-BE49-F238E27FC236}">
                <a16:creationId xmlns:a16="http://schemas.microsoft.com/office/drawing/2014/main" id="{03A127EE-61EC-48BB-9E56-A47B04AFC25F}"/>
              </a:ext>
            </a:extLst>
          </p:cNvPr>
          <p:cNvSpPr txBox="1"/>
          <p:nvPr/>
        </p:nvSpPr>
        <p:spPr>
          <a:xfrm>
            <a:off x="427038" y="1552703"/>
            <a:ext cx="5239633" cy="3231654"/>
          </a:xfrm>
          <a:prstGeom prst="rect">
            <a:avLst/>
          </a:prstGeom>
          <a:noFill/>
        </p:spPr>
        <p:txBody>
          <a:bodyPr wrap="square" lIns="0" tIns="0" rIns="0" bIns="0" rtlCol="0">
            <a:spAutoFit/>
          </a:bodyPr>
          <a:lstStyle/>
          <a:p>
            <a:pPr marL="342900" indent="-342900" defTabSz="444500">
              <a:spcBef>
                <a:spcPct val="0"/>
              </a:spcBef>
              <a:spcAft>
                <a:spcPct val="35000"/>
              </a:spcAft>
              <a:buFont typeface="Arial" panose="020B0604020202020204" pitchFamily="34" charset="0"/>
              <a:buChar char="•"/>
            </a:pPr>
            <a:r>
              <a:rPr lang="en-US" sz="2400" dirty="0"/>
              <a:t>Compare Azure RBAC Roles to Entra ID Roles</a:t>
            </a:r>
          </a:p>
          <a:p>
            <a:pPr marL="342900" indent="-342900" defTabSz="444500">
              <a:spcBef>
                <a:spcPct val="0"/>
              </a:spcBef>
              <a:spcAft>
                <a:spcPct val="35000"/>
              </a:spcAft>
              <a:buFont typeface="Arial" panose="020B0604020202020204" pitchFamily="34" charset="0"/>
              <a:buChar char="•"/>
            </a:pPr>
            <a:r>
              <a:rPr lang="en-US" sz="2400" dirty="0"/>
              <a:t>Create a Role Definition</a:t>
            </a:r>
          </a:p>
          <a:p>
            <a:pPr marL="342900" indent="-342900" defTabSz="444500">
              <a:spcBef>
                <a:spcPct val="0"/>
              </a:spcBef>
              <a:spcAft>
                <a:spcPct val="35000"/>
              </a:spcAft>
              <a:buFont typeface="Arial" panose="020B0604020202020204" pitchFamily="34" charset="0"/>
              <a:buChar char="•"/>
            </a:pPr>
            <a:r>
              <a:rPr lang="en-US" sz="2400" dirty="0"/>
              <a:t>Create a Role Assignment</a:t>
            </a:r>
          </a:p>
          <a:p>
            <a:pPr marL="342900" indent="-342900" defTabSz="444500">
              <a:spcBef>
                <a:spcPct val="0"/>
              </a:spcBef>
              <a:spcAft>
                <a:spcPct val="35000"/>
              </a:spcAft>
              <a:buFont typeface="Arial" panose="020B0604020202020204" pitchFamily="34" charset="0"/>
              <a:buChar char="•"/>
            </a:pPr>
            <a:r>
              <a:rPr lang="en-US" sz="2400" dirty="0"/>
              <a:t>Apply RBAC Authentication</a:t>
            </a:r>
          </a:p>
          <a:p>
            <a:pPr marL="342900" indent="-342900" defTabSz="444500">
              <a:spcBef>
                <a:spcPct val="0"/>
              </a:spcBef>
              <a:spcAft>
                <a:spcPct val="35000"/>
              </a:spcAft>
              <a:buFont typeface="Arial" panose="020B0604020202020204" pitchFamily="34" charset="0"/>
              <a:buChar char="•"/>
            </a:pPr>
            <a:r>
              <a:rPr lang="en-US" sz="2400" dirty="0"/>
              <a:t>Demonstration – Azure RBAC</a:t>
            </a:r>
          </a:p>
          <a:p>
            <a:pPr marL="342900" indent="-342900" defTabSz="444500">
              <a:spcBef>
                <a:spcPct val="0"/>
              </a:spcBef>
              <a:spcAft>
                <a:spcPct val="35000"/>
              </a:spcAft>
              <a:buFont typeface="Arial" panose="020B0604020202020204" pitchFamily="34" charset="0"/>
              <a:buChar char="•"/>
            </a:pPr>
            <a:r>
              <a:rPr lang="en-US" sz="2400" dirty="0"/>
              <a:t>Learning Recap</a:t>
            </a:r>
          </a:p>
        </p:txBody>
      </p:sp>
      <p:sp>
        <p:nvSpPr>
          <p:cNvPr id="5" name="TextBox 4">
            <a:extLst>
              <a:ext uri="{FF2B5EF4-FFF2-40B4-BE49-F238E27FC236}">
                <a16:creationId xmlns:a16="http://schemas.microsoft.com/office/drawing/2014/main" id="{D7F1AA4D-57D5-FB4C-8336-10A16C6A8D99}"/>
              </a:ext>
            </a:extLst>
          </p:cNvPr>
          <p:cNvSpPr txBox="1"/>
          <p:nvPr/>
        </p:nvSpPr>
        <p:spPr>
          <a:xfrm>
            <a:off x="6465744" y="1935879"/>
            <a:ext cx="4808393" cy="1708160"/>
          </a:xfrm>
          <a:prstGeom prst="rect">
            <a:avLst/>
          </a:prstGeom>
          <a:noFill/>
        </p:spPr>
        <p:txBody>
          <a:bodyPr wrap="square">
            <a:spAutoFit/>
          </a:bodyPr>
          <a:lstStyle/>
          <a:p>
            <a:pPr>
              <a:spcAft>
                <a:spcPts val="600"/>
              </a:spcAft>
            </a:pPr>
            <a:r>
              <a:rPr lang="en-US" dirty="0">
                <a:solidFill>
                  <a:schemeClr val="accent1"/>
                </a:solidFill>
              </a:rPr>
              <a:t>Manage Azure identities and governance  (20–25%): </a:t>
            </a:r>
            <a:r>
              <a:rPr lang="en-US" i="0" dirty="0">
                <a:solidFill>
                  <a:schemeClr val="accent1"/>
                </a:solidFill>
                <a:effectLst/>
              </a:rPr>
              <a:t>Manage access to Azure resources</a:t>
            </a:r>
          </a:p>
          <a:p>
            <a:pPr algn="l">
              <a:spcAft>
                <a:spcPts val="600"/>
              </a:spcAft>
              <a:buFont typeface="Arial" panose="020B0604020202020204" pitchFamily="34" charset="0"/>
              <a:buChar char="•"/>
            </a:pPr>
            <a:r>
              <a:rPr lang="en-US" b="0" i="0" dirty="0">
                <a:solidFill>
                  <a:srgbClr val="161616"/>
                </a:solidFill>
                <a:effectLst/>
                <a:latin typeface="Segoe UI" panose="020B0502040204020203" pitchFamily="34" charset="0"/>
              </a:rPr>
              <a:t> Manage built-in Azure roles</a:t>
            </a:r>
          </a:p>
          <a:p>
            <a:pPr algn="l">
              <a:spcAft>
                <a:spcPts val="600"/>
              </a:spcAft>
              <a:buFont typeface="Arial" panose="020B0604020202020204" pitchFamily="34" charset="0"/>
              <a:buChar char="•"/>
            </a:pPr>
            <a:r>
              <a:rPr lang="en-US" b="0" i="0" dirty="0">
                <a:solidFill>
                  <a:srgbClr val="161616"/>
                </a:solidFill>
                <a:effectLst/>
                <a:latin typeface="Segoe UI" panose="020B0502040204020203" pitchFamily="34" charset="0"/>
              </a:rPr>
              <a:t> Assign roles at different scopes</a:t>
            </a:r>
          </a:p>
          <a:p>
            <a:pPr algn="l">
              <a:spcAft>
                <a:spcPts val="600"/>
              </a:spcAft>
              <a:buFont typeface="Arial" panose="020B0604020202020204" pitchFamily="34" charset="0"/>
              <a:buChar char="•"/>
            </a:pPr>
            <a:r>
              <a:rPr lang="en-US" b="0" i="0" dirty="0">
                <a:solidFill>
                  <a:srgbClr val="161616"/>
                </a:solidFill>
                <a:effectLst/>
                <a:latin typeface="Segoe UI" panose="020B0502040204020203" pitchFamily="34" charset="0"/>
              </a:rPr>
              <a:t> Interpret access assignments</a:t>
            </a:r>
          </a:p>
        </p:txBody>
      </p:sp>
    </p:spTree>
    <p:extLst>
      <p:ext uri="{BB962C8B-B14F-4D97-AF65-F5344CB8AC3E}">
        <p14:creationId xmlns:p14="http://schemas.microsoft.com/office/powerpoint/2010/main" val="950561020"/>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Table listing Azure RBAC roles vs Azure AD administrator roles. ">
            <a:extLst>
              <a:ext uri="{FF2B5EF4-FFF2-40B4-BE49-F238E27FC236}">
                <a16:creationId xmlns:a16="http://schemas.microsoft.com/office/drawing/2014/main" id="{760FCC8E-6ACC-4060-9B3D-E2933E8D1A04}"/>
              </a:ext>
            </a:extLst>
          </p:cNvPr>
          <p:cNvSpPr>
            <a:spLocks noGrp="1"/>
          </p:cNvSpPr>
          <p:nvPr>
            <p:ph type="title"/>
          </p:nvPr>
        </p:nvSpPr>
        <p:spPr/>
        <p:txBody>
          <a:bodyPr/>
          <a:lstStyle/>
          <a:p>
            <a:r>
              <a:rPr lang="en-US" dirty="0"/>
              <a:t>Compare Azure RBAC Roles to Entra ID Roles</a:t>
            </a:r>
          </a:p>
        </p:txBody>
      </p:sp>
      <p:sp>
        <p:nvSpPr>
          <p:cNvPr id="3" name="Text Placeholder 2">
            <a:extLst>
              <a:ext uri="{FF2B5EF4-FFF2-40B4-BE49-F238E27FC236}">
                <a16:creationId xmlns:a16="http://schemas.microsoft.com/office/drawing/2014/main" id="{7D61C405-D132-D574-35B9-8E4DBFB61E0D}"/>
              </a:ext>
            </a:extLst>
          </p:cNvPr>
          <p:cNvSpPr>
            <a:spLocks noGrp="1"/>
          </p:cNvSpPr>
          <p:nvPr>
            <p:ph type="body" sz="quarter" idx="10"/>
          </p:nvPr>
        </p:nvSpPr>
        <p:spPr/>
        <p:txBody>
          <a:bodyPr/>
          <a:lstStyle/>
          <a:p>
            <a:r>
              <a:rPr lang="en-US" dirty="0"/>
              <a:t>RBAC roles provide fine-grained access management</a:t>
            </a:r>
          </a:p>
        </p:txBody>
      </p:sp>
      <p:graphicFrame>
        <p:nvGraphicFramePr>
          <p:cNvPr id="4" name="Table 3">
            <a:extLst>
              <a:ext uri="{FF2B5EF4-FFF2-40B4-BE49-F238E27FC236}">
                <a16:creationId xmlns:a16="http://schemas.microsoft.com/office/drawing/2014/main" id="{E5A71BA1-B0D9-406E-91CA-6A8012B55DA5}"/>
              </a:ext>
            </a:extLst>
          </p:cNvPr>
          <p:cNvGraphicFramePr>
            <a:graphicFrameLocks noGrp="1"/>
          </p:cNvGraphicFramePr>
          <p:nvPr>
            <p:extLst>
              <p:ext uri="{D42A27DB-BD31-4B8C-83A1-F6EECF244321}">
                <p14:modId xmlns:p14="http://schemas.microsoft.com/office/powerpoint/2010/main" val="3577035281"/>
              </p:ext>
            </p:extLst>
          </p:nvPr>
        </p:nvGraphicFramePr>
        <p:xfrm>
          <a:off x="430085" y="1653677"/>
          <a:ext cx="11582400" cy="3304032"/>
        </p:xfrm>
        <a:graphic>
          <a:graphicData uri="http://schemas.openxmlformats.org/drawingml/2006/table">
            <a:tbl>
              <a:tblPr firstRow="1" firstCol="1" bandCol="1">
                <a:tableStyleId>{69012ECD-51FC-41F1-AA8D-1B2483CD663E}</a:tableStyleId>
              </a:tblPr>
              <a:tblGrid>
                <a:gridCol w="5551523">
                  <a:extLst>
                    <a:ext uri="{9D8B030D-6E8A-4147-A177-3AD203B41FA5}">
                      <a16:colId xmlns:a16="http://schemas.microsoft.com/office/drawing/2014/main" val="1173267169"/>
                    </a:ext>
                  </a:extLst>
                </a:gridCol>
                <a:gridCol w="6030877">
                  <a:extLst>
                    <a:ext uri="{9D8B030D-6E8A-4147-A177-3AD203B41FA5}">
                      <a16:colId xmlns:a16="http://schemas.microsoft.com/office/drawing/2014/main" val="1081038665"/>
                    </a:ext>
                  </a:extLst>
                </a:gridCol>
              </a:tblGrid>
              <a:tr h="484561">
                <a:tc>
                  <a:txBody>
                    <a:bodyPr/>
                    <a:lstStyle/>
                    <a:p>
                      <a:pPr marL="0" marR="0" algn="ctr" defTabSz="932742" rtl="0" eaLnBrk="1" latinLnBrk="0" hangingPunct="1">
                        <a:lnSpc>
                          <a:spcPct val="107000"/>
                        </a:lnSpc>
                        <a:spcBef>
                          <a:spcPts val="0"/>
                        </a:spcBef>
                        <a:spcAft>
                          <a:spcPts val="0"/>
                        </a:spcAft>
                      </a:pPr>
                      <a:r>
                        <a:rPr lang="en-US" sz="2000" b="0" kern="1200" dirty="0">
                          <a:solidFill>
                            <a:schemeClr val="tx1"/>
                          </a:solidFill>
                          <a:effectLst/>
                          <a:latin typeface="+mj-lt"/>
                          <a:ea typeface="+mn-ea"/>
                          <a:cs typeface="+mn-cs"/>
                        </a:rPr>
                        <a:t>Azure RBAC roles</a:t>
                      </a:r>
                    </a:p>
                  </a:txBody>
                  <a:tcPr anchor="ctr">
                    <a:lnL w="6350" cap="flat" cmpd="sng" algn="ctr">
                      <a:solidFill>
                        <a:srgbClr val="243A5E"/>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A6BBE7"/>
                    </a:solidFill>
                  </a:tcPr>
                </a:tc>
                <a:tc>
                  <a:txBody>
                    <a:bodyPr/>
                    <a:lstStyle/>
                    <a:p>
                      <a:pPr marL="0" marR="0" algn="ctr">
                        <a:lnSpc>
                          <a:spcPct val="107000"/>
                        </a:lnSpc>
                        <a:spcBef>
                          <a:spcPts val="0"/>
                        </a:spcBef>
                        <a:spcAft>
                          <a:spcPts val="0"/>
                        </a:spcAft>
                      </a:pPr>
                      <a:r>
                        <a:rPr lang="en-US" sz="2000" b="0" dirty="0">
                          <a:solidFill>
                            <a:schemeClr val="tx1"/>
                          </a:solidFill>
                          <a:effectLst/>
                          <a:latin typeface="+mj-lt"/>
                        </a:rPr>
                        <a:t>Entra ID roles</a:t>
                      </a:r>
                      <a:endParaRPr lang="en-US" sz="2000" b="0" dirty="0">
                        <a:solidFill>
                          <a:schemeClr val="tx1"/>
                        </a:solidFill>
                        <a:effectLst/>
                        <a:latin typeface="+mj-lt"/>
                        <a:ea typeface="Malgun Gothic" panose="020B0503020000020004" pitchFamily="34" charset="-127"/>
                        <a:cs typeface="Times New Roman" panose="02020603050405020304" pitchFamily="18" charset="0"/>
                      </a:endParaRPr>
                    </a:p>
                  </a:txBody>
                  <a:tcPr anchor="ctr">
                    <a:lnL w="6350" cap="flat" cmpd="sng" algn="ctr">
                      <a:solidFill>
                        <a:schemeClr val="bg1"/>
                      </a:solidFill>
                      <a:prstDash val="solid"/>
                      <a:round/>
                      <a:headEnd type="none" w="med" len="med"/>
                      <a:tailEnd type="none" w="med" len="med"/>
                    </a:lnL>
                    <a:lnR w="6350" cap="flat" cmpd="sng" algn="ctr">
                      <a:solidFill>
                        <a:srgbClr val="243A5E"/>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A6BBE7"/>
                    </a:solidFill>
                  </a:tcPr>
                </a:tc>
                <a:extLst>
                  <a:ext uri="{0D108BD9-81ED-4DB2-BD59-A6C34878D82A}">
                    <a16:rowId xmlns:a16="http://schemas.microsoft.com/office/drawing/2014/main" val="177452225"/>
                  </a:ext>
                </a:extLst>
              </a:tr>
              <a:tr h="709632">
                <a:tc>
                  <a:txBody>
                    <a:bodyPr/>
                    <a:lstStyle/>
                    <a:p>
                      <a:pPr marL="0" marR="0">
                        <a:lnSpc>
                          <a:spcPct val="107000"/>
                        </a:lnSpc>
                        <a:spcBef>
                          <a:spcPts val="0"/>
                        </a:spcBef>
                        <a:spcAft>
                          <a:spcPts val="0"/>
                        </a:spcAft>
                      </a:pPr>
                      <a:r>
                        <a:rPr lang="en-US" sz="2000" b="0" dirty="0">
                          <a:solidFill>
                            <a:schemeClr val="tx1"/>
                          </a:solidFill>
                          <a:effectLst/>
                        </a:rPr>
                        <a:t>Manage access to Azure resources</a:t>
                      </a:r>
                      <a:endParaRPr lang="en-US" sz="2000" b="0" dirty="0">
                        <a:solidFill>
                          <a:schemeClr val="tx1"/>
                        </a:solidFill>
                        <a:effectLst/>
                        <a:latin typeface="Segoe UI" panose="020B0502040204020203" pitchFamily="34" charset="0"/>
                        <a:ea typeface="Malgun Gothic" panose="020B0503020000020004" pitchFamily="34" charset="-127"/>
                        <a:cs typeface="Times New Roman" panose="02020603050405020304" pitchFamily="18" charset="0"/>
                      </a:endParaRP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solidFill>
                            <a:schemeClr val="tx1"/>
                          </a:solidFill>
                          <a:effectLst/>
                        </a:rPr>
                        <a:t>Manage</a:t>
                      </a:r>
                      <a:r>
                        <a:rPr lang="en-US" sz="2000" baseline="0" dirty="0">
                          <a:solidFill>
                            <a:schemeClr val="tx1"/>
                          </a:solidFill>
                          <a:effectLst/>
                        </a:rPr>
                        <a:t> access to Entra ID objects</a:t>
                      </a:r>
                      <a:endParaRPr lang="en-US" sz="2000" dirty="0">
                        <a:solidFill>
                          <a:schemeClr val="tx1"/>
                        </a:solidFill>
                        <a:effectLst/>
                        <a:latin typeface="Segoe UI" panose="020B0502040204020203" pitchFamily="34" charset="0"/>
                        <a:ea typeface="Malgun Gothic" panose="020B0503020000020004" pitchFamily="34" charset="-127"/>
                        <a:cs typeface="Times New Roman" panose="02020603050405020304" pitchFamily="18" charset="0"/>
                      </a:endParaRP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970188329"/>
                  </a:ext>
                </a:extLst>
              </a:tr>
              <a:tr h="709632">
                <a:tc>
                  <a:txBody>
                    <a:bodyPr/>
                    <a:lstStyle/>
                    <a:p>
                      <a:pPr marL="0" marR="0">
                        <a:lnSpc>
                          <a:spcPct val="107000"/>
                        </a:lnSpc>
                        <a:spcBef>
                          <a:spcPts val="0"/>
                        </a:spcBef>
                        <a:spcAft>
                          <a:spcPts val="0"/>
                        </a:spcAft>
                      </a:pPr>
                      <a:r>
                        <a:rPr lang="en-US" sz="2000" b="0" dirty="0">
                          <a:solidFill>
                            <a:schemeClr val="tx1"/>
                          </a:solidFill>
                          <a:effectLst/>
                        </a:rPr>
                        <a:t>Scope can be specified at multiple levels</a:t>
                      </a:r>
                      <a:endParaRPr lang="en-US" sz="2000" b="0" dirty="0">
                        <a:solidFill>
                          <a:schemeClr val="tx1"/>
                        </a:solidFill>
                        <a:effectLst/>
                        <a:latin typeface="Segoe UI" panose="020B0502040204020203" pitchFamily="34" charset="0"/>
                        <a:ea typeface="Malgun Gothic" panose="020B0503020000020004" pitchFamily="34" charset="-127"/>
                        <a:cs typeface="Times New Roman" panose="02020603050405020304" pitchFamily="18" charset="0"/>
                      </a:endParaRP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solidFill>
                            <a:schemeClr val="tx1"/>
                          </a:solidFill>
                          <a:effectLst/>
                        </a:rPr>
                        <a:t>Scope is at the tenant level</a:t>
                      </a:r>
                      <a:endParaRPr lang="en-US" sz="2000" dirty="0">
                        <a:solidFill>
                          <a:schemeClr val="tx1"/>
                        </a:solidFill>
                        <a:effectLst/>
                        <a:latin typeface="Segoe UI" panose="020B0502040204020203" pitchFamily="34" charset="0"/>
                        <a:ea typeface="Malgun Gothic" panose="020B0503020000020004" pitchFamily="34" charset="-127"/>
                        <a:cs typeface="Times New Roman" panose="02020603050405020304" pitchFamily="18" charset="0"/>
                      </a:endParaRP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178053974"/>
                  </a:ext>
                </a:extLst>
              </a:tr>
              <a:tr h="1400207">
                <a:tc>
                  <a:txBody>
                    <a:bodyPr/>
                    <a:lstStyle/>
                    <a:p>
                      <a:pPr marL="0" marR="0">
                        <a:lnSpc>
                          <a:spcPct val="107000"/>
                        </a:lnSpc>
                        <a:spcBef>
                          <a:spcPts val="0"/>
                        </a:spcBef>
                        <a:spcAft>
                          <a:spcPts val="0"/>
                        </a:spcAft>
                      </a:pPr>
                      <a:r>
                        <a:rPr lang="en-US" sz="2000" b="0" kern="1200" dirty="0">
                          <a:solidFill>
                            <a:schemeClr val="tx1"/>
                          </a:solidFill>
                          <a:effectLst/>
                        </a:rPr>
                        <a:t>Role information can be accessed in the Azure portal, Azure CLI, Azure PowerShell, Azure Resource Manager templates, REST API</a:t>
                      </a:r>
                      <a:endParaRPr lang="en-US" sz="2000" b="0" dirty="0">
                        <a:solidFill>
                          <a:schemeClr val="tx1"/>
                        </a:solidFill>
                        <a:effectLst/>
                        <a:latin typeface="Segoe UI" panose="020B0502040204020203" pitchFamily="34" charset="0"/>
                        <a:ea typeface="Malgun Gothic" panose="020B0503020000020004" pitchFamily="34" charset="-127"/>
                        <a:cs typeface="Times New Roman" panose="02020603050405020304" pitchFamily="18" charset="0"/>
                      </a:endParaRP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b="0" kern="1200" dirty="0">
                          <a:solidFill>
                            <a:schemeClr val="tx1"/>
                          </a:solidFill>
                          <a:effectLst/>
                        </a:rPr>
                        <a:t>Role information can be accessed in Azure portal, Microsoft 365 admin portal, Microsoft Graph, Azure Active Directory PowerShell for Graph</a:t>
                      </a:r>
                      <a:endParaRPr lang="en-US" sz="2000" dirty="0">
                        <a:solidFill>
                          <a:schemeClr val="tx1"/>
                        </a:solidFill>
                        <a:effectLst/>
                        <a:latin typeface="Segoe UI" panose="020B0502040204020203" pitchFamily="34" charset="0"/>
                        <a:ea typeface="Malgun Gothic" panose="020B0503020000020004" pitchFamily="34" charset="-127"/>
                        <a:cs typeface="Times New Roman" panose="02020603050405020304" pitchFamily="18" charset="0"/>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72606257"/>
                  </a:ext>
                </a:extLst>
              </a:tr>
            </a:tbl>
          </a:graphicData>
        </a:graphic>
      </p:graphicFrame>
      <p:pic>
        <p:nvPicPr>
          <p:cNvPr id="7" name="Picture 6" descr="Tick mark">
            <a:extLst>
              <a:ext uri="{FF2B5EF4-FFF2-40B4-BE49-F238E27FC236}">
                <a16:creationId xmlns:a16="http://schemas.microsoft.com/office/drawing/2014/main" id="{EF2AAD51-06C0-4B7A-A91D-8D94498548C3}"/>
              </a:ext>
            </a:extLst>
          </p:cNvPr>
          <p:cNvPicPr>
            <a:picLocks noChangeAspect="1"/>
          </p:cNvPicPr>
          <p:nvPr/>
        </p:nvPicPr>
        <p:blipFill>
          <a:blip r:embed="rId3"/>
          <a:stretch>
            <a:fillRect/>
          </a:stretch>
        </p:blipFill>
        <p:spPr>
          <a:xfrm>
            <a:off x="427038" y="5072425"/>
            <a:ext cx="786452" cy="780356"/>
          </a:xfrm>
          <a:prstGeom prst="rect">
            <a:avLst/>
          </a:prstGeom>
        </p:spPr>
      </p:pic>
      <p:sp>
        <p:nvSpPr>
          <p:cNvPr id="8" name="Freeform: Shape 7">
            <a:extLst>
              <a:ext uri="{FF2B5EF4-FFF2-40B4-BE49-F238E27FC236}">
                <a16:creationId xmlns:a16="http://schemas.microsoft.com/office/drawing/2014/main" id="{1B60E5EB-07FF-40C5-B7D3-487CAECA4699}"/>
              </a:ext>
            </a:extLst>
          </p:cNvPr>
          <p:cNvSpPr/>
          <p:nvPr/>
        </p:nvSpPr>
        <p:spPr bwMode="auto">
          <a:xfrm>
            <a:off x="0" y="5072425"/>
            <a:ext cx="12436475" cy="782411"/>
          </a:xfrm>
          <a:custGeom>
            <a:avLst/>
            <a:gdLst>
              <a:gd name="connsiteX0" fmla="*/ 1213422 w 12436475"/>
              <a:gd name="connsiteY0" fmla="*/ 0 h 782411"/>
              <a:gd name="connsiteX1" fmla="*/ 12436475 w 12436475"/>
              <a:gd name="connsiteY1" fmla="*/ 0 h 782411"/>
              <a:gd name="connsiteX2" fmla="*/ 12436475 w 12436475"/>
              <a:gd name="connsiteY2" fmla="*/ 782411 h 782411"/>
              <a:gd name="connsiteX3" fmla="*/ 1213422 w 12436475"/>
              <a:gd name="connsiteY3" fmla="*/ 782411 h 782411"/>
              <a:gd name="connsiteX4" fmla="*/ 0 w 12436475"/>
              <a:gd name="connsiteY4" fmla="*/ 0 h 782411"/>
              <a:gd name="connsiteX5" fmla="*/ 427038 w 12436475"/>
              <a:gd name="connsiteY5" fmla="*/ 0 h 782411"/>
              <a:gd name="connsiteX6" fmla="*/ 427038 w 12436475"/>
              <a:gd name="connsiteY6" fmla="*/ 782411 h 782411"/>
              <a:gd name="connsiteX7" fmla="*/ 0 w 12436475"/>
              <a:gd name="connsiteY7" fmla="*/ 782411 h 782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782411">
                <a:moveTo>
                  <a:pt x="1213422" y="0"/>
                </a:moveTo>
                <a:lnTo>
                  <a:pt x="12436475" y="0"/>
                </a:lnTo>
                <a:lnTo>
                  <a:pt x="12436475" y="782411"/>
                </a:lnTo>
                <a:lnTo>
                  <a:pt x="1213422" y="782411"/>
                </a:lnTo>
                <a:close/>
                <a:moveTo>
                  <a:pt x="0" y="0"/>
                </a:moveTo>
                <a:lnTo>
                  <a:pt x="427038" y="0"/>
                </a:lnTo>
                <a:lnTo>
                  <a:pt x="427038" y="782411"/>
                </a:lnTo>
                <a:lnTo>
                  <a:pt x="0" y="782411"/>
                </a:lnTo>
                <a:close/>
              </a:path>
            </a:pathLst>
          </a:custGeom>
          <a:solidFill>
            <a:schemeClr val="bg2">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0" tIns="146304" rIns="182880" bIns="146304" numCol="1" spcCol="0" rtlCol="0" fromWordArt="0" anchor="ctr" anchorCtr="0" forceAA="0" compatLnSpc="1">
            <a:prstTxWarp prst="textNoShape">
              <a:avLst/>
            </a:prstTxWarp>
            <a:noAutofit/>
          </a:bodyPr>
          <a:lstStyle/>
          <a:p>
            <a:pPr defTabSz="932472" fontAlgn="base">
              <a:spcBef>
                <a:spcPct val="0"/>
              </a:spcBef>
              <a:spcAft>
                <a:spcPct val="0"/>
              </a:spcAft>
            </a:pPr>
            <a:r>
              <a:rPr lang="en-US" dirty="0">
                <a:solidFill>
                  <a:schemeClr val="tx1"/>
                </a:solidFill>
                <a:latin typeface="+mj-lt"/>
                <a:cs typeface="Segoe UI Semibold" panose="020B0702040204020203" pitchFamily="34" charset="0"/>
              </a:rPr>
              <a:t>There are many built-in roles, or you can create your own custom role</a:t>
            </a:r>
          </a:p>
        </p:txBody>
      </p:sp>
    </p:spTree>
    <p:extLst>
      <p:ext uri="{BB962C8B-B14F-4D97-AF65-F5344CB8AC3E}">
        <p14:creationId xmlns:p14="http://schemas.microsoft.com/office/powerpoint/2010/main" val="841028218"/>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2D5243-6AC2-40C3-92C0-AB0946072E9B}"/>
              </a:ext>
            </a:extLst>
          </p:cNvPr>
          <p:cNvSpPr>
            <a:spLocks noGrp="1"/>
          </p:cNvSpPr>
          <p:nvPr>
            <p:ph type="title"/>
          </p:nvPr>
        </p:nvSpPr>
        <p:spPr/>
        <p:txBody>
          <a:bodyPr/>
          <a:lstStyle/>
          <a:p>
            <a:r>
              <a:rPr lang="en-US" dirty="0"/>
              <a:t>Create a Role Definition</a:t>
            </a:r>
          </a:p>
        </p:txBody>
      </p:sp>
      <p:sp>
        <p:nvSpPr>
          <p:cNvPr id="4" name="Text Placeholder 3">
            <a:extLst>
              <a:ext uri="{FF2B5EF4-FFF2-40B4-BE49-F238E27FC236}">
                <a16:creationId xmlns:a16="http://schemas.microsoft.com/office/drawing/2014/main" id="{993A9035-B7E8-F91A-C7AA-389D5F39138E}"/>
              </a:ext>
            </a:extLst>
          </p:cNvPr>
          <p:cNvSpPr>
            <a:spLocks noGrp="1"/>
          </p:cNvSpPr>
          <p:nvPr>
            <p:ph type="body" sz="quarter" idx="10"/>
          </p:nvPr>
        </p:nvSpPr>
        <p:spPr>
          <a:xfrm>
            <a:off x="440753" y="998040"/>
            <a:ext cx="11568684" cy="437684"/>
          </a:xfrm>
        </p:spPr>
        <p:txBody>
          <a:bodyPr/>
          <a:lstStyle/>
          <a:p>
            <a:r>
              <a:rPr lang="en-US" dirty="0"/>
              <a:t>Collection of permissions that lists the operations that can be performed</a:t>
            </a:r>
          </a:p>
        </p:txBody>
      </p:sp>
      <p:grpSp>
        <p:nvGrpSpPr>
          <p:cNvPr id="3" name="Group 2">
            <a:extLst>
              <a:ext uri="{FF2B5EF4-FFF2-40B4-BE49-F238E27FC236}">
                <a16:creationId xmlns:a16="http://schemas.microsoft.com/office/drawing/2014/main" id="{FC491832-88AD-4FC1-9B85-40747CB88073}"/>
              </a:ext>
              <a:ext uri="{C183D7F6-B498-43B3-948B-1728B52AA6E4}">
                <adec:decorative xmlns:adec="http://schemas.microsoft.com/office/drawing/2017/decorative" val="1"/>
              </a:ext>
            </a:extLst>
          </p:cNvPr>
          <p:cNvGrpSpPr/>
          <p:nvPr/>
        </p:nvGrpSpPr>
        <p:grpSpPr>
          <a:xfrm>
            <a:off x="1198679" y="1793562"/>
            <a:ext cx="9836378" cy="4070506"/>
            <a:chOff x="1150936" y="2361598"/>
            <a:chExt cx="9836378" cy="4070506"/>
          </a:xfrm>
        </p:grpSpPr>
        <p:sp>
          <p:nvSpPr>
            <p:cNvPr id="23" name="TextBox 22">
              <a:extLst>
                <a:ext uri="{FF2B5EF4-FFF2-40B4-BE49-F238E27FC236}">
                  <a16:creationId xmlns:a16="http://schemas.microsoft.com/office/drawing/2014/main" id="{2D374160-0DCC-434D-8702-ECA8BD6168AD}"/>
                </a:ext>
                <a:ext uri="{C183D7F6-B498-43B3-948B-1728B52AA6E4}">
                  <adec:decorative xmlns:adec="http://schemas.microsoft.com/office/drawing/2017/decorative" val="0"/>
                </a:ext>
              </a:extLst>
            </p:cNvPr>
            <p:cNvSpPr txBox="1"/>
            <p:nvPr/>
          </p:nvSpPr>
          <p:spPr>
            <a:xfrm>
              <a:off x="1662455" y="4996140"/>
              <a:ext cx="3025363" cy="257331"/>
            </a:xfrm>
            <a:prstGeom prst="rect">
              <a:avLst/>
            </a:prstGeom>
            <a:noFill/>
          </p:spPr>
          <p:txBody>
            <a:bodyPr wrap="square" lIns="0" tIns="0" rIns="0" bIns="0" rtlCol="0">
              <a:spAutoFit/>
            </a:bodyPr>
            <a:lstStyle/>
            <a:p>
              <a:pPr algn="ctr"/>
              <a:r>
                <a:rPr lang="en-IN" dirty="0">
                  <a:latin typeface="+mj-lt"/>
                </a:rPr>
                <a:t>Built-in</a:t>
              </a:r>
              <a:endParaRPr lang="en-US" dirty="0">
                <a:latin typeface="+mj-lt"/>
              </a:endParaRPr>
            </a:p>
          </p:txBody>
        </p:sp>
        <p:sp>
          <p:nvSpPr>
            <p:cNvPr id="21" name="Rectangle: Rounded Corners 20">
              <a:extLst>
                <a:ext uri="{FF2B5EF4-FFF2-40B4-BE49-F238E27FC236}">
                  <a16:creationId xmlns:a16="http://schemas.microsoft.com/office/drawing/2014/main" id="{F3F64D14-5F6F-43F6-8D0D-204C32E6AE0D}"/>
                </a:ext>
              </a:extLst>
            </p:cNvPr>
            <p:cNvSpPr/>
            <p:nvPr/>
          </p:nvSpPr>
          <p:spPr bwMode="auto">
            <a:xfrm>
              <a:off x="1150936" y="2704853"/>
              <a:ext cx="4048401" cy="2285979"/>
            </a:xfrm>
            <a:prstGeom prst="roundRect">
              <a:avLst>
                <a:gd name="adj" fmla="val 10105"/>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3433" tIns="73433" rIns="73433" bIns="73433" numCol="1" spcCol="0" rtlCol="0" fromWordArt="0" anchor="t" anchorCtr="0" forceAA="0" compatLnSpc="1">
              <a:prstTxWarp prst="textNoShape">
                <a:avLst/>
              </a:prstTxWarp>
              <a:spAutoFit/>
            </a:bodyPr>
            <a:lstStyle/>
            <a:p>
              <a:pPr defTabSz="951028" fontAlgn="base">
                <a:spcBef>
                  <a:spcPct val="0"/>
                </a:spcBef>
                <a:spcAft>
                  <a:spcPct val="0"/>
                </a:spcAft>
              </a:pPr>
              <a:r>
                <a:rPr lang="en-IN" sz="1600" dirty="0">
                  <a:solidFill>
                    <a:schemeClr val="tx1"/>
                  </a:solidFill>
                  <a:latin typeface="Consolas" panose="020B0609020204030204" pitchFamily="49" charset="0"/>
                </a:rPr>
                <a:t>Owner</a:t>
              </a:r>
            </a:p>
            <a:p>
              <a:pPr defTabSz="951028" fontAlgn="base">
                <a:spcBef>
                  <a:spcPct val="0"/>
                </a:spcBef>
                <a:spcAft>
                  <a:spcPct val="0"/>
                </a:spcAft>
              </a:pPr>
              <a:r>
                <a:rPr lang="en-IN" sz="1600" b="1" dirty="0">
                  <a:solidFill>
                    <a:schemeClr val="tx1"/>
                  </a:solidFill>
                  <a:latin typeface="Consolas" panose="020B0609020204030204" pitchFamily="49" charset="0"/>
                </a:rPr>
                <a:t>Contributor</a:t>
              </a:r>
            </a:p>
            <a:p>
              <a:pPr defTabSz="951028" fontAlgn="base">
                <a:spcBef>
                  <a:spcPct val="0"/>
                </a:spcBef>
                <a:spcAft>
                  <a:spcPct val="0"/>
                </a:spcAft>
              </a:pPr>
              <a:r>
                <a:rPr lang="en-IN" sz="1600" dirty="0">
                  <a:solidFill>
                    <a:schemeClr val="tx1"/>
                  </a:solidFill>
                  <a:latin typeface="Consolas" panose="020B0609020204030204" pitchFamily="49" charset="0"/>
                </a:rPr>
                <a:t>Reader</a:t>
              </a:r>
            </a:p>
            <a:p>
              <a:pPr defTabSz="951028" fontAlgn="base">
                <a:spcBef>
                  <a:spcPct val="0"/>
                </a:spcBef>
                <a:spcAft>
                  <a:spcPct val="0"/>
                </a:spcAft>
              </a:pPr>
              <a:r>
                <a:rPr lang="en-IN" sz="1600" dirty="0">
                  <a:solidFill>
                    <a:schemeClr val="tx1"/>
                  </a:solidFill>
                  <a:latin typeface="Consolas" panose="020B0609020204030204" pitchFamily="49" charset="0"/>
                </a:rPr>
                <a:t> …</a:t>
              </a:r>
            </a:p>
            <a:p>
              <a:pPr defTabSz="951028" fontAlgn="base">
                <a:spcBef>
                  <a:spcPct val="0"/>
                </a:spcBef>
                <a:spcAft>
                  <a:spcPct val="0"/>
                </a:spcAft>
              </a:pPr>
              <a:r>
                <a:rPr lang="en-IN" sz="1600" dirty="0">
                  <a:solidFill>
                    <a:schemeClr val="tx1"/>
                  </a:solidFill>
                  <a:latin typeface="Consolas" panose="020B0609020204030204" pitchFamily="49" charset="0"/>
                </a:rPr>
                <a:t>Backup Operator</a:t>
              </a:r>
            </a:p>
            <a:p>
              <a:pPr defTabSz="951028" fontAlgn="base">
                <a:spcBef>
                  <a:spcPct val="0"/>
                </a:spcBef>
                <a:spcAft>
                  <a:spcPct val="0"/>
                </a:spcAft>
              </a:pPr>
              <a:r>
                <a:rPr lang="en-IN" sz="1600" dirty="0">
                  <a:solidFill>
                    <a:schemeClr val="tx1"/>
                  </a:solidFill>
                  <a:latin typeface="Consolas" panose="020B0609020204030204" pitchFamily="49" charset="0"/>
                </a:rPr>
                <a:t>Security Reader</a:t>
              </a:r>
            </a:p>
            <a:p>
              <a:pPr defTabSz="951028" fontAlgn="base">
                <a:spcBef>
                  <a:spcPct val="0"/>
                </a:spcBef>
                <a:spcAft>
                  <a:spcPct val="0"/>
                </a:spcAft>
              </a:pPr>
              <a:r>
                <a:rPr lang="en-IN" sz="1600" dirty="0">
                  <a:solidFill>
                    <a:schemeClr val="tx1"/>
                  </a:solidFill>
                  <a:latin typeface="Consolas" panose="020B0609020204030204" pitchFamily="49" charset="0"/>
                </a:rPr>
                <a:t>User Access Administrator</a:t>
              </a:r>
            </a:p>
            <a:p>
              <a:pPr defTabSz="951028" fontAlgn="base">
                <a:spcBef>
                  <a:spcPct val="0"/>
                </a:spcBef>
                <a:spcAft>
                  <a:spcPct val="0"/>
                </a:spcAft>
              </a:pPr>
              <a:r>
                <a:rPr lang="en-IN" sz="1600" dirty="0">
                  <a:solidFill>
                    <a:schemeClr val="tx1"/>
                  </a:solidFill>
                  <a:latin typeface="Consolas" panose="020B0609020204030204" pitchFamily="49" charset="0"/>
                </a:rPr>
                <a:t>Virtual Machine Contributor</a:t>
              </a:r>
              <a:endParaRPr lang="en-US" sz="1600" dirty="0">
                <a:solidFill>
                  <a:schemeClr val="tx1"/>
                </a:solidFill>
                <a:latin typeface="Consolas" panose="020B0609020204030204" pitchFamily="49" charset="0"/>
              </a:endParaRPr>
            </a:p>
          </p:txBody>
        </p:sp>
        <p:sp>
          <p:nvSpPr>
            <p:cNvPr id="24" name="TextBox 23">
              <a:extLst>
                <a:ext uri="{FF2B5EF4-FFF2-40B4-BE49-F238E27FC236}">
                  <a16:creationId xmlns:a16="http://schemas.microsoft.com/office/drawing/2014/main" id="{E19398E2-DD93-4FAF-BDD9-48A85F7CC3EA}"/>
                </a:ext>
                <a:ext uri="{C183D7F6-B498-43B3-948B-1728B52AA6E4}">
                  <adec:decorative xmlns:adec="http://schemas.microsoft.com/office/drawing/2017/decorative" val="0"/>
                </a:ext>
              </a:extLst>
            </p:cNvPr>
            <p:cNvSpPr txBox="1"/>
            <p:nvPr/>
          </p:nvSpPr>
          <p:spPr>
            <a:xfrm>
              <a:off x="1662455" y="6174773"/>
              <a:ext cx="3025363" cy="257331"/>
            </a:xfrm>
            <a:prstGeom prst="rect">
              <a:avLst/>
            </a:prstGeom>
            <a:noFill/>
          </p:spPr>
          <p:txBody>
            <a:bodyPr wrap="square" lIns="0" tIns="0" rIns="0" bIns="0" rtlCol="0">
              <a:spAutoFit/>
            </a:bodyPr>
            <a:lstStyle/>
            <a:p>
              <a:pPr algn="ctr"/>
              <a:r>
                <a:rPr lang="en-IN" dirty="0">
                  <a:latin typeface="+mj-lt"/>
                </a:rPr>
                <a:t>Custom</a:t>
              </a:r>
              <a:endParaRPr lang="en-US" dirty="0">
                <a:latin typeface="+mj-lt"/>
              </a:endParaRPr>
            </a:p>
          </p:txBody>
        </p:sp>
        <p:sp>
          <p:nvSpPr>
            <p:cNvPr id="22" name="Rectangle: Rounded Corners 21">
              <a:extLst>
                <a:ext uri="{FF2B5EF4-FFF2-40B4-BE49-F238E27FC236}">
                  <a16:creationId xmlns:a16="http://schemas.microsoft.com/office/drawing/2014/main" id="{D1F349E4-B53A-49D3-8011-1D8CCEFD9DD0}"/>
                </a:ext>
                <a:ext uri="{C183D7F6-B498-43B3-948B-1728B52AA6E4}">
                  <adec:decorative xmlns:adec="http://schemas.microsoft.com/office/drawing/2017/decorative" val="1"/>
                </a:ext>
              </a:extLst>
            </p:cNvPr>
            <p:cNvSpPr/>
            <p:nvPr/>
          </p:nvSpPr>
          <p:spPr bwMode="auto">
            <a:xfrm>
              <a:off x="1150936" y="5453004"/>
              <a:ext cx="4048401" cy="711934"/>
            </a:xfrm>
            <a:prstGeom prst="roundRect">
              <a:avLst/>
            </a:prstGeom>
            <a:noFill/>
            <a:ln w="19050">
              <a:solidFill>
                <a:srgbClr val="107C0F"/>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3433" tIns="73433" rIns="73433" bIns="73433" numCol="1" spcCol="0" rtlCol="0" fromWordArt="0" anchor="t" anchorCtr="0" forceAA="0" compatLnSpc="1">
              <a:prstTxWarp prst="textNoShape">
                <a:avLst/>
              </a:prstTxWarp>
              <a:spAutoFit/>
            </a:bodyPr>
            <a:lstStyle/>
            <a:p>
              <a:pPr defTabSz="951028" fontAlgn="base">
                <a:spcBef>
                  <a:spcPct val="0"/>
                </a:spcBef>
                <a:spcAft>
                  <a:spcPct val="0"/>
                </a:spcAft>
              </a:pPr>
              <a:r>
                <a:rPr lang="en-IN" sz="1600" dirty="0">
                  <a:solidFill>
                    <a:schemeClr val="tx1"/>
                  </a:solidFill>
                  <a:latin typeface="Consolas" panose="020B0609020204030204" pitchFamily="49" charset="0"/>
                </a:rPr>
                <a:t>Reader Support Tickets</a:t>
              </a:r>
            </a:p>
            <a:p>
              <a:pPr defTabSz="951028" fontAlgn="base">
                <a:spcBef>
                  <a:spcPct val="0"/>
                </a:spcBef>
                <a:spcAft>
                  <a:spcPct val="0"/>
                </a:spcAft>
              </a:pPr>
              <a:r>
                <a:rPr lang="en-IN" sz="1600" dirty="0">
                  <a:solidFill>
                    <a:schemeClr val="tx1"/>
                  </a:solidFill>
                  <a:latin typeface="Consolas" panose="020B0609020204030204" pitchFamily="49" charset="0"/>
                </a:rPr>
                <a:t>Virtual Machine Operator</a:t>
              </a:r>
              <a:endParaRPr lang="en-US" sz="1600" dirty="0">
                <a:solidFill>
                  <a:schemeClr val="tx1"/>
                </a:solidFill>
                <a:latin typeface="Consolas" panose="020B0609020204030204" pitchFamily="49" charset="0"/>
              </a:endParaRPr>
            </a:p>
          </p:txBody>
        </p:sp>
        <p:sp>
          <p:nvSpPr>
            <p:cNvPr id="25" name="Isosceles Triangle 24" descr="A zoom out shape showing more details about Contributor">
              <a:extLst>
                <a:ext uri="{FF2B5EF4-FFF2-40B4-BE49-F238E27FC236}">
                  <a16:creationId xmlns:a16="http://schemas.microsoft.com/office/drawing/2014/main" id="{8CEEAD99-9C40-40AB-A13E-B604AD24BAC5}"/>
                </a:ext>
                <a:ext uri="{C183D7F6-B498-43B3-948B-1728B52AA6E4}">
                  <adec:decorative xmlns:adec="http://schemas.microsoft.com/office/drawing/2017/decorative" val="0"/>
                </a:ext>
              </a:extLst>
            </p:cNvPr>
            <p:cNvSpPr/>
            <p:nvPr/>
          </p:nvSpPr>
          <p:spPr bwMode="auto">
            <a:xfrm rot="16200000">
              <a:off x="2885273" y="2415614"/>
              <a:ext cx="3469918" cy="4048399"/>
            </a:xfrm>
            <a:prstGeom prst="triangle">
              <a:avLst>
                <a:gd name="adj" fmla="val 85665"/>
              </a:avLst>
            </a:prstGeom>
            <a:solidFill>
              <a:schemeClr val="bg1">
                <a:lumMod val="95000"/>
                <a:alpha val="74902"/>
              </a:schemeClr>
            </a:solidFill>
            <a:ln w="19050">
              <a:solidFill>
                <a:schemeClr val="bg1">
                  <a:lumMod val="75000"/>
                </a:schemeClr>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defTabSz="951028" fontAlgn="base">
                <a:spcBef>
                  <a:spcPct val="0"/>
                </a:spcBef>
                <a:spcAft>
                  <a:spcPct val="0"/>
                </a:spcAft>
              </a:pPr>
              <a:endParaRPr lang="en-US" sz="1734"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a:extLst>
                <a:ext uri="{FF2B5EF4-FFF2-40B4-BE49-F238E27FC236}">
                  <a16:creationId xmlns:a16="http://schemas.microsoft.com/office/drawing/2014/main" id="{9729CE6F-E55B-4688-AF13-91504361B2CD}"/>
                </a:ext>
                <a:ext uri="{C183D7F6-B498-43B3-948B-1728B52AA6E4}">
                  <adec:decorative xmlns:adec="http://schemas.microsoft.com/office/drawing/2017/decorative" val="0"/>
                </a:ext>
              </a:extLst>
            </p:cNvPr>
            <p:cNvSpPr/>
            <p:nvPr/>
          </p:nvSpPr>
          <p:spPr>
            <a:xfrm>
              <a:off x="7971017" y="2361598"/>
              <a:ext cx="1308038" cy="343107"/>
            </a:xfrm>
            <a:prstGeom prst="rect">
              <a:avLst/>
            </a:prstGeom>
          </p:spPr>
          <p:txBody>
            <a:bodyPr wrap="none">
              <a:spAutoFit/>
            </a:bodyPr>
            <a:lstStyle/>
            <a:p>
              <a:r>
                <a:rPr lang="en-IN" dirty="0">
                  <a:latin typeface="+mj-lt"/>
                  <a:ea typeface="Segoe UI" pitchFamily="34" charset="0"/>
                  <a:cs typeface="Segoe UI" pitchFamily="34" charset="0"/>
                </a:rPr>
                <a:t>Contributor</a:t>
              </a:r>
              <a:endParaRPr lang="en-US" dirty="0">
                <a:latin typeface="+mj-lt"/>
              </a:endParaRPr>
            </a:p>
          </p:txBody>
        </p:sp>
        <p:sp>
          <p:nvSpPr>
            <p:cNvPr id="26" name="Rectangle: Rounded Corners 25">
              <a:extLst>
                <a:ext uri="{FF2B5EF4-FFF2-40B4-BE49-F238E27FC236}">
                  <a16:creationId xmlns:a16="http://schemas.microsoft.com/office/drawing/2014/main" id="{527721F3-7E7C-4DD6-9C7D-F835BB6DE2DB}"/>
                </a:ext>
                <a:ext uri="{C183D7F6-B498-43B3-948B-1728B52AA6E4}">
                  <adec:decorative xmlns:adec="http://schemas.microsoft.com/office/drawing/2017/decorative" val="0"/>
                </a:ext>
              </a:extLst>
            </p:cNvPr>
            <p:cNvSpPr/>
            <p:nvPr/>
          </p:nvSpPr>
          <p:spPr bwMode="auto">
            <a:xfrm>
              <a:off x="6262758" y="2704854"/>
              <a:ext cx="4724556" cy="3449061"/>
            </a:xfrm>
            <a:prstGeom prst="roundRect">
              <a:avLst>
                <a:gd name="adj" fmla="val 10370"/>
              </a:avLst>
            </a:prstGeom>
            <a:solidFill>
              <a:schemeClr val="bg1"/>
            </a:solidFill>
            <a:ln w="19050">
              <a:solidFill>
                <a:schemeClr val="accent3"/>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0" rIns="0" bIns="0" numCol="1" spcCol="0" rtlCol="0" fromWordArt="0" anchor="t" anchorCtr="0" forceAA="0" compatLnSpc="1">
              <a:prstTxWarp prst="textNoShape">
                <a:avLst/>
              </a:prstTxWarp>
              <a:noAutofit/>
            </a:bodyPr>
            <a:lstStyle/>
            <a:p>
              <a:pPr defTabSz="951028" fontAlgn="base">
                <a:spcBef>
                  <a:spcPct val="0"/>
                </a:spcBef>
                <a:spcAft>
                  <a:spcPct val="0"/>
                </a:spcAft>
              </a:pPr>
              <a:r>
                <a:rPr lang="en-US" sz="1600" dirty="0">
                  <a:solidFill>
                    <a:schemeClr val="tx1"/>
                  </a:solidFill>
                  <a:latin typeface="Consolas" panose="020B0609020204030204" pitchFamily="49" charset="0"/>
                </a:rPr>
                <a:t>"Actions": [</a:t>
              </a:r>
            </a:p>
            <a:p>
              <a:pPr defTabSz="951028" fontAlgn="base">
                <a:spcBef>
                  <a:spcPct val="0"/>
                </a:spcBef>
                <a:spcAft>
                  <a:spcPct val="0"/>
                </a:spcAft>
              </a:pPr>
              <a:r>
                <a:rPr lang="en-US" sz="1600" dirty="0">
                  <a:solidFill>
                    <a:schemeClr val="tx1"/>
                  </a:solidFill>
                  <a:latin typeface="Consolas" panose="020B0609020204030204" pitchFamily="49" charset="0"/>
                </a:rPr>
                <a:t> "*"</a:t>
              </a:r>
            </a:p>
            <a:p>
              <a:pPr defTabSz="951028" fontAlgn="base">
                <a:spcBef>
                  <a:spcPct val="0"/>
                </a:spcBef>
                <a:spcAft>
                  <a:spcPct val="0"/>
                </a:spcAft>
              </a:pPr>
              <a:r>
                <a:rPr lang="en-US" sz="1600" dirty="0">
                  <a:solidFill>
                    <a:schemeClr val="tx1"/>
                  </a:solidFill>
                  <a:latin typeface="Consolas" panose="020B0609020204030204" pitchFamily="49" charset="0"/>
                </a:rPr>
                <a:t>],</a:t>
              </a:r>
            </a:p>
            <a:p>
              <a:pPr defTabSz="951028" fontAlgn="base">
                <a:spcBef>
                  <a:spcPct val="0"/>
                </a:spcBef>
                <a:spcAft>
                  <a:spcPct val="0"/>
                </a:spcAft>
              </a:pPr>
              <a:r>
                <a:rPr lang="en-US" sz="1600" dirty="0">
                  <a:solidFill>
                    <a:schemeClr val="tx1"/>
                  </a:solidFill>
                  <a:latin typeface="Consolas" panose="020B0609020204030204" pitchFamily="49" charset="0"/>
                </a:rPr>
                <a:t>"NotActions" : [</a:t>
              </a:r>
            </a:p>
            <a:p>
              <a:pPr defTabSz="951028" fontAlgn="base">
                <a:spcBef>
                  <a:spcPct val="0"/>
                </a:spcBef>
                <a:spcAft>
                  <a:spcPct val="0"/>
                </a:spcAft>
              </a:pPr>
              <a:r>
                <a:rPr lang="en-US" sz="1600" dirty="0">
                  <a:solidFill>
                    <a:schemeClr val="tx1"/>
                  </a:solidFill>
                  <a:latin typeface="Consolas" panose="020B0609020204030204" pitchFamily="49" charset="0"/>
                </a:rPr>
                <a:t> "Authorization/*/Delete",</a:t>
              </a:r>
            </a:p>
            <a:p>
              <a:pPr defTabSz="951028" fontAlgn="base">
                <a:spcBef>
                  <a:spcPct val="0"/>
                </a:spcBef>
                <a:spcAft>
                  <a:spcPct val="0"/>
                </a:spcAft>
              </a:pPr>
              <a:r>
                <a:rPr lang="en-US" sz="1600" dirty="0">
                  <a:solidFill>
                    <a:schemeClr val="tx1"/>
                  </a:solidFill>
                  <a:latin typeface="Consolas" panose="020B0609020204030204" pitchFamily="49" charset="0"/>
                </a:rPr>
                <a:t> "Authorization/*/Write",</a:t>
              </a:r>
            </a:p>
            <a:p>
              <a:pPr defTabSz="951028" fontAlgn="base">
                <a:spcBef>
                  <a:spcPct val="0"/>
                </a:spcBef>
                <a:spcAft>
                  <a:spcPct val="0"/>
                </a:spcAft>
              </a:pPr>
              <a:r>
                <a:rPr lang="en-US" sz="1600" dirty="0">
                  <a:solidFill>
                    <a:schemeClr val="tx1"/>
                  </a:solidFill>
                  <a:latin typeface="Consolas" panose="020B0609020204030204" pitchFamily="49" charset="0"/>
                </a:rPr>
                <a:t> "Authorization/elevateAccess/Action"</a:t>
              </a:r>
            </a:p>
            <a:p>
              <a:pPr defTabSz="951028" fontAlgn="base">
                <a:spcBef>
                  <a:spcPct val="0"/>
                </a:spcBef>
                <a:spcAft>
                  <a:spcPct val="0"/>
                </a:spcAft>
              </a:pPr>
              <a:r>
                <a:rPr lang="en-US" sz="1600" dirty="0">
                  <a:solidFill>
                    <a:schemeClr val="tx1"/>
                  </a:solidFill>
                  <a:latin typeface="Consolas" panose="020B0609020204030204" pitchFamily="49" charset="0"/>
                </a:rPr>
                <a:t>],</a:t>
              </a:r>
            </a:p>
            <a:p>
              <a:pPr defTabSz="951028" fontAlgn="base">
                <a:spcBef>
                  <a:spcPct val="0"/>
                </a:spcBef>
                <a:spcAft>
                  <a:spcPct val="0"/>
                </a:spcAft>
              </a:pPr>
              <a:r>
                <a:rPr lang="en-US" sz="1600" dirty="0">
                  <a:solidFill>
                    <a:schemeClr val="tx1"/>
                  </a:solidFill>
                  <a:latin typeface="Consolas" panose="020B0609020204030204" pitchFamily="49" charset="0"/>
                </a:rPr>
                <a:t>"DataActions" : [],</a:t>
              </a:r>
            </a:p>
            <a:p>
              <a:pPr defTabSz="951028" fontAlgn="base">
                <a:spcBef>
                  <a:spcPct val="0"/>
                </a:spcBef>
                <a:spcAft>
                  <a:spcPct val="0"/>
                </a:spcAft>
              </a:pPr>
              <a:r>
                <a:rPr lang="en-US" sz="1600" dirty="0">
                  <a:solidFill>
                    <a:schemeClr val="tx1"/>
                  </a:solidFill>
                  <a:latin typeface="Consolas" panose="020B0609020204030204" pitchFamily="49" charset="0"/>
                </a:rPr>
                <a:t> "NotDataActions": [],</a:t>
              </a:r>
            </a:p>
            <a:p>
              <a:pPr defTabSz="951028" fontAlgn="base">
                <a:spcBef>
                  <a:spcPct val="0"/>
                </a:spcBef>
                <a:spcAft>
                  <a:spcPct val="0"/>
                </a:spcAft>
              </a:pPr>
              <a:r>
                <a:rPr lang="en-US" sz="1600" dirty="0">
                  <a:solidFill>
                    <a:schemeClr val="tx1"/>
                  </a:solidFill>
                  <a:latin typeface="Consolas" panose="020B0609020204030204" pitchFamily="49" charset="0"/>
                </a:rPr>
                <a:t> "AssignableScopes" : [</a:t>
              </a:r>
            </a:p>
            <a:p>
              <a:pPr defTabSz="951028" fontAlgn="base">
                <a:spcBef>
                  <a:spcPct val="0"/>
                </a:spcBef>
                <a:spcAft>
                  <a:spcPct val="0"/>
                </a:spcAft>
              </a:pPr>
              <a:r>
                <a:rPr lang="en-US" sz="1600" dirty="0">
                  <a:solidFill>
                    <a:schemeClr val="tx1"/>
                  </a:solidFill>
                  <a:latin typeface="Consolas" panose="020B0609020204030204" pitchFamily="49" charset="0"/>
                </a:rPr>
                <a:t> "/"</a:t>
              </a:r>
            </a:p>
            <a:p>
              <a:pPr defTabSz="951028" fontAlgn="base">
                <a:spcBef>
                  <a:spcPct val="0"/>
                </a:spcBef>
                <a:spcAft>
                  <a:spcPct val="0"/>
                </a:spcAft>
              </a:pPr>
              <a:r>
                <a:rPr lang="en-US" sz="1600" dirty="0">
                  <a:solidFill>
                    <a:schemeClr val="tx1"/>
                  </a:solidFill>
                  <a:latin typeface="Consolas" panose="020B0609020204030204" pitchFamily="49" charset="0"/>
                </a:rPr>
                <a:t>]</a:t>
              </a:r>
            </a:p>
          </p:txBody>
        </p:sp>
      </p:grpSp>
    </p:spTree>
    <p:extLst>
      <p:ext uri="{BB962C8B-B14F-4D97-AF65-F5344CB8AC3E}">
        <p14:creationId xmlns:p14="http://schemas.microsoft.com/office/powerpoint/2010/main" val="3633877254"/>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2D5243-6AC2-40C3-92C0-AB0946072E9B}"/>
              </a:ext>
            </a:extLst>
          </p:cNvPr>
          <p:cNvSpPr>
            <a:spLocks noGrp="1"/>
          </p:cNvSpPr>
          <p:nvPr>
            <p:ph type="title"/>
          </p:nvPr>
        </p:nvSpPr>
        <p:spPr/>
        <p:txBody>
          <a:bodyPr/>
          <a:lstStyle/>
          <a:p>
            <a:r>
              <a:rPr lang="en-US" dirty="0"/>
              <a:t>Create a Role Assignment</a:t>
            </a:r>
          </a:p>
        </p:txBody>
      </p:sp>
      <p:sp>
        <p:nvSpPr>
          <p:cNvPr id="3" name="Text Placeholder 2">
            <a:extLst>
              <a:ext uri="{FF2B5EF4-FFF2-40B4-BE49-F238E27FC236}">
                <a16:creationId xmlns:a16="http://schemas.microsoft.com/office/drawing/2014/main" id="{92978B6A-1071-796E-8AAB-6DB333047B79}"/>
              </a:ext>
            </a:extLst>
          </p:cNvPr>
          <p:cNvSpPr>
            <a:spLocks noGrp="1"/>
          </p:cNvSpPr>
          <p:nvPr>
            <p:ph type="body" sz="quarter" idx="10"/>
          </p:nvPr>
        </p:nvSpPr>
        <p:spPr>
          <a:xfrm>
            <a:off x="440753" y="998040"/>
            <a:ext cx="11568684" cy="870133"/>
          </a:xfrm>
        </p:spPr>
        <p:txBody>
          <a:bodyPr/>
          <a:lstStyle/>
          <a:p>
            <a:r>
              <a:rPr lang="en-US" dirty="0"/>
              <a:t>Process of binding a role definition to a user, group, or service principal at a scope for the purpose of granting access</a:t>
            </a:r>
          </a:p>
          <a:p>
            <a:endParaRPr lang="en-US" dirty="0"/>
          </a:p>
        </p:txBody>
      </p:sp>
      <p:grpSp>
        <p:nvGrpSpPr>
          <p:cNvPr id="14" name="Group 13">
            <a:extLst>
              <a:ext uri="{FF2B5EF4-FFF2-40B4-BE49-F238E27FC236}">
                <a16:creationId xmlns:a16="http://schemas.microsoft.com/office/drawing/2014/main" id="{1AB543FE-AB6E-4161-9557-1905316E5CFD}"/>
              </a:ext>
              <a:ext uri="{C183D7F6-B498-43B3-948B-1728B52AA6E4}">
                <adec:decorative xmlns:adec="http://schemas.microsoft.com/office/drawing/2017/decorative" val="1"/>
              </a:ext>
            </a:extLst>
          </p:cNvPr>
          <p:cNvGrpSpPr/>
          <p:nvPr/>
        </p:nvGrpSpPr>
        <p:grpSpPr>
          <a:xfrm>
            <a:off x="440753" y="1985447"/>
            <a:ext cx="11279389" cy="4011038"/>
            <a:chOff x="541613" y="2281842"/>
            <a:chExt cx="11279389" cy="4011038"/>
          </a:xfrm>
        </p:grpSpPr>
        <p:sp>
          <p:nvSpPr>
            <p:cNvPr id="76" name="Oval 75">
              <a:extLst>
                <a:ext uri="{FF2B5EF4-FFF2-40B4-BE49-F238E27FC236}">
                  <a16:creationId xmlns:a16="http://schemas.microsoft.com/office/drawing/2014/main" id="{EBAFA273-8C16-40D9-8927-8D4383494A11}"/>
                </a:ext>
              </a:extLst>
            </p:cNvPr>
            <p:cNvSpPr/>
            <p:nvPr/>
          </p:nvSpPr>
          <p:spPr>
            <a:xfrm>
              <a:off x="4348266" y="2281842"/>
              <a:ext cx="365760" cy="36576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a:solidFill>
                    <a:schemeClr val="bg1"/>
                  </a:solidFill>
                  <a:latin typeface="+mj-lt"/>
                </a:rPr>
                <a:t>1</a:t>
              </a:r>
            </a:p>
          </p:txBody>
        </p:sp>
        <p:sp>
          <p:nvSpPr>
            <p:cNvPr id="75" name="Rectangle 74">
              <a:extLst>
                <a:ext uri="{FF2B5EF4-FFF2-40B4-BE49-F238E27FC236}">
                  <a16:creationId xmlns:a16="http://schemas.microsoft.com/office/drawing/2014/main" id="{DADA8E8E-29E1-4E10-9395-6CAF48E5FC5E}"/>
                </a:ext>
              </a:extLst>
            </p:cNvPr>
            <p:cNvSpPr/>
            <p:nvPr/>
          </p:nvSpPr>
          <p:spPr>
            <a:xfrm>
              <a:off x="4738434" y="2288160"/>
              <a:ext cx="3114441" cy="338554"/>
            </a:xfrm>
            <a:prstGeom prst="rect">
              <a:avLst/>
            </a:prstGeom>
            <a:solidFill>
              <a:schemeClr val="tx2">
                <a:lumMod val="50000"/>
              </a:schemeClr>
            </a:solid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1600" dirty="0">
                  <a:solidFill>
                    <a:schemeClr val="bg1"/>
                  </a:solidFill>
                  <a:latin typeface="+mj-lt"/>
                </a:rPr>
                <a:t>Security principal</a:t>
              </a:r>
            </a:p>
          </p:txBody>
        </p:sp>
        <p:sp>
          <p:nvSpPr>
            <p:cNvPr id="68" name="Rectangle: Rounded Corners 11">
              <a:extLst>
                <a:ext uri="{FF2B5EF4-FFF2-40B4-BE49-F238E27FC236}">
                  <a16:creationId xmlns:a16="http://schemas.microsoft.com/office/drawing/2014/main" id="{B7A1FE2D-8334-4973-8452-746AA1A0FA57}"/>
                </a:ext>
                <a:ext uri="{C183D7F6-B498-43B3-948B-1728B52AA6E4}">
                  <adec:decorative xmlns:adec="http://schemas.microsoft.com/office/drawing/2017/decorative" val="1"/>
                </a:ext>
              </a:extLst>
            </p:cNvPr>
            <p:cNvSpPr/>
            <p:nvPr/>
          </p:nvSpPr>
          <p:spPr>
            <a:xfrm>
              <a:off x="4739239" y="2626714"/>
              <a:ext cx="3102269" cy="794006"/>
            </a:xfrm>
            <a:prstGeom prst="roundRect">
              <a:avLst>
                <a:gd name="adj" fmla="val 0"/>
              </a:avLst>
            </a:prstGeom>
            <a:solidFill>
              <a:srgbClr val="E6E6E6"/>
            </a:solidFill>
            <a:ln w="19050">
              <a:solidFill>
                <a:schemeClr val="accent2">
                  <a:lumMod val="75000"/>
                </a:schemeClr>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en-US" sz="1836" dirty="0"/>
            </a:p>
          </p:txBody>
        </p:sp>
        <p:sp>
          <p:nvSpPr>
            <p:cNvPr id="65" name="Freeform 30">
              <a:extLst>
                <a:ext uri="{FF2B5EF4-FFF2-40B4-BE49-F238E27FC236}">
                  <a16:creationId xmlns:a16="http://schemas.microsoft.com/office/drawing/2014/main" id="{23758121-20D2-48A3-84A5-EC4F81BD5ECB}"/>
                </a:ext>
                <a:ext uri="{C183D7F6-B498-43B3-948B-1728B52AA6E4}">
                  <adec:decorative xmlns:adec="http://schemas.microsoft.com/office/drawing/2017/decorative" val="1"/>
                </a:ext>
              </a:extLst>
            </p:cNvPr>
            <p:cNvSpPr>
              <a:spLocks/>
            </p:cNvSpPr>
            <p:nvPr/>
          </p:nvSpPr>
          <p:spPr bwMode="auto">
            <a:xfrm>
              <a:off x="5025787" y="2676632"/>
              <a:ext cx="362308" cy="376620"/>
            </a:xfrm>
            <a:custGeom>
              <a:avLst/>
              <a:gdLst>
                <a:gd name="connsiteX0" fmla="*/ 195412 w 714986"/>
                <a:gd name="connsiteY0" fmla="*/ 433884 h 743230"/>
                <a:gd name="connsiteX1" fmla="*/ 244700 w 714986"/>
                <a:gd name="connsiteY1" fmla="*/ 444841 h 743230"/>
                <a:gd name="connsiteX2" fmla="*/ 308613 w 714986"/>
                <a:gd name="connsiteY2" fmla="*/ 482444 h 743230"/>
                <a:gd name="connsiteX3" fmla="*/ 404211 w 714986"/>
                <a:gd name="connsiteY3" fmla="*/ 526269 h 743230"/>
                <a:gd name="connsiteX4" fmla="*/ 483560 w 714986"/>
                <a:gd name="connsiteY4" fmla="*/ 517612 h 743230"/>
                <a:gd name="connsiteX5" fmla="*/ 546389 w 714986"/>
                <a:gd name="connsiteY5" fmla="*/ 472434 h 743230"/>
                <a:gd name="connsiteX6" fmla="*/ 608677 w 714986"/>
                <a:gd name="connsiteY6" fmla="*/ 471893 h 743230"/>
                <a:gd name="connsiteX7" fmla="*/ 645779 w 714986"/>
                <a:gd name="connsiteY7" fmla="*/ 512742 h 743230"/>
                <a:gd name="connsiteX8" fmla="*/ 705900 w 714986"/>
                <a:gd name="connsiteY8" fmla="*/ 668836 h 743230"/>
                <a:gd name="connsiteX9" fmla="*/ 714837 w 714986"/>
                <a:gd name="connsiteY9" fmla="*/ 734303 h 743230"/>
                <a:gd name="connsiteX10" fmla="*/ 706171 w 714986"/>
                <a:gd name="connsiteY10" fmla="*/ 743230 h 743230"/>
                <a:gd name="connsiteX11" fmla="*/ 357360 w 714986"/>
                <a:gd name="connsiteY11" fmla="*/ 742960 h 743230"/>
                <a:gd name="connsiteX12" fmla="*/ 11799 w 714986"/>
                <a:gd name="connsiteY12" fmla="*/ 742960 h 743230"/>
                <a:gd name="connsiteX13" fmla="*/ 154 w 714986"/>
                <a:gd name="connsiteY13" fmla="*/ 731056 h 743230"/>
                <a:gd name="connsiteX14" fmla="*/ 75711 w 714986"/>
                <a:gd name="connsiteY14" fmla="*/ 508685 h 743230"/>
                <a:gd name="connsiteX15" fmla="*/ 146123 w 714986"/>
                <a:gd name="connsiteY15" fmla="*/ 445652 h 743230"/>
                <a:gd name="connsiteX16" fmla="*/ 195412 w 714986"/>
                <a:gd name="connsiteY16" fmla="*/ 433884 h 743230"/>
                <a:gd name="connsiteX17" fmla="*/ 377050 w 714986"/>
                <a:gd name="connsiteY17" fmla="*/ 469 h 743230"/>
                <a:gd name="connsiteX18" fmla="*/ 483059 w 714986"/>
                <a:gd name="connsiteY18" fmla="*/ 26164 h 743230"/>
                <a:gd name="connsiteX19" fmla="*/ 595466 w 714986"/>
                <a:gd name="connsiteY19" fmla="*/ 213607 h 743230"/>
                <a:gd name="connsiteX20" fmla="*/ 562963 w 714986"/>
                <a:gd name="connsiteY20" fmla="*/ 346412 h 743230"/>
                <a:gd name="connsiteX21" fmla="*/ 426719 w 714986"/>
                <a:gd name="connsiteY21" fmla="*/ 432965 h 743230"/>
                <a:gd name="connsiteX22" fmla="*/ 297518 w 714986"/>
                <a:gd name="connsiteY22" fmla="*/ 396451 h 743230"/>
                <a:gd name="connsiteX23" fmla="*/ 203800 w 714986"/>
                <a:gd name="connsiteY23" fmla="*/ 231729 h 743230"/>
                <a:gd name="connsiteX24" fmla="*/ 202175 w 714986"/>
                <a:gd name="connsiteY24" fmla="*/ 203328 h 743230"/>
                <a:gd name="connsiteX25" fmla="*/ 276120 w 714986"/>
                <a:gd name="connsiteY25" fmla="*/ 41311 h 743230"/>
                <a:gd name="connsiteX26" fmla="*/ 377050 w 714986"/>
                <a:gd name="connsiteY26" fmla="*/ 469 h 743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14986" h="743230">
                  <a:moveTo>
                    <a:pt x="195412" y="433884"/>
                  </a:moveTo>
                  <a:cubicBezTo>
                    <a:pt x="211864" y="434290"/>
                    <a:pt x="228316" y="438483"/>
                    <a:pt x="244700" y="444841"/>
                  </a:cubicBezTo>
                  <a:cubicBezTo>
                    <a:pt x="267991" y="454038"/>
                    <a:pt x="287489" y="469729"/>
                    <a:pt x="308613" y="482444"/>
                  </a:cubicBezTo>
                  <a:cubicBezTo>
                    <a:pt x="338944" y="500569"/>
                    <a:pt x="369547" y="517612"/>
                    <a:pt x="404211" y="526269"/>
                  </a:cubicBezTo>
                  <a:cubicBezTo>
                    <a:pt x="431834" y="533302"/>
                    <a:pt x="457832" y="529245"/>
                    <a:pt x="483560" y="517612"/>
                  </a:cubicBezTo>
                  <a:cubicBezTo>
                    <a:pt x="507933" y="506791"/>
                    <a:pt x="528245" y="490830"/>
                    <a:pt x="546389" y="472434"/>
                  </a:cubicBezTo>
                  <a:cubicBezTo>
                    <a:pt x="566971" y="451333"/>
                    <a:pt x="590532" y="458908"/>
                    <a:pt x="608677" y="471893"/>
                  </a:cubicBezTo>
                  <a:cubicBezTo>
                    <a:pt x="624113" y="482714"/>
                    <a:pt x="634675" y="497864"/>
                    <a:pt x="645779" y="512742"/>
                  </a:cubicBezTo>
                  <a:cubicBezTo>
                    <a:pt x="680172" y="559273"/>
                    <a:pt x="696421" y="612566"/>
                    <a:pt x="705900" y="668836"/>
                  </a:cubicBezTo>
                  <a:cubicBezTo>
                    <a:pt x="709691" y="690478"/>
                    <a:pt x="712399" y="712390"/>
                    <a:pt x="714837" y="734303"/>
                  </a:cubicBezTo>
                  <a:cubicBezTo>
                    <a:pt x="715649" y="741607"/>
                    <a:pt x="713212" y="743230"/>
                    <a:pt x="706171" y="743230"/>
                  </a:cubicBezTo>
                  <a:cubicBezTo>
                    <a:pt x="589991" y="742960"/>
                    <a:pt x="473540" y="742960"/>
                    <a:pt x="357360" y="742960"/>
                  </a:cubicBezTo>
                  <a:cubicBezTo>
                    <a:pt x="242263" y="742960"/>
                    <a:pt x="127166" y="742960"/>
                    <a:pt x="11799" y="742960"/>
                  </a:cubicBezTo>
                  <a:cubicBezTo>
                    <a:pt x="-117" y="742960"/>
                    <a:pt x="-388" y="742960"/>
                    <a:pt x="154" y="731056"/>
                  </a:cubicBezTo>
                  <a:cubicBezTo>
                    <a:pt x="3133" y="649628"/>
                    <a:pt x="26694" y="574693"/>
                    <a:pt x="75711" y="508685"/>
                  </a:cubicBezTo>
                  <a:cubicBezTo>
                    <a:pt x="94939" y="482985"/>
                    <a:pt x="117688" y="461072"/>
                    <a:pt x="146123" y="445652"/>
                  </a:cubicBezTo>
                  <a:cubicBezTo>
                    <a:pt x="162508" y="436860"/>
                    <a:pt x="178960" y="433479"/>
                    <a:pt x="195412" y="433884"/>
                  </a:cubicBezTo>
                  <a:close/>
                  <a:moveTo>
                    <a:pt x="377050" y="469"/>
                  </a:moveTo>
                  <a:cubicBezTo>
                    <a:pt x="413312" y="-2168"/>
                    <a:pt x="450420" y="6284"/>
                    <a:pt x="483059" y="26164"/>
                  </a:cubicBezTo>
                  <a:cubicBezTo>
                    <a:pt x="553212" y="68900"/>
                    <a:pt x="588965" y="132733"/>
                    <a:pt x="595466" y="213607"/>
                  </a:cubicBezTo>
                  <a:cubicBezTo>
                    <a:pt x="599258" y="261211"/>
                    <a:pt x="588695" y="305840"/>
                    <a:pt x="562963" y="346412"/>
                  </a:cubicBezTo>
                  <a:cubicBezTo>
                    <a:pt x="531543" y="396451"/>
                    <a:pt x="486309" y="426744"/>
                    <a:pt x="426719" y="432965"/>
                  </a:cubicBezTo>
                  <a:cubicBezTo>
                    <a:pt x="379048" y="437834"/>
                    <a:pt x="335710" y="424580"/>
                    <a:pt x="297518" y="396451"/>
                  </a:cubicBezTo>
                  <a:cubicBezTo>
                    <a:pt x="241992" y="355608"/>
                    <a:pt x="212197" y="299619"/>
                    <a:pt x="203800" y="231729"/>
                  </a:cubicBezTo>
                  <a:cubicBezTo>
                    <a:pt x="202717" y="222262"/>
                    <a:pt x="202717" y="213066"/>
                    <a:pt x="202175" y="203328"/>
                  </a:cubicBezTo>
                  <a:cubicBezTo>
                    <a:pt x="204071" y="139225"/>
                    <a:pt x="225740" y="83506"/>
                    <a:pt x="276120" y="41311"/>
                  </a:cubicBezTo>
                  <a:cubicBezTo>
                    <a:pt x="305373" y="16833"/>
                    <a:pt x="340789" y="3106"/>
                    <a:pt x="377050" y="469"/>
                  </a:cubicBezTo>
                  <a:close/>
                </a:path>
              </a:pathLst>
            </a:custGeom>
            <a:solidFill>
              <a:schemeClr val="tx2"/>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69" name="TextBox 68">
              <a:extLst>
                <a:ext uri="{FF2B5EF4-FFF2-40B4-BE49-F238E27FC236}">
                  <a16:creationId xmlns:a16="http://schemas.microsoft.com/office/drawing/2014/main" id="{3D8655F5-4EF6-4AF4-B8AF-9015E81BB5D9}"/>
                </a:ext>
              </a:extLst>
            </p:cNvPr>
            <p:cNvSpPr txBox="1"/>
            <p:nvPr/>
          </p:nvSpPr>
          <p:spPr>
            <a:xfrm>
              <a:off x="5029032" y="3141592"/>
              <a:ext cx="314189" cy="184666"/>
            </a:xfrm>
            <a:prstGeom prst="rect">
              <a:avLst/>
            </a:prstGeom>
            <a:noFill/>
          </p:spPr>
          <p:txBody>
            <a:bodyPr wrap="square" lIns="0" tIns="0" rIns="0" bIns="0" rtlCol="0" anchor="ctr">
              <a:spAutoFit/>
            </a:bodyPr>
            <a:lstStyle/>
            <a:p>
              <a:pPr algn="ctr"/>
              <a:r>
                <a:rPr lang="en-US" sz="1200" dirty="0">
                  <a:latin typeface="+mj-lt"/>
                </a:rPr>
                <a:t>User</a:t>
              </a:r>
            </a:p>
          </p:txBody>
        </p:sp>
        <p:pic>
          <p:nvPicPr>
            <p:cNvPr id="72" name="Picture 71">
              <a:extLst>
                <a:ext uri="{FF2B5EF4-FFF2-40B4-BE49-F238E27FC236}">
                  <a16:creationId xmlns:a16="http://schemas.microsoft.com/office/drawing/2014/main" id="{A6FEB0BD-FDF4-4DED-8836-DB327B0A9DBE}"/>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57639" y="2673852"/>
              <a:ext cx="557784" cy="402336"/>
            </a:xfrm>
            <a:prstGeom prst="rect">
              <a:avLst/>
            </a:prstGeom>
          </p:spPr>
        </p:pic>
        <p:sp>
          <p:nvSpPr>
            <p:cNvPr id="67" name="TextBox 66">
              <a:extLst>
                <a:ext uri="{FF2B5EF4-FFF2-40B4-BE49-F238E27FC236}">
                  <a16:creationId xmlns:a16="http://schemas.microsoft.com/office/drawing/2014/main" id="{E3AFA71B-3ED6-48B7-9753-426AABA71EB5}"/>
                </a:ext>
              </a:extLst>
            </p:cNvPr>
            <p:cNvSpPr txBox="1"/>
            <p:nvPr/>
          </p:nvSpPr>
          <p:spPr>
            <a:xfrm>
              <a:off x="5815362" y="3141592"/>
              <a:ext cx="437876" cy="184666"/>
            </a:xfrm>
            <a:prstGeom prst="rect">
              <a:avLst/>
            </a:prstGeom>
            <a:noFill/>
          </p:spPr>
          <p:txBody>
            <a:bodyPr wrap="square" lIns="0" tIns="0" rIns="0" bIns="0" rtlCol="0" anchor="ctr">
              <a:spAutoFit/>
            </a:bodyPr>
            <a:lstStyle/>
            <a:p>
              <a:pPr algn="ctr"/>
              <a:r>
                <a:rPr lang="en-US" sz="1200" dirty="0">
                  <a:latin typeface="+mj-lt"/>
                </a:rPr>
                <a:t>Group</a:t>
              </a:r>
            </a:p>
          </p:txBody>
        </p:sp>
        <p:pic>
          <p:nvPicPr>
            <p:cNvPr id="87" name="Picture 86">
              <a:extLst>
                <a:ext uri="{FF2B5EF4-FFF2-40B4-BE49-F238E27FC236}">
                  <a16:creationId xmlns:a16="http://schemas.microsoft.com/office/drawing/2014/main" id="{72389798-32CC-47D5-A2EF-32CE52BB06AF}"/>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30946" y="2687739"/>
              <a:ext cx="560832" cy="376428"/>
            </a:xfrm>
            <a:prstGeom prst="rect">
              <a:avLst/>
            </a:prstGeom>
          </p:spPr>
        </p:pic>
        <p:sp>
          <p:nvSpPr>
            <p:cNvPr id="70" name="TextBox 69">
              <a:extLst>
                <a:ext uri="{FF2B5EF4-FFF2-40B4-BE49-F238E27FC236}">
                  <a16:creationId xmlns:a16="http://schemas.microsoft.com/office/drawing/2014/main" id="{F6A7E448-3520-4CD7-B831-FE87E34F1E9E}"/>
                </a:ext>
              </a:extLst>
            </p:cNvPr>
            <p:cNvSpPr txBox="1"/>
            <p:nvPr/>
          </p:nvSpPr>
          <p:spPr>
            <a:xfrm>
              <a:off x="6637382" y="3141592"/>
              <a:ext cx="1147302" cy="184666"/>
            </a:xfrm>
            <a:prstGeom prst="rect">
              <a:avLst/>
            </a:prstGeom>
            <a:noFill/>
          </p:spPr>
          <p:txBody>
            <a:bodyPr wrap="square" lIns="0" tIns="0" rIns="0" bIns="0" rtlCol="0" anchor="ctr">
              <a:spAutoFit/>
            </a:bodyPr>
            <a:lstStyle/>
            <a:p>
              <a:pPr algn="ctr"/>
              <a:r>
                <a:rPr lang="en-US" sz="1200" dirty="0">
                  <a:latin typeface="+mj-lt"/>
                </a:rPr>
                <a:t>Service principal</a:t>
              </a:r>
            </a:p>
          </p:txBody>
        </p:sp>
        <p:cxnSp>
          <p:nvCxnSpPr>
            <p:cNvPr id="93" name="Straight Arrow Connector 92" descr="Arrow pointing from Service principal to Role assignment">
              <a:extLst>
                <a:ext uri="{FF2B5EF4-FFF2-40B4-BE49-F238E27FC236}">
                  <a16:creationId xmlns:a16="http://schemas.microsoft.com/office/drawing/2014/main" id="{9CC8F0DC-3EAA-4E9D-AAB6-E18715265177}"/>
                </a:ext>
              </a:extLst>
            </p:cNvPr>
            <p:cNvCxnSpPr>
              <a:cxnSpLocks/>
            </p:cNvCxnSpPr>
            <p:nvPr/>
          </p:nvCxnSpPr>
          <p:spPr>
            <a:xfrm>
              <a:off x="6209454" y="3424238"/>
              <a:ext cx="0" cy="274451"/>
            </a:xfrm>
            <a:prstGeom prst="straightConnector1">
              <a:avLst/>
            </a:prstGeom>
            <a:ln w="1905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sp>
          <p:nvSpPr>
            <p:cNvPr id="102" name="Rectangle 101">
              <a:extLst>
                <a:ext uri="{FF2B5EF4-FFF2-40B4-BE49-F238E27FC236}">
                  <a16:creationId xmlns:a16="http://schemas.microsoft.com/office/drawing/2014/main" id="{299BA033-DEA3-4E45-8E9F-877FE78DDB8E}"/>
                </a:ext>
              </a:extLst>
            </p:cNvPr>
            <p:cNvSpPr/>
            <p:nvPr/>
          </p:nvSpPr>
          <p:spPr>
            <a:xfrm>
              <a:off x="4503613" y="3744409"/>
              <a:ext cx="3420446" cy="346172"/>
            </a:xfrm>
            <a:prstGeom prst="rect">
              <a:avLst/>
            </a:prstGeom>
            <a:solidFill>
              <a:srgbClr val="243A5E"/>
            </a:solidFill>
            <a:ln w="19050">
              <a:solidFill>
                <a:srgbClr val="243A5E"/>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400" dirty="0">
                  <a:solidFill>
                    <a:schemeClr val="bg1"/>
                  </a:solidFill>
                  <a:latin typeface="+mj-lt"/>
                </a:rPr>
                <a:t>Role assignment</a:t>
              </a:r>
            </a:p>
          </p:txBody>
        </p:sp>
        <p:sp>
          <p:nvSpPr>
            <p:cNvPr id="103" name="Rectangle 102">
              <a:extLst>
                <a:ext uri="{FF2B5EF4-FFF2-40B4-BE49-F238E27FC236}">
                  <a16:creationId xmlns:a16="http://schemas.microsoft.com/office/drawing/2014/main" id="{08D22BAB-3339-46D4-B374-53E1C78D96BE}"/>
                </a:ext>
                <a:ext uri="{C183D7F6-B498-43B3-948B-1728B52AA6E4}">
                  <adec:decorative xmlns:adec="http://schemas.microsoft.com/office/drawing/2017/decorative" val="1"/>
                </a:ext>
              </a:extLst>
            </p:cNvPr>
            <p:cNvSpPr/>
            <p:nvPr/>
          </p:nvSpPr>
          <p:spPr>
            <a:xfrm>
              <a:off x="4508489" y="4076830"/>
              <a:ext cx="3410695" cy="2096125"/>
            </a:xfrm>
            <a:prstGeom prst="rect">
              <a:avLst/>
            </a:prstGeom>
            <a:noFill/>
            <a:ln w="19050">
              <a:solidFill>
                <a:srgbClr val="00188D"/>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IN" sz="1428" dirty="0"/>
            </a:p>
          </p:txBody>
        </p:sp>
        <p:sp>
          <p:nvSpPr>
            <p:cNvPr id="105" name="TextBox 104">
              <a:extLst>
                <a:ext uri="{FF2B5EF4-FFF2-40B4-BE49-F238E27FC236}">
                  <a16:creationId xmlns:a16="http://schemas.microsoft.com/office/drawing/2014/main" id="{DA8149C0-6BAD-438D-AE53-36AFDB31CAEF}"/>
                </a:ext>
              </a:extLst>
            </p:cNvPr>
            <p:cNvSpPr txBox="1"/>
            <p:nvPr/>
          </p:nvSpPr>
          <p:spPr>
            <a:xfrm>
              <a:off x="4620152" y="5886016"/>
              <a:ext cx="1912669" cy="276999"/>
            </a:xfrm>
            <a:prstGeom prst="rect">
              <a:avLst/>
            </a:prstGeom>
            <a:noFill/>
          </p:spPr>
          <p:txBody>
            <a:bodyPr wrap="square" rtlCol="0" anchor="ctr">
              <a:noAutofit/>
            </a:bodyPr>
            <a:lstStyle/>
            <a:p>
              <a:pPr algn="ctr"/>
              <a:r>
                <a:rPr lang="en-US" sz="1200" dirty="0">
                  <a:latin typeface="+mj-lt"/>
                  <a:cs typeface="Segoe UI" panose="020B0502040204020203" pitchFamily="34" charset="0"/>
                </a:rPr>
                <a:t>Contributor</a:t>
              </a:r>
            </a:p>
          </p:txBody>
        </p:sp>
        <p:sp>
          <p:nvSpPr>
            <p:cNvPr id="104" name="Rectangle: Rounded Corners 40">
              <a:extLst>
                <a:ext uri="{FF2B5EF4-FFF2-40B4-BE49-F238E27FC236}">
                  <a16:creationId xmlns:a16="http://schemas.microsoft.com/office/drawing/2014/main" id="{934B7253-E6CD-4712-8AB5-BD2B14516DFA}"/>
                </a:ext>
              </a:extLst>
            </p:cNvPr>
            <p:cNvSpPr/>
            <p:nvPr/>
          </p:nvSpPr>
          <p:spPr>
            <a:xfrm>
              <a:off x="4621952" y="4169480"/>
              <a:ext cx="1909069" cy="1733236"/>
            </a:xfrm>
            <a:prstGeom prst="roundRect">
              <a:avLst>
                <a:gd name="adj" fmla="val 0"/>
              </a:avLst>
            </a:prstGeom>
            <a:solidFill>
              <a:schemeClr val="bg1"/>
            </a:solidFill>
            <a:ln w="19050">
              <a:solidFill>
                <a:srgbClr val="00188E"/>
              </a:solidFill>
            </a:ln>
          </p:spPr>
          <p:style>
            <a:lnRef idx="2">
              <a:schemeClr val="dk1"/>
            </a:lnRef>
            <a:fillRef idx="1">
              <a:schemeClr val="lt1"/>
            </a:fillRef>
            <a:effectRef idx="0">
              <a:schemeClr val="dk1"/>
            </a:effectRef>
            <a:fontRef idx="minor">
              <a:schemeClr val="dk1"/>
            </a:fontRef>
          </p:style>
          <p:txBody>
            <a:bodyPr rIns="0" rtlCol="0" anchor="ctr">
              <a:noAutofit/>
            </a:bodyPr>
            <a:lstStyle/>
            <a:p>
              <a:r>
                <a:rPr lang="en-US" sz="1400" dirty="0">
                  <a:latin typeface="Consolas" panose="020B0609020204030204" pitchFamily="49" charset="0"/>
                </a:rPr>
                <a:t>"Actions": [</a:t>
              </a:r>
            </a:p>
            <a:p>
              <a:r>
                <a:rPr lang="en-US" sz="1400" dirty="0">
                  <a:latin typeface="Consolas" panose="020B0609020204030204" pitchFamily="49" charset="0"/>
                </a:rPr>
                <a:t> "*"</a:t>
              </a:r>
            </a:p>
            <a:p>
              <a:r>
                <a:rPr lang="en-US" sz="1400" dirty="0">
                  <a:latin typeface="Consolas" panose="020B0609020204030204" pitchFamily="49" charset="0"/>
                </a:rPr>
                <a:t>],</a:t>
              </a:r>
            </a:p>
            <a:p>
              <a:r>
                <a:rPr lang="en-US" sz="1400" dirty="0">
                  <a:latin typeface="Consolas" panose="020B0609020204030204" pitchFamily="49" charset="0"/>
                </a:rPr>
                <a:t>"NotActions": [</a:t>
              </a:r>
            </a:p>
            <a:p>
              <a:r>
                <a:rPr lang="en-US" sz="1400" dirty="0">
                  <a:latin typeface="Consolas" panose="020B0609020204030204" pitchFamily="49" charset="0"/>
                </a:rPr>
                <a:t> "Auth/*/Delete",</a:t>
              </a:r>
            </a:p>
            <a:p>
              <a:r>
                <a:rPr lang="en-US" sz="1400" dirty="0">
                  <a:latin typeface="Consolas" panose="020B0609020204030204" pitchFamily="49" charset="0"/>
                </a:rPr>
                <a:t> "Auth/*/Write",</a:t>
              </a:r>
            </a:p>
            <a:p>
              <a:r>
                <a:rPr lang="en-US" sz="1400" dirty="0">
                  <a:latin typeface="Consolas" panose="020B0609020204030204" pitchFamily="49" charset="0"/>
                </a:rPr>
                <a:t> "Auth/elevate"</a:t>
              </a:r>
            </a:p>
            <a:p>
              <a:r>
                <a:rPr lang="en-US" sz="1400" dirty="0">
                  <a:latin typeface="Consolas" panose="020B0609020204030204" pitchFamily="49" charset="0"/>
                </a:rPr>
                <a:t>]</a:t>
              </a:r>
            </a:p>
          </p:txBody>
        </p:sp>
        <p:pic>
          <p:nvPicPr>
            <p:cNvPr id="132" name="Picture 131">
              <a:extLst>
                <a:ext uri="{FF2B5EF4-FFF2-40B4-BE49-F238E27FC236}">
                  <a16:creationId xmlns:a16="http://schemas.microsoft.com/office/drawing/2014/main" id="{61DDEE83-33AD-474C-ADB2-1AC28BE59AE7}"/>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19579" y="4185004"/>
              <a:ext cx="557784" cy="402336"/>
            </a:xfrm>
            <a:prstGeom prst="rect">
              <a:avLst/>
            </a:prstGeom>
          </p:spPr>
        </p:pic>
        <p:sp>
          <p:nvSpPr>
            <p:cNvPr id="107" name="TextBox 106">
              <a:extLst>
                <a:ext uri="{FF2B5EF4-FFF2-40B4-BE49-F238E27FC236}">
                  <a16:creationId xmlns:a16="http://schemas.microsoft.com/office/drawing/2014/main" id="{DE345456-211B-4487-A27F-D3F84BC50764}"/>
                </a:ext>
              </a:extLst>
            </p:cNvPr>
            <p:cNvSpPr txBox="1"/>
            <p:nvPr/>
          </p:nvSpPr>
          <p:spPr>
            <a:xfrm>
              <a:off x="6512133" y="4598009"/>
              <a:ext cx="1460325" cy="276999"/>
            </a:xfrm>
            <a:prstGeom prst="rect">
              <a:avLst/>
            </a:prstGeom>
            <a:noFill/>
          </p:spPr>
          <p:txBody>
            <a:bodyPr wrap="square" rtlCol="0" anchor="ctr">
              <a:noAutofit/>
            </a:bodyPr>
            <a:lstStyle/>
            <a:p>
              <a:pPr algn="ctr"/>
              <a:r>
                <a:rPr lang="en-US" sz="1200" dirty="0">
                  <a:latin typeface="+mj-lt"/>
                  <a:cs typeface="Segoe UI" panose="020B0502040204020203" pitchFamily="34" charset="0"/>
                </a:rPr>
                <a:t>Marketing group</a:t>
              </a:r>
            </a:p>
          </p:txBody>
        </p:sp>
        <p:pic>
          <p:nvPicPr>
            <p:cNvPr id="130" name="Graphic 129">
              <a:extLst>
                <a:ext uri="{FF2B5EF4-FFF2-40B4-BE49-F238E27FC236}">
                  <a16:creationId xmlns:a16="http://schemas.microsoft.com/office/drawing/2014/main" id="{C2A34A70-3BDF-4C14-8DB2-59CC80AF6255}"/>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49458" y="4954565"/>
              <a:ext cx="566295" cy="566295"/>
            </a:xfrm>
            <a:prstGeom prst="rect">
              <a:avLst/>
            </a:prstGeom>
          </p:spPr>
        </p:pic>
        <p:sp>
          <p:nvSpPr>
            <p:cNvPr id="106" name="TextBox 105">
              <a:extLst>
                <a:ext uri="{FF2B5EF4-FFF2-40B4-BE49-F238E27FC236}">
                  <a16:creationId xmlns:a16="http://schemas.microsoft.com/office/drawing/2014/main" id="{952F4380-1B8B-4444-9B65-7BD65040AE2C}"/>
                </a:ext>
              </a:extLst>
            </p:cNvPr>
            <p:cNvSpPr txBox="1"/>
            <p:nvPr/>
          </p:nvSpPr>
          <p:spPr>
            <a:xfrm>
              <a:off x="6440608" y="5520860"/>
              <a:ext cx="1575665" cy="461665"/>
            </a:xfrm>
            <a:prstGeom prst="rect">
              <a:avLst/>
            </a:prstGeom>
            <a:noFill/>
          </p:spPr>
          <p:txBody>
            <a:bodyPr wrap="square" rtlCol="0" anchor="ctr">
              <a:noAutofit/>
            </a:bodyPr>
            <a:lstStyle/>
            <a:p>
              <a:pPr algn="ctr"/>
              <a:r>
                <a:rPr lang="en-US" sz="1200" dirty="0">
                  <a:latin typeface="+mj-lt"/>
                  <a:cs typeface="Segoe UI" panose="020B0502040204020203" pitchFamily="34" charset="0"/>
                </a:rPr>
                <a:t>Pharma-sales</a:t>
              </a:r>
              <a:br>
                <a:rPr lang="en-US" sz="1200" dirty="0">
                  <a:latin typeface="Segoe UI" panose="020B0502040204020203" pitchFamily="34" charset="0"/>
                  <a:cs typeface="Segoe UI" panose="020B0502040204020203" pitchFamily="34" charset="0"/>
                </a:rPr>
              </a:br>
              <a:r>
                <a:rPr lang="en-US" sz="1200" dirty="0">
                  <a:cs typeface="Segoe UI" panose="020B0502040204020203" pitchFamily="34" charset="0"/>
                </a:rPr>
                <a:t>Resource group</a:t>
              </a:r>
            </a:p>
          </p:txBody>
        </p:sp>
        <p:sp>
          <p:nvSpPr>
            <p:cNvPr id="99" name="Oval 98">
              <a:extLst>
                <a:ext uri="{FF2B5EF4-FFF2-40B4-BE49-F238E27FC236}">
                  <a16:creationId xmlns:a16="http://schemas.microsoft.com/office/drawing/2014/main" id="{2DB50D1F-E982-4C67-AE35-21F5749EBBDA}"/>
                </a:ext>
              </a:extLst>
            </p:cNvPr>
            <p:cNvSpPr/>
            <p:nvPr/>
          </p:nvSpPr>
          <p:spPr>
            <a:xfrm>
              <a:off x="541613" y="3711071"/>
              <a:ext cx="365760" cy="36576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IN" sz="1600" dirty="0">
                  <a:solidFill>
                    <a:schemeClr val="bg1"/>
                  </a:solidFill>
                  <a:latin typeface="+mj-lt"/>
                </a:rPr>
                <a:t>2</a:t>
              </a:r>
            </a:p>
          </p:txBody>
        </p:sp>
        <p:sp>
          <p:nvSpPr>
            <p:cNvPr id="98" name="Rectangle 97">
              <a:extLst>
                <a:ext uri="{FF2B5EF4-FFF2-40B4-BE49-F238E27FC236}">
                  <a16:creationId xmlns:a16="http://schemas.microsoft.com/office/drawing/2014/main" id="{A5C03AC1-77C7-4100-B70E-E2C0ED40AB30}"/>
                </a:ext>
              </a:extLst>
            </p:cNvPr>
            <p:cNvSpPr/>
            <p:nvPr/>
          </p:nvSpPr>
          <p:spPr>
            <a:xfrm>
              <a:off x="936287" y="3764785"/>
              <a:ext cx="3013598" cy="323635"/>
            </a:xfrm>
            <a:prstGeom prst="rect">
              <a:avLst/>
            </a:prstGeom>
            <a:solidFill>
              <a:schemeClr val="tx2">
                <a:lumMod val="50000"/>
              </a:schemeClr>
            </a:solid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400" dirty="0">
                  <a:solidFill>
                    <a:schemeClr val="bg1"/>
                  </a:solidFill>
                  <a:latin typeface="+mj-lt"/>
                </a:rPr>
                <a:t>Role definition</a:t>
              </a:r>
            </a:p>
          </p:txBody>
        </p:sp>
        <p:sp>
          <p:nvSpPr>
            <p:cNvPr id="94" name="Rectangle: Rounded Corners 12">
              <a:extLst>
                <a:ext uri="{FF2B5EF4-FFF2-40B4-BE49-F238E27FC236}">
                  <a16:creationId xmlns:a16="http://schemas.microsoft.com/office/drawing/2014/main" id="{8983F707-3348-4369-9330-C00A3BCAF2BD}"/>
                </a:ext>
                <a:ext uri="{C183D7F6-B498-43B3-948B-1728B52AA6E4}">
                  <adec:decorative xmlns:adec="http://schemas.microsoft.com/office/drawing/2017/decorative" val="1"/>
                </a:ext>
              </a:extLst>
            </p:cNvPr>
            <p:cNvSpPr/>
            <p:nvPr/>
          </p:nvSpPr>
          <p:spPr>
            <a:xfrm>
              <a:off x="929260" y="4088420"/>
              <a:ext cx="3020626" cy="2204460"/>
            </a:xfrm>
            <a:prstGeom prst="roundRect">
              <a:avLst>
                <a:gd name="adj" fmla="val 0"/>
              </a:avLst>
            </a:prstGeom>
            <a:solidFill>
              <a:srgbClr val="E6E6E6"/>
            </a:solidFill>
            <a:ln w="19050">
              <a:solidFill>
                <a:schemeClr val="accent2">
                  <a:lumMod val="75000"/>
                </a:schemeClr>
              </a:solidFill>
              <a:prstDash val="dash"/>
            </a:ln>
          </p:spPr>
          <p:style>
            <a:lnRef idx="2">
              <a:schemeClr val="dk1"/>
            </a:lnRef>
            <a:fillRef idx="1">
              <a:schemeClr val="lt1"/>
            </a:fillRef>
            <a:effectRef idx="0">
              <a:schemeClr val="dk1"/>
            </a:effectRef>
            <a:fontRef idx="minor">
              <a:schemeClr val="dk1"/>
            </a:fontRef>
          </p:style>
          <p:txBody>
            <a:bodyPr rtlCol="0" anchor="ctr">
              <a:noAutofit/>
            </a:bodyPr>
            <a:lstStyle/>
            <a:p>
              <a:pPr algn="ctr"/>
              <a:endParaRPr lang="en-US" sz="1530" dirty="0"/>
            </a:p>
          </p:txBody>
        </p:sp>
        <p:sp>
          <p:nvSpPr>
            <p:cNvPr id="96" name="Rectangle: Rounded Corners 37">
              <a:extLst>
                <a:ext uri="{FF2B5EF4-FFF2-40B4-BE49-F238E27FC236}">
                  <a16:creationId xmlns:a16="http://schemas.microsoft.com/office/drawing/2014/main" id="{110FD95F-04C9-41A6-B297-BD404A8CED95}"/>
                </a:ext>
              </a:extLst>
            </p:cNvPr>
            <p:cNvSpPr/>
            <p:nvPr/>
          </p:nvSpPr>
          <p:spPr>
            <a:xfrm>
              <a:off x="1062470" y="4090008"/>
              <a:ext cx="2754205" cy="1678862"/>
            </a:xfrm>
            <a:prstGeom prst="roundRect">
              <a:avLst>
                <a:gd name="adj" fmla="val 0"/>
              </a:avLst>
            </a:prstGeom>
            <a:ln w="19050">
              <a:solidFill>
                <a:srgbClr val="00188F"/>
              </a:solidFill>
            </a:ln>
          </p:spPr>
          <p:style>
            <a:lnRef idx="2">
              <a:schemeClr val="dk1"/>
            </a:lnRef>
            <a:fillRef idx="1">
              <a:schemeClr val="lt1"/>
            </a:fillRef>
            <a:effectRef idx="0">
              <a:schemeClr val="dk1"/>
            </a:effectRef>
            <a:fontRef idx="minor">
              <a:schemeClr val="dk1"/>
            </a:fontRef>
          </p:style>
          <p:txBody>
            <a:bodyPr rtlCol="0" anchor="ctr">
              <a:noAutofit/>
            </a:bodyPr>
            <a:lstStyle/>
            <a:p>
              <a:r>
                <a:rPr lang="en-US" sz="1400" dirty="0">
                  <a:latin typeface="Consolas" panose="020B0609020204030204" pitchFamily="49" charset="0"/>
                </a:rPr>
                <a:t>Owner</a:t>
              </a:r>
            </a:p>
            <a:p>
              <a:r>
                <a:rPr lang="en-US" sz="1400" dirty="0">
                  <a:latin typeface="Consolas" panose="020B0609020204030204" pitchFamily="49" charset="0"/>
                </a:rPr>
                <a:t>Contributor</a:t>
              </a:r>
            </a:p>
            <a:p>
              <a:r>
                <a:rPr lang="en-US" sz="1400" dirty="0">
                  <a:latin typeface="Consolas" panose="020B0609020204030204" pitchFamily="49" charset="0"/>
                </a:rPr>
                <a:t>Reader</a:t>
              </a:r>
            </a:p>
            <a:p>
              <a:r>
                <a:rPr lang="en-US" sz="1400" dirty="0">
                  <a:latin typeface="Consolas" panose="020B0609020204030204" pitchFamily="49" charset="0"/>
                </a:rPr>
                <a:t>…</a:t>
              </a:r>
            </a:p>
            <a:p>
              <a:r>
                <a:rPr lang="en-US" sz="1400" dirty="0">
                  <a:latin typeface="Consolas" panose="020B0609020204030204" pitchFamily="49" charset="0"/>
                </a:rPr>
                <a:t>Backup Operator</a:t>
              </a:r>
            </a:p>
            <a:p>
              <a:r>
                <a:rPr lang="en-US" sz="1400" dirty="0">
                  <a:latin typeface="Consolas" panose="020B0609020204030204" pitchFamily="49" charset="0"/>
                </a:rPr>
                <a:t>Security Reader</a:t>
              </a:r>
            </a:p>
            <a:p>
              <a:r>
                <a:rPr lang="en-US" sz="1400" dirty="0">
                  <a:latin typeface="Consolas" panose="020B0609020204030204" pitchFamily="49" charset="0"/>
                </a:rPr>
                <a:t>Contributor</a:t>
              </a:r>
            </a:p>
          </p:txBody>
        </p:sp>
        <p:sp>
          <p:nvSpPr>
            <p:cNvPr id="97" name="Rectangle: Rounded Corners 38">
              <a:extLst>
                <a:ext uri="{FF2B5EF4-FFF2-40B4-BE49-F238E27FC236}">
                  <a16:creationId xmlns:a16="http://schemas.microsoft.com/office/drawing/2014/main" id="{AE764362-EC39-40A5-AE36-7B6A24BED780}"/>
                </a:ext>
              </a:extLst>
            </p:cNvPr>
            <p:cNvSpPr/>
            <p:nvPr/>
          </p:nvSpPr>
          <p:spPr>
            <a:xfrm>
              <a:off x="1062470" y="5704597"/>
              <a:ext cx="2754204" cy="543293"/>
            </a:xfrm>
            <a:prstGeom prst="roundRect">
              <a:avLst>
                <a:gd name="adj" fmla="val 0"/>
              </a:avLst>
            </a:prstGeom>
            <a:ln w="19050">
              <a:solidFill>
                <a:srgbClr val="00188F"/>
              </a:solidFill>
            </a:ln>
          </p:spPr>
          <p:style>
            <a:lnRef idx="2">
              <a:schemeClr val="dk1"/>
            </a:lnRef>
            <a:fillRef idx="1">
              <a:schemeClr val="lt1"/>
            </a:fillRef>
            <a:effectRef idx="0">
              <a:schemeClr val="dk1"/>
            </a:effectRef>
            <a:fontRef idx="minor">
              <a:schemeClr val="dk1"/>
            </a:fontRef>
          </p:style>
          <p:txBody>
            <a:bodyPr rtlCol="0" anchor="ctr">
              <a:noAutofit/>
            </a:bodyPr>
            <a:lstStyle/>
            <a:p>
              <a:r>
                <a:rPr lang="en-US" sz="1400" dirty="0">
                  <a:latin typeface="Consolas" panose="020B0609020204030204" pitchFamily="49" charset="0"/>
                </a:rPr>
                <a:t>Reader Support Tickets</a:t>
              </a:r>
            </a:p>
            <a:p>
              <a:r>
                <a:rPr lang="en-US" sz="1400" dirty="0">
                  <a:latin typeface="Consolas" panose="020B0609020204030204" pitchFamily="49" charset="0"/>
                </a:rPr>
                <a:t>Virtual Machine Operator</a:t>
              </a:r>
            </a:p>
          </p:txBody>
        </p:sp>
        <p:cxnSp>
          <p:nvCxnSpPr>
            <p:cNvPr id="100" name="Elbow Connector 35" descr="Arrow pointing from Role definition to Role assignment">
              <a:extLst>
                <a:ext uri="{FF2B5EF4-FFF2-40B4-BE49-F238E27FC236}">
                  <a16:creationId xmlns:a16="http://schemas.microsoft.com/office/drawing/2014/main" id="{6B8D0D0B-F843-477D-A1FC-1688597B5A29}"/>
                </a:ext>
              </a:extLst>
            </p:cNvPr>
            <p:cNvCxnSpPr>
              <a:cxnSpLocks/>
            </p:cNvCxnSpPr>
            <p:nvPr/>
          </p:nvCxnSpPr>
          <p:spPr>
            <a:xfrm flipV="1">
              <a:off x="3949919" y="3917495"/>
              <a:ext cx="553694" cy="1181473"/>
            </a:xfrm>
            <a:prstGeom prst="bentConnector3">
              <a:avLst>
                <a:gd name="adj1" fmla="val 50000"/>
              </a:avLst>
            </a:prstGeom>
            <a:ln w="1905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33" name="Elbow Connector 135" descr="Arrow pointing from Scope to Role assignment">
              <a:extLst>
                <a:ext uri="{FF2B5EF4-FFF2-40B4-BE49-F238E27FC236}">
                  <a16:creationId xmlns:a16="http://schemas.microsoft.com/office/drawing/2014/main" id="{B8FC24B7-A770-40F6-86E0-7FF37984B437}"/>
                </a:ext>
              </a:extLst>
            </p:cNvPr>
            <p:cNvCxnSpPr>
              <a:cxnSpLocks/>
              <a:stCxn id="134" idx="1"/>
              <a:endCxn id="102" idx="3"/>
            </p:cNvCxnSpPr>
            <p:nvPr/>
          </p:nvCxnSpPr>
          <p:spPr>
            <a:xfrm rot="10800000">
              <a:off x="7924060" y="3917495"/>
              <a:ext cx="737341" cy="1214200"/>
            </a:xfrm>
            <a:prstGeom prst="bentConnector3">
              <a:avLst>
                <a:gd name="adj1" fmla="val 50000"/>
              </a:avLst>
            </a:prstGeom>
            <a:ln w="1905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sp>
          <p:nvSpPr>
            <p:cNvPr id="136" name="Oval 135">
              <a:extLst>
                <a:ext uri="{FF2B5EF4-FFF2-40B4-BE49-F238E27FC236}">
                  <a16:creationId xmlns:a16="http://schemas.microsoft.com/office/drawing/2014/main" id="{8F96A447-9056-4895-8A61-E1DAADEAA82F}"/>
                </a:ext>
              </a:extLst>
            </p:cNvPr>
            <p:cNvSpPr/>
            <p:nvPr/>
          </p:nvSpPr>
          <p:spPr bwMode="auto">
            <a:xfrm>
              <a:off x="8250335" y="3734615"/>
              <a:ext cx="365760" cy="36576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600" dirty="0">
                  <a:solidFill>
                    <a:schemeClr val="bg1"/>
                  </a:solidFill>
                  <a:latin typeface="+mj-lt"/>
                  <a:ea typeface="Segoe UI" pitchFamily="34" charset="0"/>
                  <a:cs typeface="Segoe UI" pitchFamily="34" charset="0"/>
                </a:rPr>
                <a:t>3</a:t>
              </a:r>
              <a:endParaRPr lang="en-IN" sz="1600" dirty="0">
                <a:solidFill>
                  <a:schemeClr val="bg1"/>
                </a:solidFill>
                <a:latin typeface="+mj-lt"/>
                <a:ea typeface="Segoe UI" pitchFamily="34" charset="0"/>
                <a:cs typeface="Segoe UI" pitchFamily="34" charset="0"/>
              </a:endParaRPr>
            </a:p>
          </p:txBody>
        </p:sp>
        <p:sp>
          <p:nvSpPr>
            <p:cNvPr id="135" name="Rectangle 134">
              <a:extLst>
                <a:ext uri="{FF2B5EF4-FFF2-40B4-BE49-F238E27FC236}">
                  <a16:creationId xmlns:a16="http://schemas.microsoft.com/office/drawing/2014/main" id="{F43C9451-7A7E-4A9D-801F-B9EF169032C9}"/>
                </a:ext>
              </a:extLst>
            </p:cNvPr>
            <p:cNvSpPr/>
            <p:nvPr/>
          </p:nvSpPr>
          <p:spPr bwMode="auto">
            <a:xfrm>
              <a:off x="8661400" y="3764132"/>
              <a:ext cx="3159602" cy="338328"/>
            </a:xfrm>
            <a:prstGeom prst="rect">
              <a:avLst/>
            </a:prstGeom>
            <a:solidFill>
              <a:schemeClr val="tx2">
                <a:lumMod val="50000"/>
              </a:schemeClr>
            </a:solidFill>
            <a:ln w="19050">
              <a:solidFill>
                <a:schemeClr val="accent2">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fontAlgn="base">
                <a:spcBef>
                  <a:spcPct val="0"/>
                </a:spcBef>
                <a:spcAft>
                  <a:spcPct val="0"/>
                </a:spcAft>
              </a:pPr>
              <a:r>
                <a:rPr lang="en-US" sz="1400" dirty="0">
                  <a:solidFill>
                    <a:schemeClr val="bg1"/>
                  </a:solidFill>
                  <a:latin typeface="+mj-lt"/>
                </a:rPr>
                <a:t>Scope</a:t>
              </a:r>
              <a:endParaRPr lang="en-IN" sz="1400" dirty="0">
                <a:solidFill>
                  <a:schemeClr val="bg1"/>
                </a:solidFill>
                <a:latin typeface="+mj-lt"/>
              </a:endParaRPr>
            </a:p>
          </p:txBody>
        </p:sp>
        <p:sp>
          <p:nvSpPr>
            <p:cNvPr id="134" name="Rectangle 133">
              <a:extLst>
                <a:ext uri="{FF2B5EF4-FFF2-40B4-BE49-F238E27FC236}">
                  <a16:creationId xmlns:a16="http://schemas.microsoft.com/office/drawing/2014/main" id="{FD59FDFA-7A22-4AB4-A78E-19C25DF1F242}"/>
                </a:ext>
                <a:ext uri="{C183D7F6-B498-43B3-948B-1728B52AA6E4}">
                  <adec:decorative xmlns:adec="http://schemas.microsoft.com/office/drawing/2017/decorative" val="1"/>
                </a:ext>
              </a:extLst>
            </p:cNvPr>
            <p:cNvSpPr/>
            <p:nvPr/>
          </p:nvSpPr>
          <p:spPr bwMode="auto">
            <a:xfrm>
              <a:off x="8661400" y="4100375"/>
              <a:ext cx="3159602" cy="2062640"/>
            </a:xfrm>
            <a:prstGeom prst="rect">
              <a:avLst/>
            </a:prstGeom>
            <a:noFill/>
            <a:ln w="19050">
              <a:solidFill>
                <a:schemeClr val="accent2">
                  <a:lumMod val="75000"/>
                </a:schemeClr>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149" name="Graphic 148">
              <a:extLst>
                <a:ext uri="{FF2B5EF4-FFF2-40B4-BE49-F238E27FC236}">
                  <a16:creationId xmlns:a16="http://schemas.microsoft.com/office/drawing/2014/main" id="{0707B692-990A-4471-8843-B417AC1EE58E}"/>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810894" y="4136498"/>
              <a:ext cx="431354" cy="431355"/>
            </a:xfrm>
            <a:prstGeom prst="rect">
              <a:avLst/>
            </a:prstGeom>
          </p:spPr>
        </p:pic>
        <p:sp>
          <p:nvSpPr>
            <p:cNvPr id="137" name="TextBox 136">
              <a:extLst>
                <a:ext uri="{FF2B5EF4-FFF2-40B4-BE49-F238E27FC236}">
                  <a16:creationId xmlns:a16="http://schemas.microsoft.com/office/drawing/2014/main" id="{87A173A4-B79F-4E1A-8E79-378963E9F2C6}"/>
                </a:ext>
              </a:extLst>
            </p:cNvPr>
            <p:cNvSpPr txBox="1"/>
            <p:nvPr/>
          </p:nvSpPr>
          <p:spPr>
            <a:xfrm>
              <a:off x="9365332" y="4237502"/>
              <a:ext cx="1460325" cy="184666"/>
            </a:xfrm>
            <a:prstGeom prst="rect">
              <a:avLst/>
            </a:prstGeom>
            <a:noFill/>
          </p:spPr>
          <p:txBody>
            <a:bodyPr wrap="square" lIns="0" tIns="0" rIns="0" bIns="0" rtlCol="0" anchor="ctr">
              <a:noAutofit/>
            </a:bodyPr>
            <a:lstStyle/>
            <a:p>
              <a:pPr algn="ctr"/>
              <a:r>
                <a:rPr lang="en-US" sz="1200" dirty="0">
                  <a:latin typeface="+mj-lt"/>
                  <a:cs typeface="Segoe UI" panose="020B0502040204020203" pitchFamily="34" charset="0"/>
                </a:rPr>
                <a:t>Management group</a:t>
              </a:r>
            </a:p>
          </p:txBody>
        </p:sp>
        <p:sp>
          <p:nvSpPr>
            <p:cNvPr id="147" name="Rectangle 12" descr="Arrow pointing down">
              <a:extLst>
                <a:ext uri="{FF2B5EF4-FFF2-40B4-BE49-F238E27FC236}">
                  <a16:creationId xmlns:a16="http://schemas.microsoft.com/office/drawing/2014/main" id="{D0E8BB80-9188-4344-B35D-6EE9AE82D72C}"/>
                </a:ext>
              </a:extLst>
            </p:cNvPr>
            <p:cNvSpPr/>
            <p:nvPr/>
          </p:nvSpPr>
          <p:spPr bwMode="auto">
            <a:xfrm>
              <a:off x="9026572" y="4538179"/>
              <a:ext cx="362099" cy="203060"/>
            </a:xfrm>
            <a:custGeom>
              <a:avLst/>
              <a:gdLst>
                <a:gd name="connsiteX0" fmla="*/ 0 w 1310640"/>
                <a:gd name="connsiteY0" fmla="*/ 0 h 1205017"/>
                <a:gd name="connsiteX1" fmla="*/ 1310640 w 1310640"/>
                <a:gd name="connsiteY1" fmla="*/ 0 h 1205017"/>
                <a:gd name="connsiteX2" fmla="*/ 1310640 w 1310640"/>
                <a:gd name="connsiteY2" fmla="*/ 1205017 h 1205017"/>
                <a:gd name="connsiteX3" fmla="*/ 0 w 1310640"/>
                <a:gd name="connsiteY3" fmla="*/ 1205017 h 1205017"/>
                <a:gd name="connsiteX4" fmla="*/ 0 w 1310640"/>
                <a:gd name="connsiteY4" fmla="*/ 0 h 1205017"/>
                <a:gd name="connsiteX0" fmla="*/ 1310640 w 1402080"/>
                <a:gd name="connsiteY0" fmla="*/ 0 h 1205017"/>
                <a:gd name="connsiteX1" fmla="*/ 1310640 w 1402080"/>
                <a:gd name="connsiteY1" fmla="*/ 1205017 h 1205017"/>
                <a:gd name="connsiteX2" fmla="*/ 0 w 1402080"/>
                <a:gd name="connsiteY2" fmla="*/ 1205017 h 1205017"/>
                <a:gd name="connsiteX3" fmla="*/ 0 w 1402080"/>
                <a:gd name="connsiteY3" fmla="*/ 0 h 1205017"/>
                <a:gd name="connsiteX4" fmla="*/ 1402080 w 1402080"/>
                <a:gd name="connsiteY4" fmla="*/ 91440 h 1205017"/>
                <a:gd name="connsiteX0" fmla="*/ 1310640 w 1310640"/>
                <a:gd name="connsiteY0" fmla="*/ 0 h 1205017"/>
                <a:gd name="connsiteX1" fmla="*/ 1310640 w 1310640"/>
                <a:gd name="connsiteY1" fmla="*/ 1205017 h 1205017"/>
                <a:gd name="connsiteX2" fmla="*/ 0 w 1310640"/>
                <a:gd name="connsiteY2" fmla="*/ 1205017 h 1205017"/>
                <a:gd name="connsiteX3" fmla="*/ 0 w 1310640"/>
                <a:gd name="connsiteY3" fmla="*/ 0 h 1205017"/>
                <a:gd name="connsiteX0" fmla="*/ 1310640 w 1310640"/>
                <a:gd name="connsiteY0" fmla="*/ 1205017 h 1205017"/>
                <a:gd name="connsiteX1" fmla="*/ 0 w 1310640"/>
                <a:gd name="connsiteY1" fmla="*/ 1205017 h 1205017"/>
                <a:gd name="connsiteX2" fmla="*/ 0 w 1310640"/>
                <a:gd name="connsiteY2" fmla="*/ 0 h 1205017"/>
              </a:gdLst>
              <a:ahLst/>
              <a:cxnLst>
                <a:cxn ang="0">
                  <a:pos x="connsiteX0" y="connsiteY0"/>
                </a:cxn>
                <a:cxn ang="0">
                  <a:pos x="connsiteX1" y="connsiteY1"/>
                </a:cxn>
                <a:cxn ang="0">
                  <a:pos x="connsiteX2" y="connsiteY2"/>
                </a:cxn>
              </a:cxnLst>
              <a:rect l="l" t="t" r="r" b="b"/>
              <a:pathLst>
                <a:path w="1310640" h="1205017">
                  <a:moveTo>
                    <a:pt x="1310640" y="1205017"/>
                  </a:moveTo>
                  <a:lnTo>
                    <a:pt x="0" y="1205017"/>
                  </a:lnTo>
                  <a:lnTo>
                    <a:pt x="0" y="0"/>
                  </a:lnTo>
                </a:path>
              </a:pathLst>
            </a:custGeom>
            <a:noFill/>
            <a:ln w="19050">
              <a:solidFill>
                <a:srgbClr val="FF0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150" name="Picture 149">
              <a:extLst>
                <a:ext uri="{FF2B5EF4-FFF2-40B4-BE49-F238E27FC236}">
                  <a16:creationId xmlns:a16="http://schemas.microsoft.com/office/drawing/2014/main" id="{166A8B6F-1D2D-49ED-9128-7A3FCE5C0B12}"/>
                </a:ext>
                <a:ext uri="{C183D7F6-B498-43B3-948B-1728B52AA6E4}">
                  <adec:decorative xmlns:adec="http://schemas.microsoft.com/office/drawing/2017/decorative" val="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431254" y="4668156"/>
              <a:ext cx="269974" cy="269974"/>
            </a:xfrm>
            <a:prstGeom prst="rect">
              <a:avLst/>
            </a:prstGeom>
          </p:spPr>
        </p:pic>
        <p:sp>
          <p:nvSpPr>
            <p:cNvPr id="138" name="TextBox 137">
              <a:extLst>
                <a:ext uri="{FF2B5EF4-FFF2-40B4-BE49-F238E27FC236}">
                  <a16:creationId xmlns:a16="http://schemas.microsoft.com/office/drawing/2014/main" id="{1E5E4F08-8468-4FFA-AF63-9FAE62CB3784}"/>
                </a:ext>
              </a:extLst>
            </p:cNvPr>
            <p:cNvSpPr txBox="1"/>
            <p:nvPr/>
          </p:nvSpPr>
          <p:spPr>
            <a:xfrm>
              <a:off x="9701228" y="4668156"/>
              <a:ext cx="962935" cy="184666"/>
            </a:xfrm>
            <a:prstGeom prst="rect">
              <a:avLst/>
            </a:prstGeom>
            <a:noFill/>
          </p:spPr>
          <p:txBody>
            <a:bodyPr wrap="square" lIns="0" tIns="0" rIns="0" bIns="0" rtlCol="0" anchor="ctr">
              <a:noAutofit/>
            </a:bodyPr>
            <a:lstStyle/>
            <a:p>
              <a:pPr algn="ctr"/>
              <a:r>
                <a:rPr lang="en-US" sz="1200" dirty="0">
                  <a:latin typeface="+mj-lt"/>
                  <a:cs typeface="Segoe UI" panose="020B0502040204020203" pitchFamily="34" charset="0"/>
                </a:rPr>
                <a:t>Subscription</a:t>
              </a:r>
            </a:p>
          </p:txBody>
        </p:sp>
        <p:sp>
          <p:nvSpPr>
            <p:cNvPr id="146" name="Rectangle 12" descr="Arrow pointing down">
              <a:extLst>
                <a:ext uri="{FF2B5EF4-FFF2-40B4-BE49-F238E27FC236}">
                  <a16:creationId xmlns:a16="http://schemas.microsoft.com/office/drawing/2014/main" id="{F19505B9-35AC-4D8F-8DBF-E89444D3BD25}"/>
                </a:ext>
              </a:extLst>
            </p:cNvPr>
            <p:cNvSpPr/>
            <p:nvPr/>
          </p:nvSpPr>
          <p:spPr bwMode="auto">
            <a:xfrm>
              <a:off x="9523703" y="5028793"/>
              <a:ext cx="200718" cy="232292"/>
            </a:xfrm>
            <a:custGeom>
              <a:avLst/>
              <a:gdLst>
                <a:gd name="connsiteX0" fmla="*/ 0 w 1310640"/>
                <a:gd name="connsiteY0" fmla="*/ 0 h 1205017"/>
                <a:gd name="connsiteX1" fmla="*/ 1310640 w 1310640"/>
                <a:gd name="connsiteY1" fmla="*/ 0 h 1205017"/>
                <a:gd name="connsiteX2" fmla="*/ 1310640 w 1310640"/>
                <a:gd name="connsiteY2" fmla="*/ 1205017 h 1205017"/>
                <a:gd name="connsiteX3" fmla="*/ 0 w 1310640"/>
                <a:gd name="connsiteY3" fmla="*/ 1205017 h 1205017"/>
                <a:gd name="connsiteX4" fmla="*/ 0 w 1310640"/>
                <a:gd name="connsiteY4" fmla="*/ 0 h 1205017"/>
                <a:gd name="connsiteX0" fmla="*/ 1310640 w 1402080"/>
                <a:gd name="connsiteY0" fmla="*/ 0 h 1205017"/>
                <a:gd name="connsiteX1" fmla="*/ 1310640 w 1402080"/>
                <a:gd name="connsiteY1" fmla="*/ 1205017 h 1205017"/>
                <a:gd name="connsiteX2" fmla="*/ 0 w 1402080"/>
                <a:gd name="connsiteY2" fmla="*/ 1205017 h 1205017"/>
                <a:gd name="connsiteX3" fmla="*/ 0 w 1402080"/>
                <a:gd name="connsiteY3" fmla="*/ 0 h 1205017"/>
                <a:gd name="connsiteX4" fmla="*/ 1402080 w 1402080"/>
                <a:gd name="connsiteY4" fmla="*/ 91440 h 1205017"/>
                <a:gd name="connsiteX0" fmla="*/ 1310640 w 1310640"/>
                <a:gd name="connsiteY0" fmla="*/ 0 h 1205017"/>
                <a:gd name="connsiteX1" fmla="*/ 1310640 w 1310640"/>
                <a:gd name="connsiteY1" fmla="*/ 1205017 h 1205017"/>
                <a:gd name="connsiteX2" fmla="*/ 0 w 1310640"/>
                <a:gd name="connsiteY2" fmla="*/ 1205017 h 1205017"/>
                <a:gd name="connsiteX3" fmla="*/ 0 w 1310640"/>
                <a:gd name="connsiteY3" fmla="*/ 0 h 1205017"/>
                <a:gd name="connsiteX0" fmla="*/ 1310640 w 1310640"/>
                <a:gd name="connsiteY0" fmla="*/ 1205017 h 1205017"/>
                <a:gd name="connsiteX1" fmla="*/ 0 w 1310640"/>
                <a:gd name="connsiteY1" fmla="*/ 1205017 h 1205017"/>
                <a:gd name="connsiteX2" fmla="*/ 0 w 1310640"/>
                <a:gd name="connsiteY2" fmla="*/ 0 h 1205017"/>
              </a:gdLst>
              <a:ahLst/>
              <a:cxnLst>
                <a:cxn ang="0">
                  <a:pos x="connsiteX0" y="connsiteY0"/>
                </a:cxn>
                <a:cxn ang="0">
                  <a:pos x="connsiteX1" y="connsiteY1"/>
                </a:cxn>
                <a:cxn ang="0">
                  <a:pos x="connsiteX2" y="connsiteY2"/>
                </a:cxn>
              </a:cxnLst>
              <a:rect l="l" t="t" r="r" b="b"/>
              <a:pathLst>
                <a:path w="1310640" h="1205017">
                  <a:moveTo>
                    <a:pt x="1310640" y="1205017"/>
                  </a:moveTo>
                  <a:lnTo>
                    <a:pt x="0" y="1205017"/>
                  </a:lnTo>
                  <a:lnTo>
                    <a:pt x="0" y="0"/>
                  </a:lnTo>
                </a:path>
              </a:pathLst>
            </a:custGeom>
            <a:noFill/>
            <a:ln w="19050">
              <a:solidFill>
                <a:srgbClr val="FF0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141" name="Graphic 140">
              <a:extLst>
                <a:ext uri="{FF2B5EF4-FFF2-40B4-BE49-F238E27FC236}">
                  <a16:creationId xmlns:a16="http://schemas.microsoft.com/office/drawing/2014/main" id="{57EE7D0B-A727-4FF0-B09C-B0BE3947B3F4}"/>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775071" y="5028793"/>
              <a:ext cx="362099" cy="362099"/>
            </a:xfrm>
            <a:prstGeom prst="rect">
              <a:avLst/>
            </a:prstGeom>
          </p:spPr>
        </p:pic>
        <p:sp>
          <p:nvSpPr>
            <p:cNvPr id="139" name="TextBox 138">
              <a:extLst>
                <a:ext uri="{FF2B5EF4-FFF2-40B4-BE49-F238E27FC236}">
                  <a16:creationId xmlns:a16="http://schemas.microsoft.com/office/drawing/2014/main" id="{F5D2F368-7140-4F8D-95B4-92463777211F}"/>
                </a:ext>
              </a:extLst>
            </p:cNvPr>
            <p:cNvSpPr txBox="1"/>
            <p:nvPr/>
          </p:nvSpPr>
          <p:spPr>
            <a:xfrm>
              <a:off x="10187820" y="5098810"/>
              <a:ext cx="1157063" cy="184666"/>
            </a:xfrm>
            <a:prstGeom prst="rect">
              <a:avLst/>
            </a:prstGeom>
            <a:noFill/>
          </p:spPr>
          <p:txBody>
            <a:bodyPr wrap="square" lIns="0" tIns="0" rIns="0" bIns="0" rtlCol="0" anchor="ctr">
              <a:noAutofit/>
            </a:bodyPr>
            <a:lstStyle/>
            <a:p>
              <a:pPr algn="ctr"/>
              <a:r>
                <a:rPr lang="en-US" sz="1200" dirty="0">
                  <a:latin typeface="+mj-lt"/>
                  <a:cs typeface="Segoe UI" panose="020B0502040204020203" pitchFamily="34" charset="0"/>
                </a:rPr>
                <a:t>Resource group</a:t>
              </a:r>
            </a:p>
          </p:txBody>
        </p:sp>
        <p:sp>
          <p:nvSpPr>
            <p:cNvPr id="145" name="Rectangle 12" descr="Arrow pointing down">
              <a:extLst>
                <a:ext uri="{FF2B5EF4-FFF2-40B4-BE49-F238E27FC236}">
                  <a16:creationId xmlns:a16="http://schemas.microsoft.com/office/drawing/2014/main" id="{CC57C69F-E19B-4050-9CA4-3A29D0AF3548}"/>
                </a:ext>
              </a:extLst>
            </p:cNvPr>
            <p:cNvSpPr/>
            <p:nvPr/>
          </p:nvSpPr>
          <p:spPr bwMode="auto">
            <a:xfrm>
              <a:off x="9950423" y="5413997"/>
              <a:ext cx="261769" cy="309196"/>
            </a:xfrm>
            <a:custGeom>
              <a:avLst/>
              <a:gdLst>
                <a:gd name="connsiteX0" fmla="*/ 0 w 1310640"/>
                <a:gd name="connsiteY0" fmla="*/ 0 h 1205017"/>
                <a:gd name="connsiteX1" fmla="*/ 1310640 w 1310640"/>
                <a:gd name="connsiteY1" fmla="*/ 0 h 1205017"/>
                <a:gd name="connsiteX2" fmla="*/ 1310640 w 1310640"/>
                <a:gd name="connsiteY2" fmla="*/ 1205017 h 1205017"/>
                <a:gd name="connsiteX3" fmla="*/ 0 w 1310640"/>
                <a:gd name="connsiteY3" fmla="*/ 1205017 h 1205017"/>
                <a:gd name="connsiteX4" fmla="*/ 0 w 1310640"/>
                <a:gd name="connsiteY4" fmla="*/ 0 h 1205017"/>
                <a:gd name="connsiteX0" fmla="*/ 1310640 w 1402080"/>
                <a:gd name="connsiteY0" fmla="*/ 0 h 1205017"/>
                <a:gd name="connsiteX1" fmla="*/ 1310640 w 1402080"/>
                <a:gd name="connsiteY1" fmla="*/ 1205017 h 1205017"/>
                <a:gd name="connsiteX2" fmla="*/ 0 w 1402080"/>
                <a:gd name="connsiteY2" fmla="*/ 1205017 h 1205017"/>
                <a:gd name="connsiteX3" fmla="*/ 0 w 1402080"/>
                <a:gd name="connsiteY3" fmla="*/ 0 h 1205017"/>
                <a:gd name="connsiteX4" fmla="*/ 1402080 w 1402080"/>
                <a:gd name="connsiteY4" fmla="*/ 91440 h 1205017"/>
                <a:gd name="connsiteX0" fmla="*/ 1310640 w 1310640"/>
                <a:gd name="connsiteY0" fmla="*/ 0 h 1205017"/>
                <a:gd name="connsiteX1" fmla="*/ 1310640 w 1310640"/>
                <a:gd name="connsiteY1" fmla="*/ 1205017 h 1205017"/>
                <a:gd name="connsiteX2" fmla="*/ 0 w 1310640"/>
                <a:gd name="connsiteY2" fmla="*/ 1205017 h 1205017"/>
                <a:gd name="connsiteX3" fmla="*/ 0 w 1310640"/>
                <a:gd name="connsiteY3" fmla="*/ 0 h 1205017"/>
                <a:gd name="connsiteX0" fmla="*/ 1310640 w 1310640"/>
                <a:gd name="connsiteY0" fmla="*/ 1205017 h 1205017"/>
                <a:gd name="connsiteX1" fmla="*/ 0 w 1310640"/>
                <a:gd name="connsiteY1" fmla="*/ 1205017 h 1205017"/>
                <a:gd name="connsiteX2" fmla="*/ 0 w 1310640"/>
                <a:gd name="connsiteY2" fmla="*/ 0 h 1205017"/>
              </a:gdLst>
              <a:ahLst/>
              <a:cxnLst>
                <a:cxn ang="0">
                  <a:pos x="connsiteX0" y="connsiteY0"/>
                </a:cxn>
                <a:cxn ang="0">
                  <a:pos x="connsiteX1" y="connsiteY1"/>
                </a:cxn>
                <a:cxn ang="0">
                  <a:pos x="connsiteX2" y="connsiteY2"/>
                </a:cxn>
              </a:cxnLst>
              <a:rect l="l" t="t" r="r" b="b"/>
              <a:pathLst>
                <a:path w="1310640" h="1205017">
                  <a:moveTo>
                    <a:pt x="1310640" y="1205017"/>
                  </a:moveTo>
                  <a:lnTo>
                    <a:pt x="0" y="1205017"/>
                  </a:lnTo>
                  <a:lnTo>
                    <a:pt x="0" y="0"/>
                  </a:lnTo>
                </a:path>
              </a:pathLst>
            </a:custGeom>
            <a:noFill/>
            <a:ln w="19050">
              <a:solidFill>
                <a:srgbClr val="FF0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143" name="Graphic 142">
              <a:extLst>
                <a:ext uri="{FF2B5EF4-FFF2-40B4-BE49-F238E27FC236}">
                  <a16:creationId xmlns:a16="http://schemas.microsoft.com/office/drawing/2014/main" id="{84A83042-7A7C-46E2-9CFB-43B5F04965C9}"/>
                </a:ext>
                <a:ext uri="{C183D7F6-B498-43B3-948B-1728B52AA6E4}">
                  <adec:decorative xmlns:adec="http://schemas.microsoft.com/office/drawing/2017/decorative" val="1"/>
                </a:ext>
              </a:extLst>
            </p:cNvPr>
            <p:cNvPicPr>
              <a:picLocks noChangeAspect="1"/>
            </p:cNvPicPr>
            <p:nvPr/>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10219451" y="5517681"/>
              <a:ext cx="359072" cy="359072"/>
            </a:xfrm>
            <a:prstGeom prst="rect">
              <a:avLst/>
            </a:prstGeom>
          </p:spPr>
        </p:pic>
        <p:pic>
          <p:nvPicPr>
            <p:cNvPr id="142" name="Picture 141">
              <a:extLst>
                <a:ext uri="{FF2B5EF4-FFF2-40B4-BE49-F238E27FC236}">
                  <a16:creationId xmlns:a16="http://schemas.microsoft.com/office/drawing/2014/main" id="{DF8C8ABD-A804-44E8-9735-6682405436CD}"/>
                </a:ext>
                <a:ext uri="{C183D7F6-B498-43B3-948B-1728B52AA6E4}">
                  <adec:decorative xmlns:adec="http://schemas.microsoft.com/office/drawing/2017/decorative" val="1"/>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800640" y="5526942"/>
              <a:ext cx="264129" cy="340551"/>
            </a:xfrm>
            <a:prstGeom prst="rect">
              <a:avLst/>
            </a:prstGeom>
          </p:spPr>
        </p:pic>
        <p:pic>
          <p:nvPicPr>
            <p:cNvPr id="144" name="Graphic 143">
              <a:extLst>
                <a:ext uri="{FF2B5EF4-FFF2-40B4-BE49-F238E27FC236}">
                  <a16:creationId xmlns:a16="http://schemas.microsoft.com/office/drawing/2014/main" id="{D32538FE-831A-47D5-B246-0858F1B83B55}"/>
                </a:ext>
                <a:ext uri="{C183D7F6-B498-43B3-948B-1728B52AA6E4}">
                  <adec:decorative xmlns:adec="http://schemas.microsoft.com/office/drawing/2017/decorative" val="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1273159" y="5521884"/>
              <a:ext cx="350668" cy="350667"/>
            </a:xfrm>
            <a:prstGeom prst="rect">
              <a:avLst/>
            </a:prstGeom>
          </p:spPr>
        </p:pic>
        <p:sp>
          <p:nvSpPr>
            <p:cNvPr id="140" name="TextBox 139">
              <a:extLst>
                <a:ext uri="{FF2B5EF4-FFF2-40B4-BE49-F238E27FC236}">
                  <a16:creationId xmlns:a16="http://schemas.microsoft.com/office/drawing/2014/main" id="{E7F9572B-22B5-479A-9313-2FDCC30C538D}"/>
                </a:ext>
              </a:extLst>
            </p:cNvPr>
            <p:cNvSpPr txBox="1"/>
            <p:nvPr/>
          </p:nvSpPr>
          <p:spPr>
            <a:xfrm>
              <a:off x="10610631" y="5918910"/>
              <a:ext cx="642812" cy="184666"/>
            </a:xfrm>
            <a:prstGeom prst="rect">
              <a:avLst/>
            </a:prstGeom>
            <a:noFill/>
          </p:spPr>
          <p:txBody>
            <a:bodyPr wrap="square" lIns="0" tIns="0" rIns="0" bIns="0" rtlCol="0" anchor="ctr">
              <a:noAutofit/>
            </a:bodyPr>
            <a:lstStyle/>
            <a:p>
              <a:pPr algn="ctr"/>
              <a:r>
                <a:rPr lang="en-US" sz="1200" dirty="0">
                  <a:latin typeface="+mj-lt"/>
                  <a:cs typeface="Segoe UI" panose="020B0502040204020203" pitchFamily="34" charset="0"/>
                </a:rPr>
                <a:t>Resource</a:t>
              </a:r>
            </a:p>
          </p:txBody>
        </p:sp>
      </p:grpSp>
    </p:spTree>
    <p:extLst>
      <p:ext uri="{BB962C8B-B14F-4D97-AF65-F5344CB8AC3E}">
        <p14:creationId xmlns:p14="http://schemas.microsoft.com/office/powerpoint/2010/main" val="1335214845"/>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EE447A-B73D-49ED-917E-B8AF76B34BF8}"/>
              </a:ext>
            </a:extLst>
          </p:cNvPr>
          <p:cNvSpPr>
            <a:spLocks noGrp="1"/>
          </p:cNvSpPr>
          <p:nvPr>
            <p:ph type="title"/>
          </p:nvPr>
        </p:nvSpPr>
        <p:spPr/>
        <p:txBody>
          <a:bodyPr/>
          <a:lstStyle/>
          <a:p>
            <a:r>
              <a:rPr lang="en-US" dirty="0"/>
              <a:t>Apply RBAC Authentication</a:t>
            </a:r>
          </a:p>
        </p:txBody>
      </p:sp>
      <p:grpSp>
        <p:nvGrpSpPr>
          <p:cNvPr id="4" name="Group 3">
            <a:extLst>
              <a:ext uri="{FF2B5EF4-FFF2-40B4-BE49-F238E27FC236}">
                <a16:creationId xmlns:a16="http://schemas.microsoft.com/office/drawing/2014/main" id="{9632CF40-C5CF-4055-9618-F5FDCFB29131}"/>
              </a:ext>
              <a:ext uri="{C183D7F6-B498-43B3-948B-1728B52AA6E4}">
                <adec:decorative xmlns:adec="http://schemas.microsoft.com/office/drawing/2017/decorative" val="1"/>
              </a:ext>
            </a:extLst>
          </p:cNvPr>
          <p:cNvGrpSpPr/>
          <p:nvPr/>
        </p:nvGrpSpPr>
        <p:grpSpPr>
          <a:xfrm>
            <a:off x="894484" y="1567501"/>
            <a:ext cx="10625282" cy="4343211"/>
            <a:chOff x="908136" y="2020506"/>
            <a:chExt cx="10625282" cy="4343211"/>
          </a:xfrm>
        </p:grpSpPr>
        <p:sp>
          <p:nvSpPr>
            <p:cNvPr id="3" name="Rectangle: Rounded Corners 2">
              <a:extLst>
                <a:ext uri="{FF2B5EF4-FFF2-40B4-BE49-F238E27FC236}">
                  <a16:creationId xmlns:a16="http://schemas.microsoft.com/office/drawing/2014/main" id="{0E454B11-56C8-4DE3-B6A4-DBB4B30870F7}"/>
                </a:ext>
                <a:ext uri="{C183D7F6-B498-43B3-948B-1728B52AA6E4}">
                  <adec:decorative xmlns:adec="http://schemas.microsoft.com/office/drawing/2017/decorative" val="1"/>
                </a:ext>
              </a:extLst>
            </p:cNvPr>
            <p:cNvSpPr/>
            <p:nvPr/>
          </p:nvSpPr>
          <p:spPr bwMode="auto">
            <a:xfrm>
              <a:off x="908136" y="2020506"/>
              <a:ext cx="3705065" cy="1456740"/>
            </a:xfrm>
            <a:prstGeom prst="roundRect">
              <a:avLst>
                <a:gd name="adj" fmla="val 5225"/>
              </a:avLst>
            </a:prstGeom>
            <a:solidFill>
              <a:schemeClr val="bg1">
                <a:lumMod val="95000"/>
              </a:schemeClr>
            </a:solidFill>
            <a:ln w="19050">
              <a:solidFill>
                <a:srgbClr val="107C0F"/>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3433" tIns="73433" rIns="73433" bIns="73433" numCol="1" spcCol="0" rtlCol="0" fromWordArt="0" anchor="t" anchorCtr="0" forceAA="0" compatLnSpc="1">
              <a:prstTxWarp prst="textNoShape">
                <a:avLst/>
              </a:prstTxWarp>
              <a:noAutofit/>
            </a:bodyPr>
            <a:lstStyle/>
            <a:p>
              <a:pPr defTabSz="951028" fontAlgn="base">
                <a:spcBef>
                  <a:spcPct val="0"/>
                </a:spcBef>
                <a:spcAft>
                  <a:spcPct val="0"/>
                </a:spcAft>
              </a:pPr>
              <a:endParaRPr lang="en-US" sz="1836" dirty="0">
                <a:solidFill>
                  <a:schemeClr val="tx1"/>
                </a:solidFill>
                <a:latin typeface="Consolas" panose="020B0609020204030204" pitchFamily="49" charset="0"/>
              </a:endParaRPr>
            </a:p>
          </p:txBody>
        </p:sp>
        <p:pic>
          <p:nvPicPr>
            <p:cNvPr id="69" name="Picture 68">
              <a:extLst>
                <a:ext uri="{FF2B5EF4-FFF2-40B4-BE49-F238E27FC236}">
                  <a16:creationId xmlns:a16="http://schemas.microsoft.com/office/drawing/2014/main" id="{63987F20-EACD-4B71-B02B-BEA4F3BCD19B}"/>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5101" y="2150460"/>
              <a:ext cx="298704" cy="373380"/>
            </a:xfrm>
            <a:prstGeom prst="rect">
              <a:avLst/>
            </a:prstGeom>
          </p:spPr>
        </p:pic>
        <p:sp>
          <p:nvSpPr>
            <p:cNvPr id="5" name="TextBox 4">
              <a:extLst>
                <a:ext uri="{FF2B5EF4-FFF2-40B4-BE49-F238E27FC236}">
                  <a16:creationId xmlns:a16="http://schemas.microsoft.com/office/drawing/2014/main" id="{C8FF5495-2CF2-4A01-83A6-B6D8841BB02D}"/>
                </a:ext>
              </a:extLst>
            </p:cNvPr>
            <p:cNvSpPr txBox="1"/>
            <p:nvPr/>
          </p:nvSpPr>
          <p:spPr>
            <a:xfrm>
              <a:off x="1622010" y="2146529"/>
              <a:ext cx="977832" cy="430887"/>
            </a:xfrm>
            <a:prstGeom prst="rect">
              <a:avLst/>
            </a:prstGeom>
            <a:noFill/>
          </p:spPr>
          <p:txBody>
            <a:bodyPr wrap="square" lIns="0" tIns="0" rIns="0" bIns="0" rtlCol="0">
              <a:spAutoFit/>
            </a:bodyPr>
            <a:lstStyle/>
            <a:p>
              <a:pPr algn="l"/>
              <a:r>
                <a:rPr lang="en-IN" sz="1400" dirty="0">
                  <a:latin typeface="+mj-lt"/>
                </a:rPr>
                <a:t>Entra ID</a:t>
              </a:r>
            </a:p>
            <a:p>
              <a:pPr algn="l"/>
              <a:r>
                <a:rPr lang="en-IN" sz="1400" dirty="0">
                  <a:latin typeface="+mj-lt"/>
                </a:rPr>
                <a:t>Admin roles</a:t>
              </a:r>
              <a:endParaRPr lang="en-US" sz="1400" dirty="0">
                <a:latin typeface="+mj-lt"/>
              </a:endParaRPr>
            </a:p>
          </p:txBody>
        </p:sp>
        <p:sp>
          <p:nvSpPr>
            <p:cNvPr id="15" name="TextBox 14">
              <a:extLst>
                <a:ext uri="{FF2B5EF4-FFF2-40B4-BE49-F238E27FC236}">
                  <a16:creationId xmlns:a16="http://schemas.microsoft.com/office/drawing/2014/main" id="{60EED074-6FA4-44E2-B0C5-8DC7E985A314}"/>
                </a:ext>
              </a:extLst>
            </p:cNvPr>
            <p:cNvSpPr txBox="1"/>
            <p:nvPr/>
          </p:nvSpPr>
          <p:spPr>
            <a:xfrm>
              <a:off x="1055631" y="2610643"/>
              <a:ext cx="1787635" cy="846386"/>
            </a:xfrm>
            <a:prstGeom prst="rect">
              <a:avLst/>
            </a:prstGeom>
            <a:noFill/>
          </p:spPr>
          <p:txBody>
            <a:bodyPr wrap="square" lIns="0" tIns="0" rIns="0" bIns="0" rtlCol="0">
              <a:spAutoFit/>
            </a:bodyPr>
            <a:lstStyle/>
            <a:p>
              <a:r>
                <a:rPr lang="en-IN" sz="1100" dirty="0"/>
                <a:t>Global admin</a:t>
              </a:r>
            </a:p>
            <a:p>
              <a:r>
                <a:rPr lang="en-IN" sz="1100" dirty="0"/>
                <a:t>Application admin</a:t>
              </a:r>
            </a:p>
            <a:p>
              <a:r>
                <a:rPr lang="en-IN" sz="1100" dirty="0"/>
                <a:t>Application developer</a:t>
              </a:r>
            </a:p>
            <a:p>
              <a:r>
                <a:rPr lang="en-IN" sz="1100" dirty="0"/>
                <a:t>Billing admin</a:t>
              </a:r>
              <a:br>
                <a:rPr lang="en-IN" sz="1100" dirty="0"/>
              </a:br>
              <a:r>
                <a:rPr lang="en-IN" sz="1100" dirty="0"/>
                <a:t>…</a:t>
              </a:r>
              <a:endParaRPr lang="en-US" sz="1100" dirty="0"/>
            </a:p>
          </p:txBody>
        </p:sp>
        <p:pic>
          <p:nvPicPr>
            <p:cNvPr id="6" name="Graphic 5">
              <a:extLst>
                <a:ext uri="{FF2B5EF4-FFF2-40B4-BE49-F238E27FC236}">
                  <a16:creationId xmlns:a16="http://schemas.microsoft.com/office/drawing/2014/main" id="{927B7572-00EA-4163-B080-B53024385980}"/>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601372" y="2207565"/>
              <a:ext cx="462749" cy="462749"/>
            </a:xfrm>
            <a:prstGeom prst="rect">
              <a:avLst/>
            </a:prstGeom>
          </p:spPr>
        </p:pic>
        <p:sp>
          <p:nvSpPr>
            <p:cNvPr id="19" name="TextBox 18">
              <a:extLst>
                <a:ext uri="{FF2B5EF4-FFF2-40B4-BE49-F238E27FC236}">
                  <a16:creationId xmlns:a16="http://schemas.microsoft.com/office/drawing/2014/main" id="{188BB41A-C67E-4AC7-B95C-14A366215A12}"/>
                </a:ext>
              </a:extLst>
            </p:cNvPr>
            <p:cNvSpPr txBox="1"/>
            <p:nvPr/>
          </p:nvSpPr>
          <p:spPr>
            <a:xfrm>
              <a:off x="3167751" y="2225209"/>
              <a:ext cx="1318601" cy="215444"/>
            </a:xfrm>
            <a:prstGeom prst="rect">
              <a:avLst/>
            </a:prstGeom>
            <a:noFill/>
          </p:spPr>
          <p:txBody>
            <a:bodyPr wrap="square" lIns="0" tIns="0" rIns="0" bIns="0" rtlCol="0">
              <a:spAutoFit/>
            </a:bodyPr>
            <a:lstStyle/>
            <a:p>
              <a:pPr algn="l"/>
              <a:r>
                <a:rPr lang="en-IN" sz="1400" dirty="0">
                  <a:latin typeface="+mj-lt"/>
                </a:rPr>
                <a:t>Tenant</a:t>
              </a:r>
              <a:endParaRPr lang="en-US" sz="1400" dirty="0">
                <a:latin typeface="+mj-lt"/>
              </a:endParaRPr>
            </a:p>
          </p:txBody>
        </p:sp>
        <p:cxnSp>
          <p:nvCxnSpPr>
            <p:cNvPr id="2051" name="Connector: Elbow 2050" descr="Line connector pointing down">
              <a:extLst>
                <a:ext uri="{FF2B5EF4-FFF2-40B4-BE49-F238E27FC236}">
                  <a16:creationId xmlns:a16="http://schemas.microsoft.com/office/drawing/2014/main" id="{9F81330D-5626-439F-8F02-6765D011D81F}"/>
                </a:ext>
              </a:extLst>
            </p:cNvPr>
            <p:cNvCxnSpPr>
              <a:cxnSpLocks/>
              <a:stCxn id="6" idx="2"/>
              <a:endCxn id="22" idx="0"/>
            </p:cNvCxnSpPr>
            <p:nvPr/>
          </p:nvCxnSpPr>
          <p:spPr>
            <a:xfrm rot="16200000" flipH="1">
              <a:off x="2487261" y="3015799"/>
              <a:ext cx="995727" cy="304755"/>
            </a:xfrm>
            <a:prstGeom prst="bentConnector3">
              <a:avLst>
                <a:gd name="adj1" fmla="val 50000"/>
              </a:avLst>
            </a:prstGeom>
            <a:ln w="19050">
              <a:solidFill>
                <a:schemeClr val="accent4"/>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C2FC8147-18E8-466E-B661-C0D5C3251EAC}"/>
                </a:ext>
              </a:extLst>
            </p:cNvPr>
            <p:cNvSpPr txBox="1"/>
            <p:nvPr/>
          </p:nvSpPr>
          <p:spPr>
            <a:xfrm>
              <a:off x="2880652" y="3666041"/>
              <a:ext cx="513700" cy="219740"/>
            </a:xfrm>
            <a:prstGeom prst="rect">
              <a:avLst/>
            </a:prstGeom>
            <a:noFill/>
          </p:spPr>
          <p:txBody>
            <a:bodyPr wrap="square" lIns="0" tIns="0" rIns="0" bIns="0" rtlCol="0">
              <a:spAutoFit/>
            </a:bodyPr>
            <a:lstStyle/>
            <a:p>
              <a:pPr algn="l"/>
              <a:r>
                <a:rPr lang="en-IN" sz="1428" dirty="0">
                  <a:latin typeface="+mj-lt"/>
                </a:rPr>
                <a:t>Root</a:t>
              </a:r>
              <a:endParaRPr lang="en-US" sz="1428" dirty="0">
                <a:latin typeface="+mj-lt"/>
              </a:endParaRPr>
            </a:p>
          </p:txBody>
        </p:sp>
        <p:cxnSp>
          <p:nvCxnSpPr>
            <p:cNvPr id="68" name="Straight Connector 67">
              <a:extLst>
                <a:ext uri="{FF2B5EF4-FFF2-40B4-BE49-F238E27FC236}">
                  <a16:creationId xmlns:a16="http://schemas.microsoft.com/office/drawing/2014/main" id="{5346BCCB-B3AD-4952-8837-A54CD94CC539}"/>
                </a:ext>
                <a:ext uri="{C183D7F6-B498-43B3-948B-1728B52AA6E4}">
                  <adec:decorative xmlns:adec="http://schemas.microsoft.com/office/drawing/2017/decorative" val="1"/>
                </a:ext>
              </a:extLst>
            </p:cNvPr>
            <p:cNvCxnSpPr>
              <a:cxnSpLocks/>
            </p:cNvCxnSpPr>
            <p:nvPr/>
          </p:nvCxnSpPr>
          <p:spPr>
            <a:xfrm flipH="1">
              <a:off x="2683154" y="3609637"/>
              <a:ext cx="153394" cy="271390"/>
            </a:xfrm>
            <a:prstGeom prst="line">
              <a:avLst/>
            </a:prstGeom>
            <a:ln w="57150">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97" name="Straight Connector 96" descr="Line connector">
              <a:extLst>
                <a:ext uri="{FF2B5EF4-FFF2-40B4-BE49-F238E27FC236}">
                  <a16:creationId xmlns:a16="http://schemas.microsoft.com/office/drawing/2014/main" id="{A7B330A4-665E-4AD7-A8A6-744482E92145}"/>
                </a:ext>
              </a:extLst>
            </p:cNvPr>
            <p:cNvCxnSpPr>
              <a:cxnSpLocks/>
            </p:cNvCxnSpPr>
            <p:nvPr/>
          </p:nvCxnSpPr>
          <p:spPr>
            <a:xfrm flipV="1">
              <a:off x="3394353" y="3725038"/>
              <a:ext cx="1537436" cy="0"/>
            </a:xfrm>
            <a:prstGeom prst="line">
              <a:avLst/>
            </a:prstGeom>
            <a:ln w="28575">
              <a:solidFill>
                <a:srgbClr val="243A5E"/>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66" name="Picture 65">
              <a:extLst>
                <a:ext uri="{FF2B5EF4-FFF2-40B4-BE49-F238E27FC236}">
                  <a16:creationId xmlns:a16="http://schemas.microsoft.com/office/drawing/2014/main" id="{44FA7C5F-A41E-4497-B8BC-265579ED44E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14386" y="3367632"/>
              <a:ext cx="298704" cy="373380"/>
            </a:xfrm>
            <a:prstGeom prst="rect">
              <a:avLst/>
            </a:prstGeom>
          </p:spPr>
        </p:pic>
        <p:sp>
          <p:nvSpPr>
            <p:cNvPr id="55" name="TextBox 54">
              <a:extLst>
                <a:ext uri="{FF2B5EF4-FFF2-40B4-BE49-F238E27FC236}">
                  <a16:creationId xmlns:a16="http://schemas.microsoft.com/office/drawing/2014/main" id="{4C5B20AA-DB8F-4DA8-96E6-BDA38A07C8A1}"/>
                </a:ext>
              </a:extLst>
            </p:cNvPr>
            <p:cNvSpPr txBox="1"/>
            <p:nvPr/>
          </p:nvSpPr>
          <p:spPr>
            <a:xfrm>
              <a:off x="5538652" y="3186041"/>
              <a:ext cx="1474947" cy="553998"/>
            </a:xfrm>
            <a:prstGeom prst="rect">
              <a:avLst/>
            </a:prstGeom>
            <a:noFill/>
          </p:spPr>
          <p:txBody>
            <a:bodyPr wrap="square" lIns="0" tIns="0" rIns="0" bIns="0" rtlCol="0">
              <a:spAutoFit/>
            </a:bodyPr>
            <a:lstStyle/>
            <a:p>
              <a:pPr algn="l"/>
              <a:r>
                <a:rPr lang="en-IN" sz="1200" dirty="0">
                  <a:latin typeface="+mj-lt"/>
                </a:rPr>
                <a:t>Global admin/User access admin (elevated access)</a:t>
              </a:r>
              <a:endParaRPr lang="en-US" sz="1200" dirty="0">
                <a:latin typeface="+mj-lt"/>
              </a:endParaRPr>
            </a:p>
          </p:txBody>
        </p:sp>
        <p:sp>
          <p:nvSpPr>
            <p:cNvPr id="23" name="Rectangle: Rounded Corners 22">
              <a:extLst>
                <a:ext uri="{FF2B5EF4-FFF2-40B4-BE49-F238E27FC236}">
                  <a16:creationId xmlns:a16="http://schemas.microsoft.com/office/drawing/2014/main" id="{CE3EFFC0-C5C2-43F7-8FCC-3A7F1F342B19}"/>
                </a:ext>
                <a:ext uri="{C183D7F6-B498-43B3-948B-1728B52AA6E4}">
                  <adec:decorative xmlns:adec="http://schemas.microsoft.com/office/drawing/2017/decorative" val="1"/>
                </a:ext>
              </a:extLst>
            </p:cNvPr>
            <p:cNvSpPr/>
            <p:nvPr/>
          </p:nvSpPr>
          <p:spPr bwMode="auto">
            <a:xfrm>
              <a:off x="908136" y="3989685"/>
              <a:ext cx="6430765" cy="1576085"/>
            </a:xfrm>
            <a:prstGeom prst="roundRect">
              <a:avLst>
                <a:gd name="adj" fmla="val 3976"/>
              </a:avLst>
            </a:prstGeom>
            <a:solidFill>
              <a:schemeClr val="bg1">
                <a:lumMod val="95000"/>
              </a:schemeClr>
            </a:solidFill>
            <a:ln w="19050">
              <a:solidFill>
                <a:srgbClr val="0178D4"/>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3433" tIns="73433" rIns="73433" bIns="73433" numCol="1" spcCol="0" rtlCol="0" fromWordArt="0" anchor="t" anchorCtr="0" forceAA="0" compatLnSpc="1">
              <a:prstTxWarp prst="textNoShape">
                <a:avLst/>
              </a:prstTxWarp>
              <a:noAutofit/>
            </a:bodyPr>
            <a:lstStyle/>
            <a:p>
              <a:pPr defTabSz="951028" fontAlgn="base">
                <a:spcBef>
                  <a:spcPct val="0"/>
                </a:spcBef>
                <a:spcAft>
                  <a:spcPct val="0"/>
                </a:spcAft>
              </a:pPr>
              <a:endParaRPr lang="en-US" sz="1836" dirty="0">
                <a:solidFill>
                  <a:schemeClr val="tx1"/>
                </a:solidFill>
                <a:latin typeface="Consolas" panose="020B0609020204030204" pitchFamily="49" charset="0"/>
              </a:endParaRPr>
            </a:p>
          </p:txBody>
        </p:sp>
        <p:pic>
          <p:nvPicPr>
            <p:cNvPr id="27" name="Picture 26">
              <a:extLst>
                <a:ext uri="{FF2B5EF4-FFF2-40B4-BE49-F238E27FC236}">
                  <a16:creationId xmlns:a16="http://schemas.microsoft.com/office/drawing/2014/main" id="{79BF043D-9A41-4F2E-9848-59A44C828FAB}"/>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37357" y="4131702"/>
              <a:ext cx="298704" cy="373380"/>
            </a:xfrm>
            <a:prstGeom prst="rect">
              <a:avLst/>
            </a:prstGeom>
          </p:spPr>
        </p:pic>
        <p:sp>
          <p:nvSpPr>
            <p:cNvPr id="26" name="TextBox 25">
              <a:extLst>
                <a:ext uri="{FF2B5EF4-FFF2-40B4-BE49-F238E27FC236}">
                  <a16:creationId xmlns:a16="http://schemas.microsoft.com/office/drawing/2014/main" id="{F9789CC5-48F4-4AE5-A87C-274E4396E03C}"/>
                </a:ext>
              </a:extLst>
            </p:cNvPr>
            <p:cNvSpPr txBox="1"/>
            <p:nvPr/>
          </p:nvSpPr>
          <p:spPr>
            <a:xfrm>
              <a:off x="1674267" y="4158251"/>
              <a:ext cx="968855" cy="430887"/>
            </a:xfrm>
            <a:prstGeom prst="rect">
              <a:avLst/>
            </a:prstGeom>
            <a:noFill/>
          </p:spPr>
          <p:txBody>
            <a:bodyPr wrap="square" lIns="0" tIns="0" rIns="0" bIns="0" rtlCol="0">
              <a:spAutoFit/>
            </a:bodyPr>
            <a:lstStyle/>
            <a:p>
              <a:pPr algn="l"/>
              <a:r>
                <a:rPr lang="en-IN" sz="1400" dirty="0">
                  <a:latin typeface="+mj-lt"/>
                </a:rPr>
                <a:t>Azure RBAC</a:t>
              </a:r>
            </a:p>
            <a:p>
              <a:pPr algn="l"/>
              <a:r>
                <a:rPr lang="en-IN" sz="1400" dirty="0">
                  <a:latin typeface="+mj-lt"/>
                </a:rPr>
                <a:t>roles</a:t>
              </a:r>
              <a:endParaRPr lang="en-US" sz="1400" dirty="0">
                <a:latin typeface="+mj-lt"/>
              </a:endParaRPr>
            </a:p>
          </p:txBody>
        </p:sp>
        <p:sp>
          <p:nvSpPr>
            <p:cNvPr id="28" name="TextBox 27">
              <a:extLst>
                <a:ext uri="{FF2B5EF4-FFF2-40B4-BE49-F238E27FC236}">
                  <a16:creationId xmlns:a16="http://schemas.microsoft.com/office/drawing/2014/main" id="{9B8A3B07-86AB-4309-8983-010B04C1637E}"/>
                </a:ext>
              </a:extLst>
            </p:cNvPr>
            <p:cNvSpPr txBox="1"/>
            <p:nvPr/>
          </p:nvSpPr>
          <p:spPr>
            <a:xfrm>
              <a:off x="1107887" y="4591885"/>
              <a:ext cx="1406678" cy="846386"/>
            </a:xfrm>
            <a:prstGeom prst="rect">
              <a:avLst/>
            </a:prstGeom>
            <a:noFill/>
          </p:spPr>
          <p:txBody>
            <a:bodyPr wrap="square" lIns="0" tIns="0" rIns="0" bIns="0" rtlCol="0">
              <a:spAutoFit/>
            </a:bodyPr>
            <a:lstStyle/>
            <a:p>
              <a:r>
                <a:rPr lang="en-IN" sz="1100" dirty="0"/>
                <a:t>Owner</a:t>
              </a:r>
            </a:p>
            <a:p>
              <a:r>
                <a:rPr lang="en-IN" sz="1100" dirty="0"/>
                <a:t>Contributor</a:t>
              </a:r>
            </a:p>
            <a:p>
              <a:r>
                <a:rPr lang="en-IN" sz="1100" dirty="0"/>
                <a:t>Reader</a:t>
              </a:r>
            </a:p>
            <a:p>
              <a:r>
                <a:rPr lang="en-IN" sz="1100" dirty="0"/>
                <a:t>User access admin</a:t>
              </a:r>
            </a:p>
            <a:p>
              <a:r>
                <a:rPr lang="en-IN" sz="1100" dirty="0"/>
                <a:t>…</a:t>
              </a:r>
              <a:endParaRPr lang="en-US" sz="1100" dirty="0"/>
            </a:p>
          </p:txBody>
        </p:sp>
        <p:cxnSp>
          <p:nvCxnSpPr>
            <p:cNvPr id="67" name="Connector: Elbow 66" descr="Line connector pointing down">
              <a:extLst>
                <a:ext uri="{FF2B5EF4-FFF2-40B4-BE49-F238E27FC236}">
                  <a16:creationId xmlns:a16="http://schemas.microsoft.com/office/drawing/2014/main" id="{F79DEABD-187F-487B-BC75-4401CCEEB8DE}"/>
                </a:ext>
              </a:extLst>
            </p:cNvPr>
            <p:cNvCxnSpPr>
              <a:cxnSpLocks/>
              <a:stCxn id="22" idx="2"/>
              <a:endCxn id="34" idx="1"/>
            </p:cNvCxnSpPr>
            <p:nvPr/>
          </p:nvCxnSpPr>
          <p:spPr>
            <a:xfrm rot="16200000" flipH="1">
              <a:off x="3036017" y="3987266"/>
              <a:ext cx="459821" cy="256850"/>
            </a:xfrm>
            <a:prstGeom prst="bentConnector2">
              <a:avLst/>
            </a:prstGeom>
            <a:ln w="19050">
              <a:solidFill>
                <a:schemeClr val="accent4"/>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850DE747-60F8-4CFF-B8E9-EB798FBC38BE}"/>
                </a:ext>
              </a:extLst>
            </p:cNvPr>
            <p:cNvSpPr txBox="1"/>
            <p:nvPr/>
          </p:nvSpPr>
          <p:spPr>
            <a:xfrm>
              <a:off x="3973496" y="4145432"/>
              <a:ext cx="2051844" cy="215444"/>
            </a:xfrm>
            <a:prstGeom prst="rect">
              <a:avLst/>
            </a:prstGeom>
            <a:noFill/>
          </p:spPr>
          <p:txBody>
            <a:bodyPr wrap="square" lIns="0" tIns="0" rIns="0" bIns="0" rtlCol="0">
              <a:spAutoFit/>
            </a:bodyPr>
            <a:lstStyle/>
            <a:p>
              <a:pPr algn="l"/>
              <a:r>
                <a:rPr lang="en-IN" sz="1400" dirty="0">
                  <a:latin typeface="+mj-lt"/>
                </a:rPr>
                <a:t>Root management group</a:t>
              </a:r>
              <a:endParaRPr lang="en-US" sz="1400" dirty="0">
                <a:latin typeface="+mj-lt"/>
              </a:endParaRPr>
            </a:p>
          </p:txBody>
        </p:sp>
        <p:pic>
          <p:nvPicPr>
            <p:cNvPr id="34" name="Graphic 33">
              <a:extLst>
                <a:ext uri="{FF2B5EF4-FFF2-40B4-BE49-F238E27FC236}">
                  <a16:creationId xmlns:a16="http://schemas.microsoft.com/office/drawing/2014/main" id="{1DDC0CF8-80BC-4C68-8C2D-E76CE5B553C1}"/>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394352" y="4097748"/>
              <a:ext cx="495705" cy="495707"/>
            </a:xfrm>
            <a:prstGeom prst="rect">
              <a:avLst/>
            </a:prstGeom>
          </p:spPr>
        </p:pic>
        <p:cxnSp>
          <p:nvCxnSpPr>
            <p:cNvPr id="72" name="Connector: Elbow 71" descr="Line connector pointing down">
              <a:extLst>
                <a:ext uri="{FF2B5EF4-FFF2-40B4-BE49-F238E27FC236}">
                  <a16:creationId xmlns:a16="http://schemas.microsoft.com/office/drawing/2014/main" id="{216BC84A-3BFF-40F5-A33D-858B2547E820}"/>
                </a:ext>
              </a:extLst>
            </p:cNvPr>
            <p:cNvCxnSpPr>
              <a:cxnSpLocks/>
              <a:stCxn id="34" idx="2"/>
              <a:endCxn id="37" idx="1"/>
            </p:cNvCxnSpPr>
            <p:nvPr/>
          </p:nvCxnSpPr>
          <p:spPr>
            <a:xfrm rot="16200000" flipH="1">
              <a:off x="3540265" y="4695384"/>
              <a:ext cx="369011" cy="165132"/>
            </a:xfrm>
            <a:prstGeom prst="bentConnector2">
              <a:avLst/>
            </a:prstGeom>
            <a:ln w="19050">
              <a:solidFill>
                <a:schemeClr val="accent4"/>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86ED9393-DA6E-4258-BD18-9C383B8EEC64}"/>
                </a:ext>
              </a:extLst>
            </p:cNvPr>
            <p:cNvSpPr txBox="1"/>
            <p:nvPr/>
          </p:nvSpPr>
          <p:spPr>
            <a:xfrm>
              <a:off x="4386481" y="4762287"/>
              <a:ext cx="1123213" cy="430887"/>
            </a:xfrm>
            <a:prstGeom prst="rect">
              <a:avLst/>
            </a:prstGeom>
            <a:noFill/>
          </p:spPr>
          <p:txBody>
            <a:bodyPr wrap="square" lIns="0" tIns="0" rIns="0" bIns="0" rtlCol="0">
              <a:spAutoFit/>
            </a:bodyPr>
            <a:lstStyle/>
            <a:p>
              <a:pPr algn="l"/>
              <a:r>
                <a:rPr lang="en-IN" sz="1400" dirty="0">
                  <a:latin typeface="+mj-lt"/>
                </a:rPr>
                <a:t>Management</a:t>
              </a:r>
              <a:br>
                <a:rPr lang="en-IN" sz="1400" dirty="0">
                  <a:latin typeface="+mj-lt"/>
                </a:rPr>
              </a:br>
              <a:r>
                <a:rPr lang="en-IN" sz="1400" dirty="0">
                  <a:latin typeface="+mj-lt"/>
                </a:rPr>
                <a:t>group</a:t>
              </a:r>
              <a:endParaRPr lang="en-US" sz="1400" dirty="0">
                <a:latin typeface="+mj-lt"/>
              </a:endParaRPr>
            </a:p>
          </p:txBody>
        </p:sp>
        <p:pic>
          <p:nvPicPr>
            <p:cNvPr id="37" name="Graphic 36">
              <a:extLst>
                <a:ext uri="{FF2B5EF4-FFF2-40B4-BE49-F238E27FC236}">
                  <a16:creationId xmlns:a16="http://schemas.microsoft.com/office/drawing/2014/main" id="{3C849749-B810-489B-9388-76B59D6CA542}"/>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807337" y="4714603"/>
              <a:ext cx="495705" cy="495706"/>
            </a:xfrm>
            <a:prstGeom prst="rect">
              <a:avLst/>
            </a:prstGeom>
          </p:spPr>
        </p:pic>
        <p:sp>
          <p:nvSpPr>
            <p:cNvPr id="38" name="Rectangle: Rounded Corners 37">
              <a:extLst>
                <a:ext uri="{FF2B5EF4-FFF2-40B4-BE49-F238E27FC236}">
                  <a16:creationId xmlns:a16="http://schemas.microsoft.com/office/drawing/2014/main" id="{18BD2D5C-5265-4D95-8A83-0BFB92938BEC}"/>
                </a:ext>
                <a:ext uri="{C183D7F6-B498-43B3-948B-1728B52AA6E4}">
                  <adec:decorative xmlns:adec="http://schemas.microsoft.com/office/drawing/2017/decorative" val="1"/>
                </a:ext>
              </a:extLst>
            </p:cNvPr>
            <p:cNvSpPr/>
            <p:nvPr/>
          </p:nvSpPr>
          <p:spPr bwMode="auto">
            <a:xfrm>
              <a:off x="5675163" y="4551640"/>
              <a:ext cx="4566433" cy="1812077"/>
            </a:xfrm>
            <a:prstGeom prst="roundRect">
              <a:avLst>
                <a:gd name="adj" fmla="val 3631"/>
              </a:avLst>
            </a:prstGeom>
            <a:solidFill>
              <a:schemeClr val="bg1"/>
            </a:solidFill>
            <a:ln w="19050">
              <a:solidFill>
                <a:srgbClr val="B4009F"/>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3433" tIns="73433" rIns="73433" bIns="73433" numCol="1" spcCol="0" rtlCol="0" fromWordArt="0" anchor="t" anchorCtr="0" forceAA="0" compatLnSpc="1">
              <a:prstTxWarp prst="textNoShape">
                <a:avLst/>
              </a:prstTxWarp>
              <a:noAutofit/>
            </a:bodyPr>
            <a:lstStyle/>
            <a:p>
              <a:pPr defTabSz="951028" fontAlgn="base">
                <a:spcBef>
                  <a:spcPct val="0"/>
                </a:spcBef>
                <a:spcAft>
                  <a:spcPct val="0"/>
                </a:spcAft>
              </a:pPr>
              <a:endParaRPr lang="en-US" sz="1836" dirty="0">
                <a:solidFill>
                  <a:schemeClr val="tx1"/>
                </a:solidFill>
                <a:latin typeface="Consolas" panose="020B0609020204030204" pitchFamily="49" charset="0"/>
              </a:endParaRPr>
            </a:p>
          </p:txBody>
        </p:sp>
        <p:cxnSp>
          <p:nvCxnSpPr>
            <p:cNvPr id="81" name="Straight Connector 80" descr="Line connector pointing left">
              <a:extLst>
                <a:ext uri="{FF2B5EF4-FFF2-40B4-BE49-F238E27FC236}">
                  <a16:creationId xmlns:a16="http://schemas.microsoft.com/office/drawing/2014/main" id="{B1487B7B-6F21-4500-9161-216342B1CF8C}"/>
                </a:ext>
              </a:extLst>
            </p:cNvPr>
            <p:cNvCxnSpPr>
              <a:cxnSpLocks/>
            </p:cNvCxnSpPr>
            <p:nvPr/>
          </p:nvCxnSpPr>
          <p:spPr>
            <a:xfrm flipV="1">
              <a:off x="5538652" y="4854427"/>
              <a:ext cx="1690682" cy="0"/>
            </a:xfrm>
            <a:prstGeom prst="line">
              <a:avLst/>
            </a:prstGeom>
            <a:ln w="19050">
              <a:solidFill>
                <a:schemeClr val="accent4"/>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70" name="Picture 69">
              <a:extLst>
                <a:ext uri="{FF2B5EF4-FFF2-40B4-BE49-F238E27FC236}">
                  <a16:creationId xmlns:a16="http://schemas.microsoft.com/office/drawing/2014/main" id="{6441DAFB-3077-401A-A6EB-969CCBDECF4B}"/>
                </a:ext>
                <a:ext uri="{C183D7F6-B498-43B3-948B-1728B52AA6E4}">
                  <adec:decorative xmlns:adec="http://schemas.microsoft.com/office/drawing/2017/decorative" val="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437330" y="4817674"/>
              <a:ext cx="269974" cy="269974"/>
            </a:xfrm>
            <a:prstGeom prst="rect">
              <a:avLst/>
            </a:prstGeom>
          </p:spPr>
        </p:pic>
        <p:sp>
          <p:nvSpPr>
            <p:cNvPr id="46" name="TextBox 45">
              <a:extLst>
                <a:ext uri="{FF2B5EF4-FFF2-40B4-BE49-F238E27FC236}">
                  <a16:creationId xmlns:a16="http://schemas.microsoft.com/office/drawing/2014/main" id="{283CFF63-EED4-415C-83EA-E091A4771B38}"/>
                </a:ext>
              </a:extLst>
            </p:cNvPr>
            <p:cNvSpPr txBox="1"/>
            <p:nvPr/>
          </p:nvSpPr>
          <p:spPr>
            <a:xfrm>
              <a:off x="7728920" y="4862370"/>
              <a:ext cx="1013098" cy="215444"/>
            </a:xfrm>
            <a:prstGeom prst="rect">
              <a:avLst/>
            </a:prstGeom>
            <a:noFill/>
          </p:spPr>
          <p:txBody>
            <a:bodyPr wrap="square" lIns="0" tIns="0" rIns="0" bIns="0" rtlCol="0">
              <a:spAutoFit/>
            </a:bodyPr>
            <a:lstStyle/>
            <a:p>
              <a:pPr algn="l"/>
              <a:r>
                <a:rPr lang="en-IN" sz="1400" dirty="0">
                  <a:latin typeface="+mj-lt"/>
                </a:rPr>
                <a:t>Subscription</a:t>
              </a:r>
              <a:endParaRPr lang="en-US" sz="1400" dirty="0">
                <a:latin typeface="+mj-lt"/>
              </a:endParaRPr>
            </a:p>
          </p:txBody>
        </p:sp>
        <p:cxnSp>
          <p:nvCxnSpPr>
            <p:cNvPr id="14" name="Straight Connector 13" descr="Line connector pointing left">
              <a:extLst>
                <a:ext uri="{FF2B5EF4-FFF2-40B4-BE49-F238E27FC236}">
                  <a16:creationId xmlns:a16="http://schemas.microsoft.com/office/drawing/2014/main" id="{5837AD98-23E6-48FD-B41A-6DEB858EF95D}"/>
                </a:ext>
              </a:extLst>
            </p:cNvPr>
            <p:cNvCxnSpPr>
              <a:cxnSpLocks/>
              <a:stCxn id="46" idx="3"/>
            </p:cNvCxnSpPr>
            <p:nvPr/>
          </p:nvCxnSpPr>
          <p:spPr>
            <a:xfrm flipV="1">
              <a:off x="8742018" y="4962456"/>
              <a:ext cx="1683313" cy="0"/>
            </a:xfrm>
            <a:prstGeom prst="line">
              <a:avLst/>
            </a:prstGeom>
            <a:ln w="28575">
              <a:solidFill>
                <a:srgbClr val="243A5E"/>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0" name="Freeform 38">
              <a:extLst>
                <a:ext uri="{FF2B5EF4-FFF2-40B4-BE49-F238E27FC236}">
                  <a16:creationId xmlns:a16="http://schemas.microsoft.com/office/drawing/2014/main" id="{9FF459FF-3939-4F6D-AD10-55C9B3F6E07A}"/>
                </a:ext>
                <a:ext uri="{C183D7F6-B498-43B3-948B-1728B52AA6E4}">
                  <adec:decorative xmlns:adec="http://schemas.microsoft.com/office/drawing/2017/decorative" val="1"/>
                </a:ext>
              </a:extLst>
            </p:cNvPr>
            <p:cNvSpPr>
              <a:spLocks/>
            </p:cNvSpPr>
            <p:nvPr/>
          </p:nvSpPr>
          <p:spPr bwMode="auto">
            <a:xfrm>
              <a:off x="10407065" y="4474206"/>
              <a:ext cx="1033871" cy="679824"/>
            </a:xfrm>
            <a:custGeom>
              <a:avLst/>
              <a:gdLst>
                <a:gd name="T0" fmla="*/ 2242 w 2661"/>
                <a:gd name="T1" fmla="*/ 773 h 1749"/>
                <a:gd name="T2" fmla="*/ 2243 w 2661"/>
                <a:gd name="T3" fmla="*/ 738 h 1749"/>
                <a:gd name="T4" fmla="*/ 1505 w 2661"/>
                <a:gd name="T5" fmla="*/ 0 h 1749"/>
                <a:gd name="T6" fmla="*/ 890 w 2661"/>
                <a:gd name="T7" fmla="*/ 330 h 1749"/>
                <a:gd name="T8" fmla="*/ 677 w 2661"/>
                <a:gd name="T9" fmla="*/ 270 h 1749"/>
                <a:gd name="T10" fmla="*/ 266 w 2661"/>
                <a:gd name="T11" fmla="*/ 681 h 1749"/>
                <a:gd name="T12" fmla="*/ 266 w 2661"/>
                <a:gd name="T13" fmla="*/ 689 h 1749"/>
                <a:gd name="T14" fmla="*/ 0 w 2661"/>
                <a:gd name="T15" fmla="*/ 1174 h 1749"/>
                <a:gd name="T16" fmla="*/ 543 w 2661"/>
                <a:gd name="T17" fmla="*/ 1748 h 1749"/>
                <a:gd name="T18" fmla="*/ 543 w 2661"/>
                <a:gd name="T19" fmla="*/ 1748 h 1749"/>
                <a:gd name="T20" fmla="*/ 544 w 2661"/>
                <a:gd name="T21" fmla="*/ 1748 h 1749"/>
                <a:gd name="T22" fmla="*/ 575 w 2661"/>
                <a:gd name="T23" fmla="*/ 1749 h 1749"/>
                <a:gd name="T24" fmla="*/ 607 w 2661"/>
                <a:gd name="T25" fmla="*/ 1748 h 1749"/>
                <a:gd name="T26" fmla="*/ 2142 w 2661"/>
                <a:gd name="T27" fmla="*/ 1748 h 1749"/>
                <a:gd name="T28" fmla="*/ 2171 w 2661"/>
                <a:gd name="T29" fmla="*/ 1749 h 1749"/>
                <a:gd name="T30" fmla="*/ 2661 w 2661"/>
                <a:gd name="T31" fmla="*/ 1258 h 1749"/>
                <a:gd name="T32" fmla="*/ 2242 w 2661"/>
                <a:gd name="T33" fmla="*/ 773 h 1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1" h="1749">
                  <a:moveTo>
                    <a:pt x="2242" y="773"/>
                  </a:moveTo>
                  <a:cubicBezTo>
                    <a:pt x="2242" y="761"/>
                    <a:pt x="2243" y="749"/>
                    <a:pt x="2243" y="738"/>
                  </a:cubicBezTo>
                  <a:cubicBezTo>
                    <a:pt x="2243" y="330"/>
                    <a:pt x="1912" y="0"/>
                    <a:pt x="1505" y="0"/>
                  </a:cubicBezTo>
                  <a:cubicBezTo>
                    <a:pt x="1248" y="0"/>
                    <a:pt x="1022" y="131"/>
                    <a:pt x="890" y="330"/>
                  </a:cubicBezTo>
                  <a:cubicBezTo>
                    <a:pt x="828" y="292"/>
                    <a:pt x="755" y="270"/>
                    <a:pt x="677" y="270"/>
                  </a:cubicBezTo>
                  <a:cubicBezTo>
                    <a:pt x="450" y="270"/>
                    <a:pt x="266" y="454"/>
                    <a:pt x="266" y="681"/>
                  </a:cubicBezTo>
                  <a:cubicBezTo>
                    <a:pt x="266" y="684"/>
                    <a:pt x="266" y="686"/>
                    <a:pt x="266" y="689"/>
                  </a:cubicBezTo>
                  <a:cubicBezTo>
                    <a:pt x="106" y="791"/>
                    <a:pt x="0" y="970"/>
                    <a:pt x="0" y="1174"/>
                  </a:cubicBezTo>
                  <a:cubicBezTo>
                    <a:pt x="0" y="1481"/>
                    <a:pt x="240" y="1732"/>
                    <a:pt x="543" y="1748"/>
                  </a:cubicBezTo>
                  <a:cubicBezTo>
                    <a:pt x="543" y="1748"/>
                    <a:pt x="543" y="1748"/>
                    <a:pt x="543" y="1748"/>
                  </a:cubicBezTo>
                  <a:cubicBezTo>
                    <a:pt x="544" y="1748"/>
                    <a:pt x="544" y="1748"/>
                    <a:pt x="544" y="1748"/>
                  </a:cubicBezTo>
                  <a:cubicBezTo>
                    <a:pt x="554" y="1749"/>
                    <a:pt x="565" y="1749"/>
                    <a:pt x="575" y="1749"/>
                  </a:cubicBezTo>
                  <a:cubicBezTo>
                    <a:pt x="586" y="1749"/>
                    <a:pt x="596" y="1749"/>
                    <a:pt x="607" y="1748"/>
                  </a:cubicBezTo>
                  <a:cubicBezTo>
                    <a:pt x="2142" y="1748"/>
                    <a:pt x="2142" y="1748"/>
                    <a:pt x="2142" y="1748"/>
                  </a:cubicBezTo>
                  <a:cubicBezTo>
                    <a:pt x="2151" y="1749"/>
                    <a:pt x="2161" y="1749"/>
                    <a:pt x="2171" y="1749"/>
                  </a:cubicBezTo>
                  <a:cubicBezTo>
                    <a:pt x="2442" y="1749"/>
                    <a:pt x="2661" y="1530"/>
                    <a:pt x="2661" y="1258"/>
                  </a:cubicBezTo>
                  <a:cubicBezTo>
                    <a:pt x="2661" y="1011"/>
                    <a:pt x="2479" y="807"/>
                    <a:pt x="2242" y="773"/>
                  </a:cubicBezTo>
                  <a:close/>
                </a:path>
              </a:pathLst>
            </a:custGeom>
            <a:solidFill>
              <a:srgbClr val="FFFFFF"/>
            </a:solidFill>
            <a:ln w="19050">
              <a:solidFill>
                <a:schemeClr val="tx2"/>
              </a:solidFill>
            </a:ln>
          </p:spPr>
          <p:txBody>
            <a:bodyPr vert="horz" wrap="square" lIns="93247" tIns="46623" rIns="93247" bIns="46623" numCol="1" anchor="t" anchorCtr="0" compatLnSpc="1">
              <a:prstTxWarp prst="textNoShape">
                <a:avLst/>
              </a:prstTxWarp>
            </a:bodyPr>
            <a:lstStyle/>
            <a:p>
              <a:pPr defTabSz="932418">
                <a:defRPr/>
              </a:pPr>
              <a:endParaRPr lang="en-US" sz="1836" kern="0" dirty="0"/>
            </a:p>
          </p:txBody>
        </p:sp>
        <p:pic>
          <p:nvPicPr>
            <p:cNvPr id="61" name="Picture 2" descr="Microsoft Azure Icon">
              <a:extLst>
                <a:ext uri="{FF2B5EF4-FFF2-40B4-BE49-F238E27FC236}">
                  <a16:creationId xmlns:a16="http://schemas.microsoft.com/office/drawing/2014/main" id="{42B5A8DF-99A2-4DE6-A2C2-1336818E3DE3}"/>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10710665" y="4687909"/>
              <a:ext cx="440972" cy="346898"/>
            </a:xfrm>
            <a:prstGeom prst="rect">
              <a:avLst/>
            </a:prstGeom>
            <a:extLst>
              <a:ext uri="{909E8E84-426E-40DD-AFC4-6F175D3DCCD1}">
                <a14:hiddenFill xmlns:a14="http://schemas.microsoft.com/office/drawing/2010/main">
                  <a:solidFill>
                    <a:srgbClr val="FFFFFF"/>
                  </a:solidFill>
                </a14:hiddenFill>
              </a:ext>
            </a:extLst>
          </p:spPr>
        </p:pic>
        <p:sp>
          <p:nvSpPr>
            <p:cNvPr id="59" name="TextBox 58">
              <a:extLst>
                <a:ext uri="{FF2B5EF4-FFF2-40B4-BE49-F238E27FC236}">
                  <a16:creationId xmlns:a16="http://schemas.microsoft.com/office/drawing/2014/main" id="{5963A65D-236E-4451-AAC2-6DF45FD55AD9}"/>
                </a:ext>
              </a:extLst>
            </p:cNvPr>
            <p:cNvSpPr txBox="1"/>
            <p:nvPr/>
          </p:nvSpPr>
          <p:spPr>
            <a:xfrm>
              <a:off x="10372844" y="5165092"/>
              <a:ext cx="1160574" cy="215444"/>
            </a:xfrm>
            <a:prstGeom prst="rect">
              <a:avLst/>
            </a:prstGeom>
            <a:noFill/>
          </p:spPr>
          <p:txBody>
            <a:bodyPr wrap="square" lIns="0" tIns="0" rIns="0" bIns="0" rtlCol="0">
              <a:spAutoFit/>
            </a:bodyPr>
            <a:lstStyle/>
            <a:p>
              <a:pPr algn="l"/>
              <a:r>
                <a:rPr lang="en-IN" sz="1400" dirty="0">
                  <a:latin typeface="+mj-lt"/>
                </a:rPr>
                <a:t>Azure account</a:t>
              </a:r>
              <a:endParaRPr lang="en-US" sz="1400" dirty="0">
                <a:latin typeface="+mj-lt"/>
              </a:endParaRPr>
            </a:p>
          </p:txBody>
        </p:sp>
        <p:pic>
          <p:nvPicPr>
            <p:cNvPr id="65" name="Picture 64">
              <a:extLst>
                <a:ext uri="{FF2B5EF4-FFF2-40B4-BE49-F238E27FC236}">
                  <a16:creationId xmlns:a16="http://schemas.microsoft.com/office/drawing/2014/main" id="{4B7F22C1-7A5A-449C-BF1A-87C922783F8E}"/>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70879" y="4952661"/>
              <a:ext cx="298704" cy="373380"/>
            </a:xfrm>
            <a:prstGeom prst="rect">
              <a:avLst/>
            </a:prstGeom>
          </p:spPr>
        </p:pic>
        <p:sp>
          <p:nvSpPr>
            <p:cNvPr id="62" name="TextBox 61">
              <a:extLst>
                <a:ext uri="{FF2B5EF4-FFF2-40B4-BE49-F238E27FC236}">
                  <a16:creationId xmlns:a16="http://schemas.microsoft.com/office/drawing/2014/main" id="{69073EA2-5D83-45DA-8A72-636B1C92B8CA}"/>
                </a:ext>
              </a:extLst>
            </p:cNvPr>
            <p:cNvSpPr txBox="1"/>
            <p:nvPr/>
          </p:nvSpPr>
          <p:spPr>
            <a:xfrm>
              <a:off x="6407788" y="4979210"/>
              <a:ext cx="968855" cy="430887"/>
            </a:xfrm>
            <a:prstGeom prst="rect">
              <a:avLst/>
            </a:prstGeom>
            <a:noFill/>
          </p:spPr>
          <p:txBody>
            <a:bodyPr wrap="square" lIns="0" tIns="0" rIns="0" bIns="0" rtlCol="0">
              <a:spAutoFit/>
            </a:bodyPr>
            <a:lstStyle/>
            <a:p>
              <a:pPr algn="l"/>
              <a:r>
                <a:rPr lang="en-IN" sz="1400" dirty="0">
                  <a:latin typeface="+mj-lt"/>
                </a:rPr>
                <a:t>Azure RBAC</a:t>
              </a:r>
            </a:p>
            <a:p>
              <a:pPr algn="l"/>
              <a:r>
                <a:rPr lang="en-IN" sz="1400" dirty="0">
                  <a:latin typeface="+mj-lt"/>
                </a:rPr>
                <a:t>roles</a:t>
              </a:r>
              <a:endParaRPr lang="en-US" sz="1400" dirty="0">
                <a:latin typeface="+mj-lt"/>
              </a:endParaRPr>
            </a:p>
          </p:txBody>
        </p:sp>
        <p:sp>
          <p:nvSpPr>
            <p:cNvPr id="63" name="TextBox 62">
              <a:extLst>
                <a:ext uri="{FF2B5EF4-FFF2-40B4-BE49-F238E27FC236}">
                  <a16:creationId xmlns:a16="http://schemas.microsoft.com/office/drawing/2014/main" id="{3CCBEFBF-188B-4406-A681-84B4B0761D29}"/>
                </a:ext>
              </a:extLst>
            </p:cNvPr>
            <p:cNvSpPr txBox="1"/>
            <p:nvPr/>
          </p:nvSpPr>
          <p:spPr>
            <a:xfrm>
              <a:off x="5841409" y="5412844"/>
              <a:ext cx="1406678" cy="846386"/>
            </a:xfrm>
            <a:prstGeom prst="rect">
              <a:avLst/>
            </a:prstGeom>
            <a:noFill/>
          </p:spPr>
          <p:txBody>
            <a:bodyPr wrap="square" lIns="0" tIns="0" rIns="0" bIns="0" rtlCol="0">
              <a:spAutoFit/>
            </a:bodyPr>
            <a:lstStyle/>
            <a:p>
              <a:r>
                <a:rPr lang="en-IN" sz="1100" dirty="0"/>
                <a:t>Owner</a:t>
              </a:r>
            </a:p>
            <a:p>
              <a:r>
                <a:rPr lang="en-IN" sz="1100" dirty="0"/>
                <a:t>Contributor</a:t>
              </a:r>
            </a:p>
            <a:p>
              <a:r>
                <a:rPr lang="en-IN" sz="1100" dirty="0"/>
                <a:t>Reader</a:t>
              </a:r>
            </a:p>
            <a:p>
              <a:r>
                <a:rPr lang="en-IN" sz="1100" dirty="0"/>
                <a:t>User access admin</a:t>
              </a:r>
            </a:p>
            <a:p>
              <a:r>
                <a:rPr lang="en-IN" sz="1100" dirty="0"/>
                <a:t>…</a:t>
              </a:r>
              <a:endParaRPr lang="en-US" sz="1100" dirty="0"/>
            </a:p>
          </p:txBody>
        </p:sp>
        <p:cxnSp>
          <p:nvCxnSpPr>
            <p:cNvPr id="86" name="Connector: Elbow 85" descr="Line connector pointing down">
              <a:extLst>
                <a:ext uri="{FF2B5EF4-FFF2-40B4-BE49-F238E27FC236}">
                  <a16:creationId xmlns:a16="http://schemas.microsoft.com/office/drawing/2014/main" id="{AD0892AF-5B4D-415C-9C4F-1AC776183806}"/>
                </a:ext>
              </a:extLst>
            </p:cNvPr>
            <p:cNvCxnSpPr>
              <a:cxnSpLocks/>
              <a:endCxn id="52" idx="1"/>
            </p:cNvCxnSpPr>
            <p:nvPr/>
          </p:nvCxnSpPr>
          <p:spPr>
            <a:xfrm rot="16200000" flipH="1">
              <a:off x="7508722" y="5173382"/>
              <a:ext cx="145076" cy="213737"/>
            </a:xfrm>
            <a:prstGeom prst="bentConnector2">
              <a:avLst/>
            </a:prstGeom>
            <a:ln w="19050">
              <a:solidFill>
                <a:schemeClr val="accent4"/>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52" name="Graphic 51">
              <a:extLst>
                <a:ext uri="{FF2B5EF4-FFF2-40B4-BE49-F238E27FC236}">
                  <a16:creationId xmlns:a16="http://schemas.microsoft.com/office/drawing/2014/main" id="{D1DA51C3-094F-4F21-96CB-9BB1EAED7F55}"/>
                </a:ext>
                <a:ext uri="{C183D7F6-B498-43B3-948B-1728B52AA6E4}">
                  <adec:decorative xmlns:adec="http://schemas.microsoft.com/office/drawing/2017/decorative" val="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688133" y="5165105"/>
              <a:ext cx="375394" cy="375395"/>
            </a:xfrm>
            <a:prstGeom prst="rect">
              <a:avLst/>
            </a:prstGeom>
          </p:spPr>
        </p:pic>
        <p:sp>
          <p:nvSpPr>
            <p:cNvPr id="50" name="TextBox 49">
              <a:extLst>
                <a:ext uri="{FF2B5EF4-FFF2-40B4-BE49-F238E27FC236}">
                  <a16:creationId xmlns:a16="http://schemas.microsoft.com/office/drawing/2014/main" id="{561F72A4-ECF1-42CA-8150-55D2992DD70D}"/>
                </a:ext>
              </a:extLst>
            </p:cNvPr>
            <p:cNvSpPr txBox="1"/>
            <p:nvPr/>
          </p:nvSpPr>
          <p:spPr>
            <a:xfrm>
              <a:off x="8133481" y="5252718"/>
              <a:ext cx="1277658" cy="215444"/>
            </a:xfrm>
            <a:prstGeom prst="rect">
              <a:avLst/>
            </a:prstGeom>
            <a:noFill/>
          </p:spPr>
          <p:txBody>
            <a:bodyPr wrap="square" lIns="0" tIns="0" rIns="0" bIns="0" rtlCol="0">
              <a:spAutoFit/>
            </a:bodyPr>
            <a:lstStyle/>
            <a:p>
              <a:pPr algn="l"/>
              <a:r>
                <a:rPr lang="en-IN" sz="1400" dirty="0">
                  <a:latin typeface="+mj-lt"/>
                </a:rPr>
                <a:t>Resource group</a:t>
              </a:r>
              <a:endParaRPr lang="en-US" sz="1400" dirty="0">
                <a:latin typeface="+mj-lt"/>
              </a:endParaRPr>
            </a:p>
          </p:txBody>
        </p:sp>
        <p:cxnSp>
          <p:nvCxnSpPr>
            <p:cNvPr id="89" name="Connector: Elbow 88" descr="Line connector pointing down">
              <a:extLst>
                <a:ext uri="{FF2B5EF4-FFF2-40B4-BE49-F238E27FC236}">
                  <a16:creationId xmlns:a16="http://schemas.microsoft.com/office/drawing/2014/main" id="{83CB5F39-7340-40E0-90CD-CDE16B40D642}"/>
                </a:ext>
              </a:extLst>
            </p:cNvPr>
            <p:cNvCxnSpPr>
              <a:cxnSpLocks/>
              <a:stCxn id="52" idx="2"/>
            </p:cNvCxnSpPr>
            <p:nvPr/>
          </p:nvCxnSpPr>
          <p:spPr>
            <a:xfrm rot="16200000" flipH="1">
              <a:off x="7814481" y="5601831"/>
              <a:ext cx="400148" cy="277457"/>
            </a:xfrm>
            <a:prstGeom prst="bentConnector2">
              <a:avLst/>
            </a:prstGeom>
            <a:ln w="19050">
              <a:solidFill>
                <a:schemeClr val="accent4"/>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2052" name="Graphic 2051">
              <a:extLst>
                <a:ext uri="{FF2B5EF4-FFF2-40B4-BE49-F238E27FC236}">
                  <a16:creationId xmlns:a16="http://schemas.microsoft.com/office/drawing/2014/main" id="{E793C178-1389-42B0-9590-0B187EAA98E7}"/>
                </a:ext>
                <a:ext uri="{C183D7F6-B498-43B3-948B-1728B52AA6E4}">
                  <adec:decorative xmlns:adec="http://schemas.microsoft.com/office/drawing/2017/decorative" val="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094285" y="5779629"/>
              <a:ext cx="322011" cy="322012"/>
            </a:xfrm>
            <a:prstGeom prst="rect">
              <a:avLst/>
            </a:prstGeom>
          </p:spPr>
        </p:pic>
        <p:pic>
          <p:nvPicPr>
            <p:cNvPr id="2054" name="Graphic 2053">
              <a:extLst>
                <a:ext uri="{FF2B5EF4-FFF2-40B4-BE49-F238E27FC236}">
                  <a16:creationId xmlns:a16="http://schemas.microsoft.com/office/drawing/2014/main" id="{381D129F-F99F-4004-8896-8E702D5D6598}"/>
                </a:ext>
                <a:ext uri="{C183D7F6-B498-43B3-948B-1728B52AA6E4}">
                  <adec:decorative xmlns:adec="http://schemas.microsoft.com/office/drawing/2017/decorative" val="1"/>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549372" y="5770209"/>
              <a:ext cx="338234" cy="338235"/>
            </a:xfrm>
            <a:prstGeom prst="rect">
              <a:avLst/>
            </a:prstGeom>
          </p:spPr>
        </p:pic>
        <p:pic>
          <p:nvPicPr>
            <p:cNvPr id="43" name="Graphic 42">
              <a:extLst>
                <a:ext uri="{FF2B5EF4-FFF2-40B4-BE49-F238E27FC236}">
                  <a16:creationId xmlns:a16="http://schemas.microsoft.com/office/drawing/2014/main" id="{3FC787F2-78BA-4535-A4AF-C4443E4F58BC}"/>
                </a:ext>
                <a:ext uri="{C183D7F6-B498-43B3-948B-1728B52AA6E4}">
                  <adec:decorative xmlns:adec="http://schemas.microsoft.com/office/drawing/2017/decorative" val="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9023297" y="5770059"/>
              <a:ext cx="338492" cy="338493"/>
            </a:xfrm>
            <a:prstGeom prst="rect">
              <a:avLst/>
            </a:prstGeom>
          </p:spPr>
        </p:pic>
        <p:sp>
          <p:nvSpPr>
            <p:cNvPr id="53" name="TextBox 52">
              <a:extLst>
                <a:ext uri="{FF2B5EF4-FFF2-40B4-BE49-F238E27FC236}">
                  <a16:creationId xmlns:a16="http://schemas.microsoft.com/office/drawing/2014/main" id="{E6B06B35-38D3-4C6E-B4AE-1EC01B96D52E}"/>
                </a:ext>
              </a:extLst>
            </p:cNvPr>
            <p:cNvSpPr txBox="1"/>
            <p:nvPr/>
          </p:nvSpPr>
          <p:spPr>
            <a:xfrm>
              <a:off x="9399823" y="5842683"/>
              <a:ext cx="737446" cy="215444"/>
            </a:xfrm>
            <a:prstGeom prst="rect">
              <a:avLst/>
            </a:prstGeom>
            <a:noFill/>
          </p:spPr>
          <p:txBody>
            <a:bodyPr wrap="square" lIns="0" tIns="0" rIns="0" bIns="0" rtlCol="0">
              <a:spAutoFit/>
            </a:bodyPr>
            <a:lstStyle/>
            <a:p>
              <a:pPr algn="l"/>
              <a:r>
                <a:rPr lang="en-IN" sz="1400" dirty="0">
                  <a:latin typeface="+mj-lt"/>
                </a:rPr>
                <a:t>Resource</a:t>
              </a:r>
              <a:endParaRPr lang="en-US" sz="1400" dirty="0">
                <a:latin typeface="+mj-lt"/>
              </a:endParaRPr>
            </a:p>
          </p:txBody>
        </p:sp>
      </p:grpSp>
    </p:spTree>
    <p:extLst>
      <p:ext uri="{BB962C8B-B14F-4D97-AF65-F5344CB8AC3E}">
        <p14:creationId xmlns:p14="http://schemas.microsoft.com/office/powerpoint/2010/main" val="2207543434"/>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Demonstration – Azure RBAC</a:t>
            </a:r>
          </a:p>
        </p:txBody>
      </p:sp>
      <p:sp>
        <p:nvSpPr>
          <p:cNvPr id="48" name="Rectangle 47">
            <a:extLst>
              <a:ext uri="{FF2B5EF4-FFF2-40B4-BE49-F238E27FC236}">
                <a16:creationId xmlns:a16="http://schemas.microsoft.com/office/drawing/2014/main" id="{84637566-6B55-4F24-B0EB-8EA2BC80DA8A}"/>
              </a:ext>
            </a:extLst>
          </p:cNvPr>
          <p:cNvSpPr/>
          <p:nvPr/>
        </p:nvSpPr>
        <p:spPr bwMode="auto">
          <a:xfrm>
            <a:off x="901965" y="1517708"/>
            <a:ext cx="7005518" cy="227982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457200" indent="-457200">
              <a:lnSpc>
                <a:spcPct val="150000"/>
              </a:lnSpc>
              <a:spcBef>
                <a:spcPts val="600"/>
              </a:spcBef>
              <a:buFont typeface="Arial" panose="020B0604020202020204" pitchFamily="34" charset="0"/>
              <a:buChar char="•"/>
            </a:pPr>
            <a:r>
              <a:rPr lang="en-US" sz="2800" dirty="0">
                <a:solidFill>
                  <a:schemeClr val="tx1"/>
                </a:solidFill>
              </a:rPr>
              <a:t>Locate the Access Control blade</a:t>
            </a:r>
          </a:p>
          <a:p>
            <a:pPr marL="457200" indent="-457200">
              <a:lnSpc>
                <a:spcPct val="150000"/>
              </a:lnSpc>
              <a:spcBef>
                <a:spcPts val="600"/>
              </a:spcBef>
              <a:buFont typeface="Arial" panose="020B0604020202020204" pitchFamily="34" charset="0"/>
              <a:buChar char="•"/>
            </a:pPr>
            <a:r>
              <a:rPr lang="en-US" sz="2800" dirty="0">
                <a:solidFill>
                  <a:schemeClr val="tx1"/>
                </a:solidFill>
              </a:rPr>
              <a:t>Review role permissions</a:t>
            </a:r>
          </a:p>
          <a:p>
            <a:pPr marL="457200" indent="-457200">
              <a:lnSpc>
                <a:spcPct val="150000"/>
              </a:lnSpc>
              <a:spcBef>
                <a:spcPts val="600"/>
              </a:spcBef>
              <a:buFont typeface="Arial" panose="020B0604020202020204" pitchFamily="34" charset="0"/>
              <a:buChar char="•"/>
            </a:pPr>
            <a:r>
              <a:rPr lang="en-US" sz="2800" dirty="0">
                <a:solidFill>
                  <a:schemeClr val="tx1"/>
                </a:solidFill>
              </a:rPr>
              <a:t>Add a role assignment</a:t>
            </a:r>
          </a:p>
        </p:txBody>
      </p:sp>
    </p:spTree>
    <p:extLst>
      <p:ext uri="{BB962C8B-B14F-4D97-AF65-F5344CB8AC3E}">
        <p14:creationId xmlns:p14="http://schemas.microsoft.com/office/powerpoint/2010/main" val="4092841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r>
              <a:rPr lang="en-US" dirty="0">
                <a:solidFill>
                  <a:schemeClr val="tx1"/>
                </a:solidFill>
              </a:rPr>
              <a:t>Learning Recap– Configure RBAC</a:t>
            </a:r>
          </a:p>
        </p:txBody>
      </p:sp>
      <p:sp>
        <p:nvSpPr>
          <p:cNvPr id="23" name="Rectangle 22">
            <a:extLst>
              <a:ext uri="{FF2B5EF4-FFF2-40B4-BE49-F238E27FC236}">
                <a16:creationId xmlns:a16="http://schemas.microsoft.com/office/drawing/2014/main" id="{0A8BD7C3-43B7-4EA9-AB4A-C0255B4DBFF6}"/>
              </a:ext>
            </a:extLst>
          </p:cNvPr>
          <p:cNvSpPr/>
          <p:nvPr/>
        </p:nvSpPr>
        <p:spPr>
          <a:xfrm>
            <a:off x="3926841" y="2022944"/>
            <a:ext cx="7132144" cy="2699367"/>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6040" tIns="106040" rIns="106040" bIns="106040" numCol="1" spcCol="1270" anchor="t" anchorCtr="0">
            <a:noAutofit/>
          </a:bodyPr>
          <a:lstStyle/>
          <a:p>
            <a:pPr marL="285750" indent="-285750" defTabSz="800100">
              <a:spcBef>
                <a:spcPct val="0"/>
              </a:spcBef>
              <a:spcAft>
                <a:spcPts val="600"/>
              </a:spcAft>
              <a:buClr>
                <a:schemeClr val="tx1"/>
              </a:buClr>
              <a:buFont typeface="Arial" panose="020B0604020202020204" pitchFamily="34" charset="0"/>
              <a:buChar char="•"/>
            </a:pPr>
            <a:r>
              <a:rPr lang="en-US" dirty="0">
                <a:hlinkClick r:id="rId3"/>
              </a:rPr>
              <a:t>Create custom roles for Azure resources with Azure role-based access control</a:t>
            </a:r>
            <a:endParaRPr lang="en-US" dirty="0"/>
          </a:p>
          <a:p>
            <a:pPr marL="285750" indent="-285750" defTabSz="800100">
              <a:spcBef>
                <a:spcPct val="0"/>
              </a:spcBef>
              <a:spcAft>
                <a:spcPts val="600"/>
              </a:spcAft>
              <a:buClr>
                <a:schemeClr val="tx1"/>
              </a:buClr>
              <a:buFont typeface="Arial" panose="020B0604020202020204" pitchFamily="34" charset="0"/>
              <a:buChar char="•"/>
            </a:pPr>
            <a:r>
              <a:rPr lang="en-US" dirty="0">
                <a:hlinkClick r:id="rId4"/>
              </a:rPr>
              <a:t>Manage access to an Azure subscription by using Azure role-based access control </a:t>
            </a:r>
            <a:endParaRPr lang="en-US" dirty="0"/>
          </a:p>
          <a:p>
            <a:pPr marL="285750" indent="-285750" defTabSz="800100">
              <a:spcBef>
                <a:spcPct val="0"/>
              </a:spcBef>
              <a:spcAft>
                <a:spcPts val="600"/>
              </a:spcAft>
              <a:buClr>
                <a:schemeClr val="tx1"/>
              </a:buClr>
              <a:buFont typeface="Arial" panose="020B0604020202020204" pitchFamily="34" charset="0"/>
              <a:buChar char="•"/>
            </a:pPr>
            <a:r>
              <a:rPr lang="en-US" dirty="0">
                <a:hlinkClick r:id="rId5"/>
              </a:rPr>
              <a:t>Secure your Azure resources with Azure role-based access control (</a:t>
            </a:r>
            <a:r>
              <a:rPr lang="en-US" dirty="0">
                <a:highlight>
                  <a:srgbClr val="FFFF00"/>
                </a:highlight>
                <a:hlinkClick r:id="rId5"/>
              </a:rPr>
              <a:t>sandbox</a:t>
            </a:r>
            <a:r>
              <a:rPr lang="en-US" dirty="0">
                <a:hlinkClick r:id="rId5"/>
              </a:rPr>
              <a:t>)</a:t>
            </a:r>
            <a:endParaRPr lang="en-US" dirty="0">
              <a:solidFill>
                <a:schemeClr val="tx1"/>
              </a:solidFill>
            </a:endParaRPr>
          </a:p>
          <a:p>
            <a:pPr marL="285750" indent="-285750" defTabSz="800100">
              <a:spcBef>
                <a:spcPct val="0"/>
              </a:spcBef>
              <a:spcAft>
                <a:spcPts val="600"/>
              </a:spcAft>
              <a:buClr>
                <a:schemeClr val="tx1"/>
              </a:buClr>
              <a:buFont typeface="Arial" panose="020B0604020202020204" pitchFamily="34" charset="0"/>
              <a:buChar char="•"/>
            </a:pPr>
            <a:endParaRPr lang="en-US" dirty="0">
              <a:solidFill>
                <a:schemeClr val="tx1"/>
              </a:solidFill>
            </a:endParaRPr>
          </a:p>
          <a:p>
            <a:pPr marL="285750" indent="-285750" defTabSz="800100">
              <a:spcBef>
                <a:spcPct val="0"/>
              </a:spcBef>
              <a:spcAft>
                <a:spcPts val="600"/>
              </a:spcAft>
              <a:buClr>
                <a:schemeClr val="tx1"/>
              </a:buClr>
              <a:buFont typeface="Arial" panose="020B0604020202020204" pitchFamily="34" charset="0"/>
              <a:buChar char="•"/>
            </a:pPr>
            <a:endParaRPr lang="en-US" dirty="0">
              <a:solidFill>
                <a:schemeClr val="tx1"/>
              </a:solidFill>
            </a:endParaRPr>
          </a:p>
        </p:txBody>
      </p:sp>
      <p:sp>
        <p:nvSpPr>
          <p:cNvPr id="5" name="TextBox 4">
            <a:extLst>
              <a:ext uri="{FF2B5EF4-FFF2-40B4-BE49-F238E27FC236}">
                <a16:creationId xmlns:a16="http://schemas.microsoft.com/office/drawing/2014/main" id="{0BBFDB18-D06E-4036-9A8E-B12984DE9366}"/>
              </a:ext>
            </a:extLst>
          </p:cNvPr>
          <p:cNvSpPr txBox="1"/>
          <p:nvPr/>
        </p:nvSpPr>
        <p:spPr>
          <a:xfrm>
            <a:off x="6218237" y="5852893"/>
            <a:ext cx="5697842" cy="544765"/>
          </a:xfrm>
          <a:prstGeom prst="rect">
            <a:avLst/>
          </a:prstGeom>
          <a:solidFill>
            <a:srgbClr val="FFFFCC"/>
          </a:solidFill>
        </p:spPr>
        <p:txBody>
          <a:bodyPr wrap="none" lIns="182880" tIns="146304" rIns="182880" bIns="146304" rtlCol="0">
            <a:spAutoFit/>
          </a:bodyPr>
          <a:lstStyle/>
          <a:p>
            <a:pPr>
              <a:lnSpc>
                <a:spcPct val="90000"/>
              </a:lnSpc>
              <a:spcAft>
                <a:spcPts val="600"/>
              </a:spcAft>
            </a:pPr>
            <a:r>
              <a:rPr lang="en-US" dirty="0">
                <a:gradFill>
                  <a:gsLst>
                    <a:gs pos="2917">
                      <a:schemeClr val="tx1"/>
                    </a:gs>
                    <a:gs pos="30000">
                      <a:schemeClr val="tx1"/>
                    </a:gs>
                  </a:gsLst>
                  <a:lin ang="5400000" scaled="0"/>
                </a:gradFill>
              </a:rPr>
              <a:t>A </a:t>
            </a:r>
            <a:r>
              <a:rPr lang="en-US" i="1" dirty="0">
                <a:gradFill>
                  <a:gsLst>
                    <a:gs pos="2917">
                      <a:schemeClr val="tx1"/>
                    </a:gs>
                    <a:gs pos="30000">
                      <a:schemeClr val="tx1"/>
                    </a:gs>
                  </a:gsLst>
                  <a:lin ang="5400000" scaled="0"/>
                </a:gradFill>
              </a:rPr>
              <a:t>sandbox</a:t>
            </a:r>
            <a:r>
              <a:rPr lang="en-US" dirty="0">
                <a:gradFill>
                  <a:gsLst>
                    <a:gs pos="2917">
                      <a:schemeClr val="tx1"/>
                    </a:gs>
                    <a:gs pos="30000">
                      <a:schemeClr val="tx1"/>
                    </a:gs>
                  </a:gsLst>
                  <a:lin ang="5400000" scaled="0"/>
                </a:gradFill>
              </a:rPr>
              <a:t> indicates an additional hands-on exercise.</a:t>
            </a:r>
          </a:p>
        </p:txBody>
      </p:sp>
    </p:spTree>
    <p:extLst>
      <p:ext uri="{BB962C8B-B14F-4D97-AF65-F5344CB8AC3E}">
        <p14:creationId xmlns:p14="http://schemas.microsoft.com/office/powerpoint/2010/main" val="548434397"/>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777EB-9215-B9AA-FB01-4364ED2C75CC}"/>
              </a:ext>
            </a:extLst>
          </p:cNvPr>
          <p:cNvSpPr>
            <a:spLocks noGrp="1"/>
          </p:cNvSpPr>
          <p:nvPr>
            <p:ph type="title"/>
          </p:nvPr>
        </p:nvSpPr>
        <p:spPr>
          <a:xfrm>
            <a:off x="427037" y="449263"/>
            <a:ext cx="12009437" cy="693737"/>
          </a:xfrm>
        </p:spPr>
        <p:txBody>
          <a:bodyPr/>
          <a:lstStyle/>
          <a:p>
            <a:r>
              <a:rPr lang="en-US" dirty="0"/>
              <a:t>Governance and Compliance whiteboard</a:t>
            </a:r>
          </a:p>
        </p:txBody>
      </p:sp>
      <p:grpSp>
        <p:nvGrpSpPr>
          <p:cNvPr id="15" name="Group 14" descr="Whiteboard with readable labels.">
            <a:extLst>
              <a:ext uri="{FF2B5EF4-FFF2-40B4-BE49-F238E27FC236}">
                <a16:creationId xmlns:a16="http://schemas.microsoft.com/office/drawing/2014/main" id="{BDF2A014-DBEE-DAD8-43E3-490DBBF6666A}"/>
              </a:ext>
            </a:extLst>
          </p:cNvPr>
          <p:cNvGrpSpPr/>
          <p:nvPr/>
        </p:nvGrpSpPr>
        <p:grpSpPr>
          <a:xfrm>
            <a:off x="352896" y="1392984"/>
            <a:ext cx="11512311" cy="4711252"/>
            <a:chOff x="352896" y="1392984"/>
            <a:chExt cx="11512311" cy="4711252"/>
          </a:xfrm>
        </p:grpSpPr>
        <p:sp>
          <p:nvSpPr>
            <p:cNvPr id="91" name="TextBox 90">
              <a:extLst>
                <a:ext uri="{FF2B5EF4-FFF2-40B4-BE49-F238E27FC236}">
                  <a16:creationId xmlns:a16="http://schemas.microsoft.com/office/drawing/2014/main" id="{AA1127EE-C020-5219-BA78-236AE9D9D2D4}"/>
                </a:ext>
              </a:extLst>
            </p:cNvPr>
            <p:cNvSpPr txBox="1"/>
            <p:nvPr/>
          </p:nvSpPr>
          <p:spPr>
            <a:xfrm>
              <a:off x="1620023" y="1392984"/>
              <a:ext cx="1961592" cy="393881"/>
            </a:xfrm>
            <a:prstGeom prst="rect">
              <a:avLst/>
            </a:prstGeom>
            <a:noFill/>
          </p:spPr>
          <p:txBody>
            <a:bodyPr wrap="square">
              <a:spAutoFit/>
            </a:bodyPr>
            <a:lstStyle/>
            <a:p>
              <a:pPr algn="ctr" defTabSz="932597"/>
              <a:r>
                <a:rPr lang="en-US" b="1" dirty="0">
                  <a:solidFill>
                    <a:srgbClr val="0078D4">
                      <a:lumMod val="50000"/>
                    </a:srgbClr>
                  </a:solidFill>
                  <a:latin typeface="Segoe UI"/>
                  <a:cs typeface="Segoe UI" pitchFamily="34" charset="0"/>
                </a:rPr>
                <a:t>tenant root</a:t>
              </a:r>
            </a:p>
          </p:txBody>
        </p:sp>
        <p:sp>
          <p:nvSpPr>
            <p:cNvPr id="92" name="TextBox 91">
              <a:extLst>
                <a:ext uri="{FF2B5EF4-FFF2-40B4-BE49-F238E27FC236}">
                  <a16:creationId xmlns:a16="http://schemas.microsoft.com/office/drawing/2014/main" id="{06089CC8-B9F7-DC82-635F-E791F9FED2B2}"/>
                </a:ext>
              </a:extLst>
            </p:cNvPr>
            <p:cNvSpPr txBox="1"/>
            <p:nvPr/>
          </p:nvSpPr>
          <p:spPr>
            <a:xfrm>
              <a:off x="1179581" y="1993111"/>
              <a:ext cx="2858585" cy="689291"/>
            </a:xfrm>
            <a:prstGeom prst="rect">
              <a:avLst/>
            </a:prstGeom>
            <a:noFill/>
          </p:spPr>
          <p:txBody>
            <a:bodyPr wrap="square">
              <a:spAutoFit/>
            </a:bodyPr>
            <a:lstStyle/>
            <a:p>
              <a:pPr algn="ctr" defTabSz="932597"/>
              <a:r>
                <a:rPr lang="en-US" b="1" dirty="0">
                  <a:solidFill>
                    <a:srgbClr val="0078D4">
                      <a:lumMod val="50000"/>
                    </a:srgbClr>
                  </a:solidFill>
                  <a:latin typeface="Segoe UI"/>
                  <a:cs typeface="Segoe UI" pitchFamily="34" charset="0"/>
                </a:rPr>
                <a:t>Top level management group</a:t>
              </a:r>
            </a:p>
          </p:txBody>
        </p:sp>
        <p:sp>
          <p:nvSpPr>
            <p:cNvPr id="93" name="TextBox 92">
              <a:extLst>
                <a:ext uri="{FF2B5EF4-FFF2-40B4-BE49-F238E27FC236}">
                  <a16:creationId xmlns:a16="http://schemas.microsoft.com/office/drawing/2014/main" id="{7137791F-FD88-4002-CB22-D122C855B924}"/>
                </a:ext>
              </a:extLst>
            </p:cNvPr>
            <p:cNvSpPr txBox="1"/>
            <p:nvPr/>
          </p:nvSpPr>
          <p:spPr>
            <a:xfrm>
              <a:off x="2962194" y="3665114"/>
              <a:ext cx="1292124" cy="393881"/>
            </a:xfrm>
            <a:prstGeom prst="rect">
              <a:avLst/>
            </a:prstGeom>
            <a:noFill/>
          </p:spPr>
          <p:txBody>
            <a:bodyPr wrap="square">
              <a:spAutoFit/>
            </a:bodyPr>
            <a:lstStyle/>
            <a:p>
              <a:pPr algn="ctr" defTabSz="932597"/>
              <a:r>
                <a:rPr lang="en-US" b="1" dirty="0">
                  <a:solidFill>
                    <a:srgbClr val="0078D4">
                      <a:lumMod val="50000"/>
                    </a:srgbClr>
                  </a:solidFill>
                  <a:latin typeface="Segoe UI"/>
                  <a:cs typeface="Segoe UI" pitchFamily="34" charset="0"/>
                </a:rPr>
                <a:t>IT</a:t>
              </a:r>
            </a:p>
          </p:txBody>
        </p:sp>
        <p:sp>
          <p:nvSpPr>
            <p:cNvPr id="94" name="TextBox 93">
              <a:extLst>
                <a:ext uri="{FF2B5EF4-FFF2-40B4-BE49-F238E27FC236}">
                  <a16:creationId xmlns:a16="http://schemas.microsoft.com/office/drawing/2014/main" id="{5D2E4A0E-BD39-7DD1-3812-C0D0048828E8}"/>
                </a:ext>
              </a:extLst>
            </p:cNvPr>
            <p:cNvSpPr txBox="1"/>
            <p:nvPr/>
          </p:nvSpPr>
          <p:spPr>
            <a:xfrm>
              <a:off x="609833" y="3646853"/>
              <a:ext cx="1292124" cy="393881"/>
            </a:xfrm>
            <a:prstGeom prst="rect">
              <a:avLst/>
            </a:prstGeom>
            <a:noFill/>
          </p:spPr>
          <p:txBody>
            <a:bodyPr wrap="square">
              <a:spAutoFit/>
            </a:bodyPr>
            <a:lstStyle/>
            <a:p>
              <a:pPr algn="ctr" defTabSz="932597"/>
              <a:r>
                <a:rPr lang="en-US" b="1" dirty="0">
                  <a:solidFill>
                    <a:srgbClr val="0078D4">
                      <a:lumMod val="50000"/>
                    </a:srgbClr>
                  </a:solidFill>
                  <a:latin typeface="Segoe UI"/>
                  <a:cs typeface="Segoe UI" pitchFamily="34" charset="0"/>
                </a:rPr>
                <a:t>Sales</a:t>
              </a:r>
            </a:p>
          </p:txBody>
        </p:sp>
        <p:sp>
          <p:nvSpPr>
            <p:cNvPr id="95" name="TextBox 94">
              <a:extLst>
                <a:ext uri="{FF2B5EF4-FFF2-40B4-BE49-F238E27FC236}">
                  <a16:creationId xmlns:a16="http://schemas.microsoft.com/office/drawing/2014/main" id="{5B79D793-EE97-9580-7103-512641937A46}"/>
                </a:ext>
              </a:extLst>
            </p:cNvPr>
            <p:cNvSpPr txBox="1"/>
            <p:nvPr/>
          </p:nvSpPr>
          <p:spPr>
            <a:xfrm>
              <a:off x="352896" y="4353300"/>
              <a:ext cx="1818628" cy="393881"/>
            </a:xfrm>
            <a:prstGeom prst="rect">
              <a:avLst/>
            </a:prstGeom>
            <a:noFill/>
          </p:spPr>
          <p:txBody>
            <a:bodyPr wrap="square">
              <a:spAutoFit/>
            </a:bodyPr>
            <a:lstStyle/>
            <a:p>
              <a:pPr algn="ctr" defTabSz="932597"/>
              <a:r>
                <a:rPr lang="en-US" b="1" dirty="0">
                  <a:solidFill>
                    <a:srgbClr val="0078D4">
                      <a:lumMod val="50000"/>
                    </a:srgbClr>
                  </a:solidFill>
                  <a:latin typeface="Segoe UI"/>
                  <a:cs typeface="Segoe UI" pitchFamily="34" charset="0"/>
                </a:rPr>
                <a:t>Subscription A</a:t>
              </a:r>
            </a:p>
          </p:txBody>
        </p:sp>
        <p:sp>
          <p:nvSpPr>
            <p:cNvPr id="3" name="Oval 2">
              <a:extLst>
                <a:ext uri="{FF2B5EF4-FFF2-40B4-BE49-F238E27FC236}">
                  <a16:creationId xmlns:a16="http://schemas.microsoft.com/office/drawing/2014/main" id="{78AE18E7-731B-6682-2C32-E072D758EFF2}"/>
                </a:ext>
              </a:extLst>
            </p:cNvPr>
            <p:cNvSpPr/>
            <p:nvPr/>
          </p:nvSpPr>
          <p:spPr bwMode="auto">
            <a:xfrm>
              <a:off x="6697425" y="2979108"/>
              <a:ext cx="3108435" cy="867017"/>
            </a:xfrm>
            <a:prstGeom prst="ellipse">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pPr>
              <a:r>
                <a:rPr lang="en-US" b="1" dirty="0">
                  <a:solidFill>
                    <a:srgbClr val="0078D4">
                      <a:lumMod val="50000"/>
                    </a:srgbClr>
                  </a:solidFill>
                  <a:latin typeface="Segoe UI"/>
                  <a:cs typeface="Segoe UI" pitchFamily="34" charset="0"/>
                </a:rPr>
                <a:t>Azure subscriptions</a:t>
              </a:r>
            </a:p>
          </p:txBody>
        </p:sp>
        <p:sp>
          <p:nvSpPr>
            <p:cNvPr id="6" name="TextBox 5">
              <a:extLst>
                <a:ext uri="{FF2B5EF4-FFF2-40B4-BE49-F238E27FC236}">
                  <a16:creationId xmlns:a16="http://schemas.microsoft.com/office/drawing/2014/main" id="{743E7ED8-264D-9DE8-1C94-1254C829F97D}"/>
                </a:ext>
              </a:extLst>
            </p:cNvPr>
            <p:cNvSpPr txBox="1"/>
            <p:nvPr/>
          </p:nvSpPr>
          <p:spPr>
            <a:xfrm>
              <a:off x="5789812" y="4194619"/>
              <a:ext cx="2494281" cy="689291"/>
            </a:xfrm>
            <a:prstGeom prst="rect">
              <a:avLst/>
            </a:prstGeom>
            <a:noFill/>
          </p:spPr>
          <p:txBody>
            <a:bodyPr wrap="square">
              <a:spAutoFit/>
            </a:bodyPr>
            <a:lstStyle/>
            <a:p>
              <a:pPr defTabSz="932597"/>
              <a:r>
                <a:rPr lang="en-US" b="1" dirty="0">
                  <a:solidFill>
                    <a:srgbClr val="0078D4">
                      <a:lumMod val="50000"/>
                    </a:srgbClr>
                  </a:solidFill>
                  <a:latin typeface="Segoe UI"/>
                  <a:ea typeface="Segoe UI" pitchFamily="34" charset="0"/>
                  <a:cs typeface="Segoe UI" pitchFamily="34" charset="0"/>
                </a:rPr>
                <a:t>- policies</a:t>
              </a:r>
            </a:p>
            <a:p>
              <a:pPr defTabSz="932597"/>
              <a:r>
                <a:rPr lang="en-US" b="1" dirty="0">
                  <a:solidFill>
                    <a:srgbClr val="0078D4">
                      <a:lumMod val="50000"/>
                    </a:srgbClr>
                  </a:solidFill>
                  <a:latin typeface="Segoe UI"/>
                  <a:cs typeface="Segoe UI" pitchFamily="34" charset="0"/>
                </a:rPr>
                <a:t>- resource groups</a:t>
              </a:r>
              <a:endParaRPr lang="en-US" b="1" dirty="0">
                <a:solidFill>
                  <a:srgbClr val="0078D4">
                    <a:lumMod val="50000"/>
                  </a:srgbClr>
                </a:solidFill>
                <a:latin typeface="Segoe UI"/>
              </a:endParaRPr>
            </a:p>
          </p:txBody>
        </p:sp>
        <p:sp>
          <p:nvSpPr>
            <p:cNvPr id="8" name="TextBox 7">
              <a:extLst>
                <a:ext uri="{FF2B5EF4-FFF2-40B4-BE49-F238E27FC236}">
                  <a16:creationId xmlns:a16="http://schemas.microsoft.com/office/drawing/2014/main" id="{A6E2A566-D495-BDDA-7596-1431DC954262}"/>
                </a:ext>
              </a:extLst>
            </p:cNvPr>
            <p:cNvSpPr txBox="1"/>
            <p:nvPr/>
          </p:nvSpPr>
          <p:spPr>
            <a:xfrm>
              <a:off x="9767697" y="1649761"/>
              <a:ext cx="2097510" cy="1280112"/>
            </a:xfrm>
            <a:prstGeom prst="rect">
              <a:avLst/>
            </a:prstGeom>
            <a:noFill/>
          </p:spPr>
          <p:txBody>
            <a:bodyPr wrap="square">
              <a:spAutoFit/>
            </a:bodyPr>
            <a:lstStyle/>
            <a:p>
              <a:pPr algn="ctr" defTabSz="932597"/>
              <a:r>
                <a:rPr lang="en-US" b="1" dirty="0">
                  <a:solidFill>
                    <a:srgbClr val="0078D4">
                      <a:lumMod val="50000"/>
                    </a:srgbClr>
                  </a:solidFill>
                  <a:latin typeface="Segoe UI"/>
                  <a:cs typeface="Segoe UI" pitchFamily="34" charset="0"/>
                </a:rPr>
                <a:t>developer sandboxes/ production environments</a:t>
              </a:r>
            </a:p>
          </p:txBody>
        </p:sp>
        <p:sp>
          <p:nvSpPr>
            <p:cNvPr id="10" name="TextBox 9">
              <a:extLst>
                <a:ext uri="{FF2B5EF4-FFF2-40B4-BE49-F238E27FC236}">
                  <a16:creationId xmlns:a16="http://schemas.microsoft.com/office/drawing/2014/main" id="{92C9F7F7-5A5C-FE9B-B600-E447528FE717}"/>
                </a:ext>
              </a:extLst>
            </p:cNvPr>
            <p:cNvSpPr txBox="1"/>
            <p:nvPr/>
          </p:nvSpPr>
          <p:spPr>
            <a:xfrm>
              <a:off x="5155373" y="1924962"/>
              <a:ext cx="2808844" cy="689291"/>
            </a:xfrm>
            <a:prstGeom prst="rect">
              <a:avLst/>
            </a:prstGeom>
            <a:noFill/>
          </p:spPr>
          <p:txBody>
            <a:bodyPr wrap="square">
              <a:spAutoFit/>
            </a:bodyPr>
            <a:lstStyle/>
            <a:p>
              <a:pPr algn="ctr" defTabSz="932597"/>
              <a:r>
                <a:rPr lang="en-US" b="1" dirty="0">
                  <a:solidFill>
                    <a:srgbClr val="0078D4">
                      <a:lumMod val="50000"/>
                    </a:srgbClr>
                  </a:solidFill>
                  <a:latin typeface="Segoe UI"/>
                  <a:cs typeface="Segoe UI" pitchFamily="34" charset="0"/>
                </a:rPr>
                <a:t>centralized/ decentralized</a:t>
              </a:r>
            </a:p>
          </p:txBody>
        </p:sp>
        <p:sp>
          <p:nvSpPr>
            <p:cNvPr id="12" name="TextBox 11">
              <a:extLst>
                <a:ext uri="{FF2B5EF4-FFF2-40B4-BE49-F238E27FC236}">
                  <a16:creationId xmlns:a16="http://schemas.microsoft.com/office/drawing/2014/main" id="{04D23E7B-FB46-5279-366D-B4C5EFA40D2B}"/>
                </a:ext>
              </a:extLst>
            </p:cNvPr>
            <p:cNvSpPr txBox="1"/>
            <p:nvPr/>
          </p:nvSpPr>
          <p:spPr>
            <a:xfrm>
              <a:off x="8995011" y="4346013"/>
              <a:ext cx="2571370" cy="689291"/>
            </a:xfrm>
            <a:prstGeom prst="rect">
              <a:avLst/>
            </a:prstGeom>
            <a:noFill/>
          </p:spPr>
          <p:txBody>
            <a:bodyPr wrap="square">
              <a:spAutoFit/>
            </a:bodyPr>
            <a:lstStyle/>
            <a:p>
              <a:pPr algn="ctr" defTabSz="932597"/>
              <a:r>
                <a:rPr lang="en-US" b="1" dirty="0">
                  <a:solidFill>
                    <a:srgbClr val="0078D4">
                      <a:lumMod val="50000"/>
                    </a:srgbClr>
                  </a:solidFill>
                  <a:latin typeface="Segoe UI"/>
                  <a:cs typeface="Segoe UI" pitchFamily="34" charset="0"/>
                </a:rPr>
                <a:t>business priorities – cost allocations</a:t>
              </a:r>
            </a:p>
          </p:txBody>
        </p:sp>
        <p:cxnSp>
          <p:nvCxnSpPr>
            <p:cNvPr id="18" name="Straight Connector 17">
              <a:extLst>
                <a:ext uri="{FF2B5EF4-FFF2-40B4-BE49-F238E27FC236}">
                  <a16:creationId xmlns:a16="http://schemas.microsoft.com/office/drawing/2014/main" id="{460C0F19-6800-A7B7-EF2C-550D978F6609}"/>
                </a:ext>
              </a:extLst>
            </p:cNvPr>
            <p:cNvCxnSpPr>
              <a:cxnSpLocks/>
              <a:stCxn id="3" idx="6"/>
            </p:cNvCxnSpPr>
            <p:nvPr/>
          </p:nvCxnSpPr>
          <p:spPr>
            <a:xfrm>
              <a:off x="9805861" y="3412617"/>
              <a:ext cx="565441" cy="10503"/>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6C4FBE7-C1FE-1B57-B057-0C8ACBA38730}"/>
                </a:ext>
              </a:extLst>
            </p:cNvPr>
            <p:cNvCxnSpPr>
              <a:cxnSpLocks/>
              <a:stCxn id="3" idx="4"/>
              <a:endCxn id="63" idx="0"/>
            </p:cNvCxnSpPr>
            <p:nvPr/>
          </p:nvCxnSpPr>
          <p:spPr>
            <a:xfrm flipH="1">
              <a:off x="8251642" y="3846125"/>
              <a:ext cx="1" cy="1399489"/>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AA23E81-BD02-600E-A3FE-BA1D115048B3}"/>
                </a:ext>
              </a:extLst>
            </p:cNvPr>
            <p:cNvCxnSpPr>
              <a:cxnSpLocks/>
              <a:stCxn id="3" idx="0"/>
              <a:endCxn id="116" idx="2"/>
            </p:cNvCxnSpPr>
            <p:nvPr/>
          </p:nvCxnSpPr>
          <p:spPr>
            <a:xfrm flipV="1">
              <a:off x="8251643" y="2218132"/>
              <a:ext cx="11385" cy="760977"/>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2B9485B-07AB-8537-9598-2C196451CF9D}"/>
                </a:ext>
              </a:extLst>
            </p:cNvPr>
            <p:cNvCxnSpPr>
              <a:cxnSpLocks/>
              <a:endCxn id="3" idx="3"/>
            </p:cNvCxnSpPr>
            <p:nvPr/>
          </p:nvCxnSpPr>
          <p:spPr>
            <a:xfrm flipV="1">
              <a:off x="6697424" y="3719153"/>
              <a:ext cx="455221" cy="475466"/>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7B95EB5-6E0E-2AC9-B299-FE8C9452330E}"/>
                </a:ext>
              </a:extLst>
            </p:cNvPr>
            <p:cNvCxnSpPr>
              <a:cxnSpLocks/>
              <a:stCxn id="3" idx="7"/>
            </p:cNvCxnSpPr>
            <p:nvPr/>
          </p:nvCxnSpPr>
          <p:spPr>
            <a:xfrm flipV="1">
              <a:off x="9350640" y="2366548"/>
              <a:ext cx="593033" cy="739532"/>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23C8EFE2-5020-CBA1-6133-32E045105230}"/>
                </a:ext>
              </a:extLst>
            </p:cNvPr>
            <p:cNvSpPr txBox="1"/>
            <p:nvPr/>
          </p:nvSpPr>
          <p:spPr>
            <a:xfrm>
              <a:off x="6601928" y="5245614"/>
              <a:ext cx="3299427" cy="689291"/>
            </a:xfrm>
            <a:prstGeom prst="rect">
              <a:avLst/>
            </a:prstGeom>
            <a:noFill/>
          </p:spPr>
          <p:txBody>
            <a:bodyPr wrap="square">
              <a:spAutoFit/>
            </a:bodyPr>
            <a:lstStyle/>
            <a:p>
              <a:pPr algn="ctr" defTabSz="932597"/>
              <a:r>
                <a:rPr lang="en-US" b="1" dirty="0">
                  <a:solidFill>
                    <a:srgbClr val="0078D4">
                      <a:lumMod val="50000"/>
                    </a:srgbClr>
                  </a:solidFill>
                  <a:latin typeface="Segoe UI"/>
                  <a:cs typeface="Segoe UI" pitchFamily="34" charset="0"/>
                </a:rPr>
                <a:t>technical considerations – resource limits</a:t>
              </a:r>
            </a:p>
          </p:txBody>
        </p:sp>
        <p:cxnSp>
          <p:nvCxnSpPr>
            <p:cNvPr id="64" name="Straight Connector 63">
              <a:extLst>
                <a:ext uri="{FF2B5EF4-FFF2-40B4-BE49-F238E27FC236}">
                  <a16:creationId xmlns:a16="http://schemas.microsoft.com/office/drawing/2014/main" id="{26F0A758-17F1-50E4-01AE-C373F35CF615}"/>
                </a:ext>
              </a:extLst>
            </p:cNvPr>
            <p:cNvCxnSpPr>
              <a:cxnSpLocks/>
              <a:stCxn id="3" idx="5"/>
              <a:endCxn id="12" idx="0"/>
            </p:cNvCxnSpPr>
            <p:nvPr/>
          </p:nvCxnSpPr>
          <p:spPr>
            <a:xfrm>
              <a:off x="9350639" y="3719155"/>
              <a:ext cx="930056" cy="626858"/>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6" name="TextBox 115">
              <a:extLst>
                <a:ext uri="{FF2B5EF4-FFF2-40B4-BE49-F238E27FC236}">
                  <a16:creationId xmlns:a16="http://schemas.microsoft.com/office/drawing/2014/main" id="{4B5B7E9C-190B-4B44-60CC-1568823B5CBF}"/>
                </a:ext>
              </a:extLst>
            </p:cNvPr>
            <p:cNvSpPr txBox="1"/>
            <p:nvPr/>
          </p:nvSpPr>
          <p:spPr>
            <a:xfrm>
              <a:off x="7560818" y="1528840"/>
              <a:ext cx="1404422" cy="689291"/>
            </a:xfrm>
            <a:prstGeom prst="rect">
              <a:avLst/>
            </a:prstGeom>
            <a:noFill/>
          </p:spPr>
          <p:txBody>
            <a:bodyPr wrap="square">
              <a:spAutoFit/>
            </a:bodyPr>
            <a:lstStyle/>
            <a:p>
              <a:pPr algn="ctr" defTabSz="932597"/>
              <a:r>
                <a:rPr lang="en-US" b="1" dirty="0">
                  <a:solidFill>
                    <a:srgbClr val="0078D4">
                      <a:lumMod val="50000"/>
                    </a:srgbClr>
                  </a:solidFill>
                  <a:latin typeface="Segoe UI"/>
                  <a:cs typeface="Segoe UI" pitchFamily="34" charset="0"/>
                </a:rPr>
                <a:t>security - RBAC</a:t>
              </a:r>
            </a:p>
          </p:txBody>
        </p:sp>
        <p:sp>
          <p:nvSpPr>
            <p:cNvPr id="128" name="TextBox 127">
              <a:extLst>
                <a:ext uri="{FF2B5EF4-FFF2-40B4-BE49-F238E27FC236}">
                  <a16:creationId xmlns:a16="http://schemas.microsoft.com/office/drawing/2014/main" id="{64A42338-44A8-9515-700F-E02036A34711}"/>
                </a:ext>
              </a:extLst>
            </p:cNvPr>
            <p:cNvSpPr txBox="1"/>
            <p:nvPr/>
          </p:nvSpPr>
          <p:spPr>
            <a:xfrm>
              <a:off x="3551540" y="4998147"/>
              <a:ext cx="2179907" cy="393881"/>
            </a:xfrm>
            <a:prstGeom prst="rect">
              <a:avLst/>
            </a:prstGeom>
            <a:noFill/>
          </p:spPr>
          <p:txBody>
            <a:bodyPr wrap="square">
              <a:spAutoFit/>
            </a:bodyPr>
            <a:lstStyle/>
            <a:p>
              <a:pPr algn="ctr" defTabSz="932597"/>
              <a:r>
                <a:rPr lang="en-US" b="1" dirty="0">
                  <a:solidFill>
                    <a:srgbClr val="0078D4">
                      <a:lumMod val="50000"/>
                    </a:srgbClr>
                  </a:solidFill>
                  <a:latin typeface="Segoe UI"/>
                  <a:cs typeface="Segoe UI" pitchFamily="34" charset="0"/>
                </a:rPr>
                <a:t>Development</a:t>
              </a:r>
            </a:p>
          </p:txBody>
        </p:sp>
        <p:sp>
          <p:nvSpPr>
            <p:cNvPr id="129" name="TextBox 128">
              <a:extLst>
                <a:ext uri="{FF2B5EF4-FFF2-40B4-BE49-F238E27FC236}">
                  <a16:creationId xmlns:a16="http://schemas.microsoft.com/office/drawing/2014/main" id="{F5A9FE50-AEE2-57F4-54B5-E29D0F7BA52D}"/>
                </a:ext>
              </a:extLst>
            </p:cNvPr>
            <p:cNvSpPr txBox="1"/>
            <p:nvPr/>
          </p:nvSpPr>
          <p:spPr>
            <a:xfrm>
              <a:off x="1694489" y="4983315"/>
              <a:ext cx="1788408" cy="393881"/>
            </a:xfrm>
            <a:prstGeom prst="rect">
              <a:avLst/>
            </a:prstGeom>
            <a:noFill/>
          </p:spPr>
          <p:txBody>
            <a:bodyPr wrap="square">
              <a:spAutoFit/>
            </a:bodyPr>
            <a:lstStyle/>
            <a:p>
              <a:pPr algn="ctr" defTabSz="932597"/>
              <a:r>
                <a:rPr lang="en-US" b="1" dirty="0">
                  <a:solidFill>
                    <a:srgbClr val="0078D4">
                      <a:lumMod val="50000"/>
                    </a:srgbClr>
                  </a:solidFill>
                  <a:latin typeface="Segoe UI"/>
                  <a:cs typeface="Segoe UI" pitchFamily="34" charset="0"/>
                </a:rPr>
                <a:t>Production</a:t>
              </a:r>
            </a:p>
          </p:txBody>
        </p:sp>
        <p:sp>
          <p:nvSpPr>
            <p:cNvPr id="130" name="TextBox 129">
              <a:extLst>
                <a:ext uri="{FF2B5EF4-FFF2-40B4-BE49-F238E27FC236}">
                  <a16:creationId xmlns:a16="http://schemas.microsoft.com/office/drawing/2014/main" id="{DDAFFA06-9B6E-7835-122A-93F03095C768}"/>
                </a:ext>
              </a:extLst>
            </p:cNvPr>
            <p:cNvSpPr txBox="1"/>
            <p:nvPr/>
          </p:nvSpPr>
          <p:spPr>
            <a:xfrm>
              <a:off x="1649900" y="5710351"/>
              <a:ext cx="1858117" cy="393881"/>
            </a:xfrm>
            <a:prstGeom prst="rect">
              <a:avLst/>
            </a:prstGeom>
            <a:noFill/>
          </p:spPr>
          <p:txBody>
            <a:bodyPr wrap="square">
              <a:spAutoFit/>
            </a:bodyPr>
            <a:lstStyle/>
            <a:p>
              <a:pPr algn="ctr" defTabSz="932597"/>
              <a:r>
                <a:rPr lang="en-US" b="1" dirty="0">
                  <a:solidFill>
                    <a:srgbClr val="0078D4">
                      <a:lumMod val="50000"/>
                    </a:srgbClr>
                  </a:solidFill>
                  <a:latin typeface="Segoe UI"/>
                  <a:cs typeface="Segoe UI" pitchFamily="34" charset="0"/>
                </a:rPr>
                <a:t>Subscription B</a:t>
              </a:r>
            </a:p>
          </p:txBody>
        </p:sp>
        <p:sp>
          <p:nvSpPr>
            <p:cNvPr id="131" name="TextBox 130">
              <a:extLst>
                <a:ext uri="{FF2B5EF4-FFF2-40B4-BE49-F238E27FC236}">
                  <a16:creationId xmlns:a16="http://schemas.microsoft.com/office/drawing/2014/main" id="{76D11112-A4E9-D478-24D3-FEF02ED27D5B}"/>
                </a:ext>
              </a:extLst>
            </p:cNvPr>
            <p:cNvSpPr txBox="1"/>
            <p:nvPr/>
          </p:nvSpPr>
          <p:spPr>
            <a:xfrm>
              <a:off x="3711870" y="5710355"/>
              <a:ext cx="1858117" cy="393881"/>
            </a:xfrm>
            <a:prstGeom prst="rect">
              <a:avLst/>
            </a:prstGeom>
            <a:noFill/>
          </p:spPr>
          <p:txBody>
            <a:bodyPr wrap="square">
              <a:spAutoFit/>
            </a:bodyPr>
            <a:lstStyle/>
            <a:p>
              <a:pPr algn="ctr" defTabSz="932597"/>
              <a:r>
                <a:rPr lang="en-US" b="1" dirty="0">
                  <a:solidFill>
                    <a:srgbClr val="0078D4">
                      <a:lumMod val="50000"/>
                    </a:srgbClr>
                  </a:solidFill>
                  <a:latin typeface="Segoe UI"/>
                  <a:cs typeface="Segoe UI" pitchFamily="34" charset="0"/>
                </a:rPr>
                <a:t>Subscription C</a:t>
              </a:r>
            </a:p>
          </p:txBody>
        </p:sp>
        <p:cxnSp>
          <p:nvCxnSpPr>
            <p:cNvPr id="133" name="Connector: Elbow 132">
              <a:extLst>
                <a:ext uri="{FF2B5EF4-FFF2-40B4-BE49-F238E27FC236}">
                  <a16:creationId xmlns:a16="http://schemas.microsoft.com/office/drawing/2014/main" id="{60027814-B1AA-47D5-CBFD-FC3903D7B4A8}"/>
                </a:ext>
              </a:extLst>
            </p:cNvPr>
            <p:cNvCxnSpPr>
              <a:cxnSpLocks/>
              <a:stCxn id="93" idx="2"/>
              <a:endCxn id="129" idx="0"/>
            </p:cNvCxnSpPr>
            <p:nvPr/>
          </p:nvCxnSpPr>
          <p:spPr>
            <a:xfrm rot="5400000">
              <a:off x="2636315" y="4011374"/>
              <a:ext cx="924321" cy="1019563"/>
            </a:xfrm>
            <a:prstGeom prst="bentConnector3">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4" name="Connector: Elbow 133">
              <a:extLst>
                <a:ext uri="{FF2B5EF4-FFF2-40B4-BE49-F238E27FC236}">
                  <a16:creationId xmlns:a16="http://schemas.microsoft.com/office/drawing/2014/main" id="{3D168527-1273-DA38-B0D9-3B673E4129C4}"/>
                </a:ext>
              </a:extLst>
            </p:cNvPr>
            <p:cNvCxnSpPr>
              <a:cxnSpLocks/>
              <a:stCxn id="93" idx="2"/>
              <a:endCxn id="128" idx="0"/>
            </p:cNvCxnSpPr>
            <p:nvPr/>
          </p:nvCxnSpPr>
          <p:spPr>
            <a:xfrm rot="16200000" flipH="1">
              <a:off x="3655299" y="4011952"/>
              <a:ext cx="939152" cy="1033238"/>
            </a:xfrm>
            <a:prstGeom prst="bentConnector3">
              <a:avLst>
                <a:gd name="adj1" fmla="val 50000"/>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8" name="Straight Arrow Connector 137">
              <a:extLst>
                <a:ext uri="{FF2B5EF4-FFF2-40B4-BE49-F238E27FC236}">
                  <a16:creationId xmlns:a16="http://schemas.microsoft.com/office/drawing/2014/main" id="{5F4946F3-6868-071D-2AC9-0EBD7DEC3D48}"/>
                </a:ext>
              </a:extLst>
            </p:cNvPr>
            <p:cNvCxnSpPr>
              <a:cxnSpLocks/>
              <a:stCxn id="91" idx="2"/>
              <a:endCxn id="92" idx="0"/>
            </p:cNvCxnSpPr>
            <p:nvPr/>
          </p:nvCxnSpPr>
          <p:spPr>
            <a:xfrm>
              <a:off x="2600820" y="1786865"/>
              <a:ext cx="8054" cy="206246"/>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9" name="Straight Arrow Connector 138">
              <a:extLst>
                <a:ext uri="{FF2B5EF4-FFF2-40B4-BE49-F238E27FC236}">
                  <a16:creationId xmlns:a16="http://schemas.microsoft.com/office/drawing/2014/main" id="{331CBE11-90D7-071A-E76F-68E0E0E2171D}"/>
                </a:ext>
              </a:extLst>
            </p:cNvPr>
            <p:cNvCxnSpPr>
              <a:cxnSpLocks/>
              <a:stCxn id="129" idx="2"/>
              <a:endCxn id="130" idx="0"/>
            </p:cNvCxnSpPr>
            <p:nvPr/>
          </p:nvCxnSpPr>
          <p:spPr>
            <a:xfrm flipH="1">
              <a:off x="2578959" y="5377196"/>
              <a:ext cx="9735" cy="333155"/>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42" name="Straight Arrow Connector 141">
              <a:extLst>
                <a:ext uri="{FF2B5EF4-FFF2-40B4-BE49-F238E27FC236}">
                  <a16:creationId xmlns:a16="http://schemas.microsoft.com/office/drawing/2014/main" id="{B9D8EF6E-A10F-E771-B1E8-0AFC656CED61}"/>
                </a:ext>
              </a:extLst>
            </p:cNvPr>
            <p:cNvCxnSpPr>
              <a:cxnSpLocks/>
              <a:stCxn id="128" idx="2"/>
              <a:endCxn id="131" idx="0"/>
            </p:cNvCxnSpPr>
            <p:nvPr/>
          </p:nvCxnSpPr>
          <p:spPr>
            <a:xfrm flipH="1">
              <a:off x="4640929" y="5392028"/>
              <a:ext cx="565" cy="318327"/>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45" name="Connector: Elbow 144">
              <a:extLst>
                <a:ext uri="{FF2B5EF4-FFF2-40B4-BE49-F238E27FC236}">
                  <a16:creationId xmlns:a16="http://schemas.microsoft.com/office/drawing/2014/main" id="{CA1500BA-E5B6-5CD8-F227-B3F7DF9374CB}"/>
                </a:ext>
              </a:extLst>
            </p:cNvPr>
            <p:cNvCxnSpPr>
              <a:cxnSpLocks/>
              <a:stCxn id="92" idx="2"/>
              <a:endCxn id="94" idx="0"/>
            </p:cNvCxnSpPr>
            <p:nvPr/>
          </p:nvCxnSpPr>
          <p:spPr>
            <a:xfrm rot="5400000">
              <a:off x="1450160" y="2488138"/>
              <a:ext cx="964451" cy="1352979"/>
            </a:xfrm>
            <a:prstGeom prst="bentConnector3">
              <a:avLst>
                <a:gd name="adj1" fmla="val 50000"/>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48" name="Connector: Elbow 147">
              <a:extLst>
                <a:ext uri="{FF2B5EF4-FFF2-40B4-BE49-F238E27FC236}">
                  <a16:creationId xmlns:a16="http://schemas.microsoft.com/office/drawing/2014/main" id="{DC93AF69-5866-479F-9114-B6BC86AC07BE}"/>
                </a:ext>
              </a:extLst>
            </p:cNvPr>
            <p:cNvCxnSpPr>
              <a:cxnSpLocks/>
              <a:stCxn id="92" idx="2"/>
              <a:endCxn id="93" idx="0"/>
            </p:cNvCxnSpPr>
            <p:nvPr/>
          </p:nvCxnSpPr>
          <p:spPr>
            <a:xfrm rot="16200000" flipH="1">
              <a:off x="2617209" y="2674067"/>
              <a:ext cx="982713" cy="999382"/>
            </a:xfrm>
            <a:prstGeom prst="bentConnector3">
              <a:avLst>
                <a:gd name="adj1" fmla="val 50000"/>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51" name="Straight Arrow Connector 150">
              <a:extLst>
                <a:ext uri="{FF2B5EF4-FFF2-40B4-BE49-F238E27FC236}">
                  <a16:creationId xmlns:a16="http://schemas.microsoft.com/office/drawing/2014/main" id="{4BF89145-DBF4-2A2E-5BE1-06BFD612AE62}"/>
                </a:ext>
              </a:extLst>
            </p:cNvPr>
            <p:cNvCxnSpPr>
              <a:cxnSpLocks/>
              <a:stCxn id="94" idx="2"/>
              <a:endCxn id="95" idx="0"/>
            </p:cNvCxnSpPr>
            <p:nvPr/>
          </p:nvCxnSpPr>
          <p:spPr>
            <a:xfrm>
              <a:off x="1255895" y="4040733"/>
              <a:ext cx="6315" cy="312566"/>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54" name="Arrow: Right 153">
              <a:extLst>
                <a:ext uri="{FF2B5EF4-FFF2-40B4-BE49-F238E27FC236}">
                  <a16:creationId xmlns:a16="http://schemas.microsoft.com/office/drawing/2014/main" id="{3D015E0E-6645-3248-4CC6-8481C981B956}"/>
                </a:ext>
                <a:ext uri="{C183D7F6-B498-43B3-948B-1728B52AA6E4}">
                  <adec:decorative xmlns:adec="http://schemas.microsoft.com/office/drawing/2017/decorative" val="1"/>
                </a:ext>
              </a:extLst>
            </p:cNvPr>
            <p:cNvSpPr/>
            <p:nvPr/>
          </p:nvSpPr>
          <p:spPr bwMode="auto">
            <a:xfrm>
              <a:off x="4890731" y="2614253"/>
              <a:ext cx="671818" cy="1127552"/>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dirty="0">
                <a:gradFill>
                  <a:gsLst>
                    <a:gs pos="0">
                      <a:srgbClr val="FFFFFF"/>
                    </a:gs>
                    <a:gs pos="100000">
                      <a:srgbClr val="FFFFFF"/>
                    </a:gs>
                  </a:gsLst>
                  <a:lin ang="5400000" scaled="0"/>
                </a:gradFill>
                <a:latin typeface="Segoe UI"/>
                <a:ea typeface="Segoe UI" pitchFamily="34" charset="0"/>
                <a:cs typeface="Segoe UI" pitchFamily="34" charset="0"/>
              </a:endParaRPr>
            </a:p>
          </p:txBody>
        </p:sp>
        <p:cxnSp>
          <p:nvCxnSpPr>
            <p:cNvPr id="156" name="Straight Connector 155">
              <a:extLst>
                <a:ext uri="{FF2B5EF4-FFF2-40B4-BE49-F238E27FC236}">
                  <a16:creationId xmlns:a16="http://schemas.microsoft.com/office/drawing/2014/main" id="{7BE25ED3-82A3-1EAD-B519-603FBB2FF441}"/>
                </a:ext>
              </a:extLst>
            </p:cNvPr>
            <p:cNvCxnSpPr>
              <a:cxnSpLocks/>
              <a:stCxn id="3" idx="1"/>
            </p:cNvCxnSpPr>
            <p:nvPr/>
          </p:nvCxnSpPr>
          <p:spPr>
            <a:xfrm flipH="1" flipV="1">
              <a:off x="6661547" y="2507013"/>
              <a:ext cx="491098" cy="599067"/>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59" name="TextBox 158">
              <a:extLst>
                <a:ext uri="{FF2B5EF4-FFF2-40B4-BE49-F238E27FC236}">
                  <a16:creationId xmlns:a16="http://schemas.microsoft.com/office/drawing/2014/main" id="{7356BAFD-A70A-41D2-FBDD-EA110CCB421F}"/>
                </a:ext>
              </a:extLst>
            </p:cNvPr>
            <p:cNvSpPr txBox="1"/>
            <p:nvPr/>
          </p:nvSpPr>
          <p:spPr>
            <a:xfrm>
              <a:off x="10238525" y="3226179"/>
              <a:ext cx="1404422" cy="393881"/>
            </a:xfrm>
            <a:prstGeom prst="rect">
              <a:avLst/>
            </a:prstGeom>
            <a:noFill/>
          </p:spPr>
          <p:txBody>
            <a:bodyPr wrap="square">
              <a:spAutoFit/>
            </a:bodyPr>
            <a:lstStyle/>
            <a:p>
              <a:pPr algn="ctr" defTabSz="932597"/>
              <a:r>
                <a:rPr lang="en-US" b="1" dirty="0">
                  <a:solidFill>
                    <a:srgbClr val="0078D4">
                      <a:lumMod val="50000"/>
                    </a:srgbClr>
                  </a:solidFill>
                  <a:latin typeface="Segoe UI"/>
                  <a:cs typeface="Segoe UI" pitchFamily="34" charset="0"/>
                </a:rPr>
                <a:t>regions</a:t>
              </a:r>
            </a:p>
          </p:txBody>
        </p:sp>
      </p:grpSp>
    </p:spTree>
    <p:extLst>
      <p:ext uri="{BB962C8B-B14F-4D97-AF65-F5344CB8AC3E}">
        <p14:creationId xmlns:p14="http://schemas.microsoft.com/office/powerpoint/2010/main" val="1362405366"/>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81340" y="3232075"/>
            <a:ext cx="8316854" cy="775597"/>
          </a:xfrm>
        </p:spPr>
        <p:txBody>
          <a:bodyPr/>
          <a:lstStyle/>
          <a:p>
            <a:pPr defTabSz="444500">
              <a:spcBef>
                <a:spcPct val="0"/>
              </a:spcBef>
              <a:spcAft>
                <a:spcPct val="35000"/>
              </a:spcAft>
            </a:pPr>
            <a:r>
              <a:rPr lang="en-US" sz="2800" dirty="0"/>
              <a:t>Lab 02a - Manage Subscriptions and RBAC</a:t>
            </a:r>
            <a:br>
              <a:rPr lang="en-US" sz="2800" dirty="0"/>
            </a:br>
            <a:r>
              <a:rPr lang="it-IT" sz="2800" dirty="0"/>
              <a:t>Lab 02b - Manage Governance via Azure Policy</a:t>
            </a:r>
          </a:p>
        </p:txBody>
      </p:sp>
    </p:spTree>
    <p:extLst>
      <p:ext uri="{BB962C8B-B14F-4D97-AF65-F5344CB8AC3E}">
        <p14:creationId xmlns:p14="http://schemas.microsoft.com/office/powerpoint/2010/main" val="3194727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66947-3F02-48BF-A456-13B4C0FFCF7F}"/>
              </a:ext>
            </a:extLst>
          </p:cNvPr>
          <p:cNvSpPr>
            <a:spLocks noGrp="1"/>
          </p:cNvSpPr>
          <p:nvPr>
            <p:ph type="title"/>
          </p:nvPr>
        </p:nvSpPr>
        <p:spPr>
          <a:xfrm>
            <a:off x="600855" y="525428"/>
            <a:ext cx="11701941" cy="502246"/>
          </a:xfrm>
        </p:spPr>
        <p:txBody>
          <a:bodyPr>
            <a:noAutofit/>
          </a:bodyPr>
          <a:lstStyle/>
          <a:p>
            <a:r>
              <a:rPr lang="en-US" dirty="0"/>
              <a:t>Lab 02a – Manage Subscriptions and Azure RBAC</a:t>
            </a:r>
          </a:p>
        </p:txBody>
      </p:sp>
      <p:sp>
        <p:nvSpPr>
          <p:cNvPr id="18" name="Text Placeholder 2">
            <a:extLst>
              <a:ext uri="{FF2B5EF4-FFF2-40B4-BE49-F238E27FC236}">
                <a16:creationId xmlns:a16="http://schemas.microsoft.com/office/drawing/2014/main" id="{3B4629CD-0B11-4BD3-9ABA-B3DFAA47F77F}"/>
              </a:ext>
            </a:extLst>
          </p:cNvPr>
          <p:cNvSpPr txBox="1">
            <a:spLocks/>
          </p:cNvSpPr>
          <p:nvPr/>
        </p:nvSpPr>
        <p:spPr>
          <a:xfrm>
            <a:off x="313952" y="2132210"/>
            <a:ext cx="3381586" cy="2699570"/>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612"/>
              </a:spcAft>
              <a:buSzPct val="100000"/>
            </a:pPr>
            <a:r>
              <a:rPr lang="en-US" sz="1800" spc="0" dirty="0">
                <a:solidFill>
                  <a:schemeClr val="tx1"/>
                </a:solidFill>
                <a:latin typeface="+mn-lt"/>
                <a:cs typeface="Segoe UI Semilight"/>
              </a:rPr>
              <a:t>In this lab, you learn about role-based access control. </a:t>
            </a:r>
          </a:p>
          <a:p>
            <a:pPr>
              <a:spcAft>
                <a:spcPts val="612"/>
              </a:spcAft>
              <a:buSzPct val="100000"/>
            </a:pPr>
            <a:r>
              <a:rPr lang="en-US" sz="1800" spc="0" dirty="0">
                <a:solidFill>
                  <a:schemeClr val="tx1"/>
                </a:solidFill>
                <a:latin typeface="+mn-lt"/>
                <a:cs typeface="Segoe UI Semilight"/>
              </a:rPr>
              <a:t>You learn how to use permissions and scopes to control what actions identities can and cannot perform. </a:t>
            </a:r>
          </a:p>
          <a:p>
            <a:pPr>
              <a:spcAft>
                <a:spcPts val="612"/>
              </a:spcAft>
              <a:buSzPct val="100000"/>
            </a:pPr>
            <a:r>
              <a:rPr lang="en-US" sz="1800" spc="0" dirty="0">
                <a:solidFill>
                  <a:schemeClr val="tx1"/>
                </a:solidFill>
                <a:latin typeface="+mn-lt"/>
                <a:cs typeface="Segoe UI Semilight"/>
              </a:rPr>
              <a:t>You also learn how to make subscription management easier by using management groups. </a:t>
            </a:r>
          </a:p>
        </p:txBody>
      </p:sp>
      <p:sp>
        <p:nvSpPr>
          <p:cNvPr id="26" name="Rectangle 25">
            <a:extLst>
              <a:ext uri="{FF2B5EF4-FFF2-40B4-BE49-F238E27FC236}">
                <a16:creationId xmlns:a16="http://schemas.microsoft.com/office/drawing/2014/main" id="{907DF144-E569-4AED-B866-434D14046668}"/>
              </a:ext>
            </a:extLst>
          </p:cNvPr>
          <p:cNvSpPr/>
          <p:nvPr/>
        </p:nvSpPr>
        <p:spPr bwMode="auto">
          <a:xfrm>
            <a:off x="5035247" y="2044257"/>
            <a:ext cx="6812422" cy="2521035"/>
          </a:xfrm>
          <a:prstGeom prst="rect">
            <a:avLst/>
          </a:prstGeom>
          <a:solidFill>
            <a:schemeClr val="bg1"/>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54" tIns="137141" rIns="182854" bIns="137141" numCol="1" spcCol="1270" anchor="t" anchorCtr="0">
            <a:noAutofit/>
          </a:bodyPr>
          <a:lstStyle/>
          <a:p>
            <a:pPr>
              <a:spcAft>
                <a:spcPts val="612"/>
              </a:spcAft>
              <a:buSzPct val="90000"/>
            </a:pPr>
            <a:r>
              <a:rPr lang="en-US" sz="2040" dirty="0">
                <a:solidFill>
                  <a:schemeClr val="tx1"/>
                </a:solidFill>
                <a:latin typeface="Segoe UI Semibold" panose="020B0702040204020203" pitchFamily="34" charset="0"/>
                <a:cs typeface="Segoe UI Semibold" panose="020B0702040204020203" pitchFamily="34" charset="0"/>
              </a:rPr>
              <a:t>Task 1</a:t>
            </a:r>
            <a:r>
              <a:rPr lang="en-US" sz="2040" dirty="0">
                <a:solidFill>
                  <a:schemeClr val="tx1"/>
                </a:solidFill>
                <a:latin typeface="Segoe UI" panose="020B0502040204020203" pitchFamily="34" charset="0"/>
                <a:cs typeface="Segoe UI" panose="020B0502040204020203" pitchFamily="34" charset="0"/>
              </a:rPr>
              <a:t>: Implement management groups.</a:t>
            </a:r>
          </a:p>
          <a:p>
            <a:pPr>
              <a:spcAft>
                <a:spcPts val="612"/>
              </a:spcAft>
              <a:buSzPct val="90000"/>
            </a:pPr>
            <a:r>
              <a:rPr lang="en-US" sz="2040" dirty="0">
                <a:solidFill>
                  <a:schemeClr val="tx1"/>
                </a:solidFill>
                <a:latin typeface="Segoe UI Semibold" panose="020B0702040204020203" pitchFamily="34" charset="0"/>
                <a:cs typeface="Segoe UI Semibold" panose="020B0702040204020203" pitchFamily="34" charset="0"/>
              </a:rPr>
              <a:t>Task 2</a:t>
            </a:r>
            <a:r>
              <a:rPr lang="en-US" sz="2040" dirty="0">
                <a:solidFill>
                  <a:schemeClr val="tx1"/>
                </a:solidFill>
                <a:latin typeface="Segoe UI" panose="020B0502040204020203" pitchFamily="34" charset="0"/>
                <a:cs typeface="Segoe UI" panose="020B0502040204020203" pitchFamily="34" charset="0"/>
              </a:rPr>
              <a:t>: Review and assign a built-in Azure role.</a:t>
            </a:r>
          </a:p>
          <a:p>
            <a:pPr>
              <a:spcAft>
                <a:spcPts val="612"/>
              </a:spcAft>
              <a:buSzPct val="90000"/>
            </a:pPr>
            <a:r>
              <a:rPr lang="en-US" sz="2040" dirty="0">
                <a:solidFill>
                  <a:schemeClr val="tx1"/>
                </a:solidFill>
                <a:latin typeface="Segoe UI Semibold" panose="020B0702040204020203" pitchFamily="34" charset="0"/>
                <a:cs typeface="Segoe UI Semibold" panose="020B0702040204020203" pitchFamily="34" charset="0"/>
              </a:rPr>
              <a:t>Task 3</a:t>
            </a:r>
            <a:r>
              <a:rPr lang="en-US" sz="2040" dirty="0">
                <a:solidFill>
                  <a:schemeClr val="tx1"/>
                </a:solidFill>
                <a:latin typeface="Segoe UI" panose="020B0502040204020203" pitchFamily="34" charset="0"/>
                <a:cs typeface="Segoe UI" panose="020B0502040204020203" pitchFamily="34" charset="0"/>
              </a:rPr>
              <a:t>: Create a custom RBAC role.</a:t>
            </a:r>
          </a:p>
          <a:p>
            <a:pPr marL="879167" indent="-879167">
              <a:spcAft>
                <a:spcPts val="612"/>
              </a:spcAft>
              <a:buSzPct val="90000"/>
            </a:pPr>
            <a:r>
              <a:rPr lang="en-US" sz="2040" dirty="0">
                <a:solidFill>
                  <a:schemeClr val="tx1"/>
                </a:solidFill>
                <a:latin typeface="Segoe UI Semibold" panose="020B0702040204020203" pitchFamily="34" charset="0"/>
                <a:cs typeface="Segoe UI Semibold" panose="020B0702040204020203" pitchFamily="34" charset="0"/>
              </a:rPr>
              <a:t>Task 4</a:t>
            </a:r>
            <a:r>
              <a:rPr lang="en-US" sz="2040" dirty="0">
                <a:solidFill>
                  <a:schemeClr val="tx1"/>
                </a:solidFill>
                <a:latin typeface="Segoe UI" panose="020B0502040204020203" pitchFamily="34" charset="0"/>
                <a:cs typeface="Segoe UI" panose="020B0502040204020203" pitchFamily="34" charset="0"/>
              </a:rPr>
              <a:t>: Monitor role assignments with the Activity Log.</a:t>
            </a:r>
          </a:p>
        </p:txBody>
      </p:sp>
      <p:sp>
        <p:nvSpPr>
          <p:cNvPr id="3" name="TextBox 2">
            <a:extLst>
              <a:ext uri="{FF2B5EF4-FFF2-40B4-BE49-F238E27FC236}">
                <a16:creationId xmlns:a16="http://schemas.microsoft.com/office/drawing/2014/main" id="{674BE59C-C967-46CB-D8B0-E8D8E4269995}"/>
              </a:ext>
            </a:extLst>
          </p:cNvPr>
          <p:cNvSpPr txBox="1"/>
          <p:nvPr/>
        </p:nvSpPr>
        <p:spPr>
          <a:xfrm>
            <a:off x="5035246" y="1738886"/>
            <a:ext cx="6215646" cy="414353"/>
          </a:xfrm>
          <a:prstGeom prst="rect">
            <a:avLst/>
          </a:prstGeom>
          <a:noFill/>
        </p:spPr>
        <p:txBody>
          <a:bodyPr wrap="square">
            <a:spAutoFit/>
          </a:bodyPr>
          <a:lstStyle/>
          <a:p>
            <a:r>
              <a:rPr lang="en-US" sz="2040" dirty="0">
                <a:latin typeface="Segoe UI Semibold" panose="020B0702040204020203" pitchFamily="34" charset="0"/>
                <a:cs typeface="Segoe UI Semibold" panose="020B0702040204020203" pitchFamily="34" charset="0"/>
              </a:rPr>
              <a:t>Job Skills</a:t>
            </a:r>
            <a:endParaRPr lang="en-US" sz="2040" dirty="0"/>
          </a:p>
        </p:txBody>
      </p:sp>
    </p:spTree>
    <p:extLst>
      <p:ext uri="{BB962C8B-B14F-4D97-AF65-F5344CB8AC3E}">
        <p14:creationId xmlns:p14="http://schemas.microsoft.com/office/powerpoint/2010/main" val="2862213756"/>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86213-E93B-4BCC-890C-2EA80784C85B}"/>
              </a:ext>
            </a:extLst>
          </p:cNvPr>
          <p:cNvSpPr>
            <a:spLocks noGrp="1"/>
          </p:cNvSpPr>
          <p:nvPr>
            <p:ph type="title"/>
          </p:nvPr>
        </p:nvSpPr>
        <p:spPr/>
        <p:txBody>
          <a:bodyPr/>
          <a:lstStyle/>
          <a:p>
            <a:r>
              <a:rPr lang="en-US" dirty="0"/>
              <a:t>Lab 02a – Architecture diagram</a:t>
            </a:r>
          </a:p>
        </p:txBody>
      </p:sp>
      <p:grpSp>
        <p:nvGrpSpPr>
          <p:cNvPr id="4" name="Group 3" descr="Architecture diagram for rbac tasks">
            <a:extLst>
              <a:ext uri="{FF2B5EF4-FFF2-40B4-BE49-F238E27FC236}">
                <a16:creationId xmlns:a16="http://schemas.microsoft.com/office/drawing/2014/main" id="{4FDBA96A-0AFC-9C1B-2774-668169C36807}"/>
              </a:ext>
            </a:extLst>
          </p:cNvPr>
          <p:cNvGrpSpPr/>
          <p:nvPr/>
        </p:nvGrpSpPr>
        <p:grpSpPr>
          <a:xfrm>
            <a:off x="1083897" y="2058914"/>
            <a:ext cx="9975846" cy="2765210"/>
            <a:chOff x="1083897" y="2058914"/>
            <a:chExt cx="9975846" cy="2765210"/>
          </a:xfrm>
        </p:grpSpPr>
        <p:sp>
          <p:nvSpPr>
            <p:cNvPr id="41" name="Rectangle 40">
              <a:extLst>
                <a:ext uri="{FF2B5EF4-FFF2-40B4-BE49-F238E27FC236}">
                  <a16:creationId xmlns:a16="http://schemas.microsoft.com/office/drawing/2014/main" id="{B0A87CCF-22CE-E12A-179B-6A7942595EEF}"/>
                </a:ext>
              </a:extLst>
            </p:cNvPr>
            <p:cNvSpPr/>
            <p:nvPr/>
          </p:nvSpPr>
          <p:spPr>
            <a:xfrm>
              <a:off x="9482881" y="2561104"/>
              <a:ext cx="1494457" cy="1404578"/>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36" dirty="0"/>
            </a:p>
          </p:txBody>
        </p:sp>
        <p:sp>
          <p:nvSpPr>
            <p:cNvPr id="37" name="Rectangle 36">
              <a:extLst>
                <a:ext uri="{FF2B5EF4-FFF2-40B4-BE49-F238E27FC236}">
                  <a16:creationId xmlns:a16="http://schemas.microsoft.com/office/drawing/2014/main" id="{D24F58CF-E401-2FA5-D4CF-D25CF9840833}"/>
                </a:ext>
              </a:extLst>
            </p:cNvPr>
            <p:cNvSpPr/>
            <p:nvPr/>
          </p:nvSpPr>
          <p:spPr>
            <a:xfrm>
              <a:off x="4198378" y="3677748"/>
              <a:ext cx="3126383" cy="957288"/>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36" dirty="0"/>
            </a:p>
          </p:txBody>
        </p:sp>
        <p:sp>
          <p:nvSpPr>
            <p:cNvPr id="38" name="TextBox 37">
              <a:extLst>
                <a:ext uri="{FF2B5EF4-FFF2-40B4-BE49-F238E27FC236}">
                  <a16:creationId xmlns:a16="http://schemas.microsoft.com/office/drawing/2014/main" id="{3E3B87A9-EF59-894A-A3CE-8D1D5489BAC0}"/>
                </a:ext>
              </a:extLst>
            </p:cNvPr>
            <p:cNvSpPr txBox="1"/>
            <p:nvPr/>
          </p:nvSpPr>
          <p:spPr>
            <a:xfrm>
              <a:off x="6582142" y="3704066"/>
              <a:ext cx="892655" cy="350330"/>
            </a:xfrm>
            <a:prstGeom prst="rect">
              <a:avLst/>
            </a:prstGeom>
            <a:noFill/>
          </p:spPr>
          <p:txBody>
            <a:bodyPr wrap="square">
              <a:spAutoFit/>
            </a:bodyPr>
            <a:lstStyle/>
            <a:p>
              <a:pPr defTabSz="914191"/>
              <a:r>
                <a:rPr lang="en-US" sz="1632" b="1" dirty="0">
                  <a:solidFill>
                    <a:schemeClr val="tx2">
                      <a:lumMod val="50000"/>
                    </a:schemeClr>
                  </a:solidFill>
                </a:rPr>
                <a:t>Task 3</a:t>
              </a:r>
            </a:p>
          </p:txBody>
        </p:sp>
        <p:sp>
          <p:nvSpPr>
            <p:cNvPr id="35" name="Rectangle 34">
              <a:extLst>
                <a:ext uri="{FF2B5EF4-FFF2-40B4-BE49-F238E27FC236}">
                  <a16:creationId xmlns:a16="http://schemas.microsoft.com/office/drawing/2014/main" id="{6F31D25A-EAB5-6D04-8B92-4D3A7DC28994}"/>
                </a:ext>
              </a:extLst>
            </p:cNvPr>
            <p:cNvSpPr/>
            <p:nvPr/>
          </p:nvSpPr>
          <p:spPr>
            <a:xfrm>
              <a:off x="4198378" y="2083837"/>
              <a:ext cx="3126383" cy="957288"/>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36" dirty="0"/>
            </a:p>
          </p:txBody>
        </p:sp>
        <p:sp>
          <p:nvSpPr>
            <p:cNvPr id="36" name="TextBox 35">
              <a:extLst>
                <a:ext uri="{FF2B5EF4-FFF2-40B4-BE49-F238E27FC236}">
                  <a16:creationId xmlns:a16="http://schemas.microsoft.com/office/drawing/2014/main" id="{E70CA88D-C1A8-C637-83A7-C6D1BD7A93C0}"/>
                </a:ext>
              </a:extLst>
            </p:cNvPr>
            <p:cNvSpPr txBox="1"/>
            <p:nvPr/>
          </p:nvSpPr>
          <p:spPr>
            <a:xfrm>
              <a:off x="6582142" y="2058914"/>
              <a:ext cx="892655" cy="350330"/>
            </a:xfrm>
            <a:prstGeom prst="rect">
              <a:avLst/>
            </a:prstGeom>
            <a:noFill/>
          </p:spPr>
          <p:txBody>
            <a:bodyPr wrap="square">
              <a:spAutoFit/>
            </a:bodyPr>
            <a:lstStyle/>
            <a:p>
              <a:pPr defTabSz="914191"/>
              <a:r>
                <a:rPr lang="en-US" sz="1632" b="1" dirty="0">
                  <a:solidFill>
                    <a:schemeClr val="tx2">
                      <a:lumMod val="50000"/>
                    </a:schemeClr>
                  </a:solidFill>
                </a:rPr>
                <a:t>Task 2</a:t>
              </a:r>
            </a:p>
          </p:txBody>
        </p:sp>
        <p:sp>
          <p:nvSpPr>
            <p:cNvPr id="12" name="TextBox 11">
              <a:extLst>
                <a:ext uri="{FF2B5EF4-FFF2-40B4-BE49-F238E27FC236}">
                  <a16:creationId xmlns:a16="http://schemas.microsoft.com/office/drawing/2014/main" id="{9661B682-8A20-E4B3-5F90-D1E5D9F1E8B7}"/>
                </a:ext>
              </a:extLst>
            </p:cNvPr>
            <p:cNvSpPr txBox="1"/>
            <p:nvPr/>
          </p:nvSpPr>
          <p:spPr>
            <a:xfrm>
              <a:off x="4267112" y="2235514"/>
              <a:ext cx="3126383" cy="670445"/>
            </a:xfrm>
            <a:prstGeom prst="rect">
              <a:avLst/>
            </a:prstGeom>
            <a:noFill/>
          </p:spPr>
          <p:txBody>
            <a:bodyPr wrap="square">
              <a:spAutoFit/>
            </a:bodyPr>
            <a:lstStyle/>
            <a:p>
              <a:pPr algn="ctr"/>
              <a:r>
                <a:rPr lang="en-US" sz="1836" dirty="0"/>
                <a:t>Built-in roles</a:t>
              </a:r>
            </a:p>
            <a:p>
              <a:r>
                <a:rPr lang="en-US" sz="1836" dirty="0"/>
                <a:t>Virtual Machine Contributor</a:t>
              </a:r>
            </a:p>
          </p:txBody>
        </p:sp>
        <p:sp>
          <p:nvSpPr>
            <p:cNvPr id="31" name="TextBox 30">
              <a:extLst>
                <a:ext uri="{FF2B5EF4-FFF2-40B4-BE49-F238E27FC236}">
                  <a16:creationId xmlns:a16="http://schemas.microsoft.com/office/drawing/2014/main" id="{AB2A7EE1-5B61-2B65-BC58-A84C539AD860}"/>
                </a:ext>
              </a:extLst>
            </p:cNvPr>
            <p:cNvSpPr txBox="1"/>
            <p:nvPr/>
          </p:nvSpPr>
          <p:spPr>
            <a:xfrm>
              <a:off x="4283055" y="3844623"/>
              <a:ext cx="2962428" cy="670445"/>
            </a:xfrm>
            <a:prstGeom prst="rect">
              <a:avLst/>
            </a:prstGeom>
            <a:noFill/>
          </p:spPr>
          <p:txBody>
            <a:bodyPr wrap="square">
              <a:spAutoFit/>
            </a:bodyPr>
            <a:lstStyle/>
            <a:p>
              <a:pPr algn="ctr"/>
              <a:r>
                <a:rPr lang="en-US" sz="1836" dirty="0"/>
                <a:t>Custom roles</a:t>
              </a:r>
            </a:p>
            <a:p>
              <a:r>
                <a:rPr lang="en-US" sz="1836" dirty="0"/>
                <a:t>Custom Support Request</a:t>
              </a:r>
            </a:p>
          </p:txBody>
        </p:sp>
        <p:grpSp>
          <p:nvGrpSpPr>
            <p:cNvPr id="34" name="Group 33">
              <a:extLst>
                <a:ext uri="{FF2B5EF4-FFF2-40B4-BE49-F238E27FC236}">
                  <a16:creationId xmlns:a16="http://schemas.microsoft.com/office/drawing/2014/main" id="{FE7C771B-4141-2FC2-53A8-9D3A1317BD27}"/>
                </a:ext>
              </a:extLst>
            </p:cNvPr>
            <p:cNvGrpSpPr/>
            <p:nvPr/>
          </p:nvGrpSpPr>
          <p:grpSpPr>
            <a:xfrm>
              <a:off x="7748741" y="2909985"/>
              <a:ext cx="1614382" cy="1345092"/>
              <a:chOff x="6769198" y="2008666"/>
              <a:chExt cx="1582871" cy="1318837"/>
            </a:xfrm>
          </p:grpSpPr>
          <p:pic>
            <p:nvPicPr>
              <p:cNvPr id="3" name="Picture 2" descr="A person with a gold circle on their head&#10;&#10;Description automatically generated">
                <a:extLst>
                  <a:ext uri="{FF2B5EF4-FFF2-40B4-BE49-F238E27FC236}">
                    <a16:creationId xmlns:a16="http://schemas.microsoft.com/office/drawing/2014/main" id="{A28796DD-13C1-19B4-368D-892B285259B8}"/>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193217" y="2008666"/>
                <a:ext cx="717228" cy="717228"/>
              </a:xfrm>
              <a:prstGeom prst="rect">
                <a:avLst/>
              </a:prstGeom>
            </p:spPr>
          </p:pic>
          <p:sp>
            <p:nvSpPr>
              <p:cNvPr id="33" name="TextBox 32">
                <a:extLst>
                  <a:ext uri="{FF2B5EF4-FFF2-40B4-BE49-F238E27FC236}">
                    <a16:creationId xmlns:a16="http://schemas.microsoft.com/office/drawing/2014/main" id="{E05CBD31-9B84-2C56-426E-9F5EC57BDAA3}"/>
                  </a:ext>
                </a:extLst>
              </p:cNvPr>
              <p:cNvSpPr txBox="1"/>
              <p:nvPr/>
            </p:nvSpPr>
            <p:spPr>
              <a:xfrm>
                <a:off x="6769198" y="2670144"/>
                <a:ext cx="1582871" cy="657359"/>
              </a:xfrm>
              <a:prstGeom prst="rect">
                <a:avLst/>
              </a:prstGeom>
              <a:noFill/>
            </p:spPr>
            <p:txBody>
              <a:bodyPr wrap="square">
                <a:spAutoFit/>
              </a:bodyPr>
              <a:lstStyle/>
              <a:p>
                <a:pPr algn="ctr"/>
                <a:r>
                  <a:rPr lang="en-US" sz="1836" dirty="0"/>
                  <a:t>Help Desk Group</a:t>
                </a:r>
              </a:p>
            </p:txBody>
          </p:sp>
        </p:grpSp>
        <p:cxnSp>
          <p:nvCxnSpPr>
            <p:cNvPr id="39" name="Connector: Elbow 38">
              <a:extLst>
                <a:ext uri="{FF2B5EF4-FFF2-40B4-BE49-F238E27FC236}">
                  <a16:creationId xmlns:a16="http://schemas.microsoft.com/office/drawing/2014/main" id="{332F6482-8DA3-FCDA-15E3-3CAEC78B8C28}"/>
                </a:ext>
              </a:extLst>
            </p:cNvPr>
            <p:cNvCxnSpPr>
              <a:cxnSpLocks/>
              <a:stCxn id="3" idx="1"/>
              <a:endCxn id="35" idx="3"/>
            </p:cNvCxnSpPr>
            <p:nvPr/>
          </p:nvCxnSpPr>
          <p:spPr>
            <a:xfrm rot="10800000">
              <a:off x="7324762" y="2562483"/>
              <a:ext cx="856440" cy="713257"/>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42" name="Connector: Elbow 41">
              <a:extLst>
                <a:ext uri="{FF2B5EF4-FFF2-40B4-BE49-F238E27FC236}">
                  <a16:creationId xmlns:a16="http://schemas.microsoft.com/office/drawing/2014/main" id="{23B1F390-5844-626C-C6BA-2E94B2073D68}"/>
                </a:ext>
              </a:extLst>
            </p:cNvPr>
            <p:cNvCxnSpPr>
              <a:cxnSpLocks/>
              <a:stCxn id="3" idx="1"/>
              <a:endCxn id="37" idx="3"/>
            </p:cNvCxnSpPr>
            <p:nvPr/>
          </p:nvCxnSpPr>
          <p:spPr>
            <a:xfrm rot="10800000" flipV="1">
              <a:off x="7324762" y="3275738"/>
              <a:ext cx="856440" cy="880654"/>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grpSp>
          <p:nvGrpSpPr>
            <p:cNvPr id="56" name="Group 55">
              <a:extLst>
                <a:ext uri="{FF2B5EF4-FFF2-40B4-BE49-F238E27FC236}">
                  <a16:creationId xmlns:a16="http://schemas.microsoft.com/office/drawing/2014/main" id="{7F759C59-07CA-68C0-F2EC-E41FEC89F389}"/>
                </a:ext>
              </a:extLst>
            </p:cNvPr>
            <p:cNvGrpSpPr/>
            <p:nvPr/>
          </p:nvGrpSpPr>
          <p:grpSpPr>
            <a:xfrm>
              <a:off x="1083897" y="2822719"/>
              <a:ext cx="2525756" cy="2001405"/>
              <a:chOff x="700135" y="2470828"/>
              <a:chExt cx="2476456" cy="1962340"/>
            </a:xfrm>
          </p:grpSpPr>
          <p:sp>
            <p:nvSpPr>
              <p:cNvPr id="30" name="Rectangle 29">
                <a:extLst>
                  <a:ext uri="{FF2B5EF4-FFF2-40B4-BE49-F238E27FC236}">
                    <a16:creationId xmlns:a16="http://schemas.microsoft.com/office/drawing/2014/main" id="{A4EA8720-437A-0F55-3D4E-39DE43D6EF58}"/>
                  </a:ext>
                </a:extLst>
              </p:cNvPr>
              <p:cNvSpPr/>
              <p:nvPr/>
            </p:nvSpPr>
            <p:spPr>
              <a:xfrm>
                <a:off x="700135" y="2510860"/>
                <a:ext cx="2427750" cy="938604"/>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36" dirty="0"/>
              </a:p>
            </p:txBody>
          </p:sp>
          <p:sp>
            <p:nvSpPr>
              <p:cNvPr id="5" name="TextBox 4">
                <a:extLst>
                  <a:ext uri="{FF2B5EF4-FFF2-40B4-BE49-F238E27FC236}">
                    <a16:creationId xmlns:a16="http://schemas.microsoft.com/office/drawing/2014/main" id="{97771CB7-C79D-62CB-2356-95EBE0DC83B2}"/>
                  </a:ext>
                </a:extLst>
              </p:cNvPr>
              <p:cNvSpPr txBox="1"/>
              <p:nvPr/>
            </p:nvSpPr>
            <p:spPr>
              <a:xfrm>
                <a:off x="1534758" y="2800759"/>
                <a:ext cx="1520576" cy="533263"/>
              </a:xfrm>
              <a:prstGeom prst="rect">
                <a:avLst/>
              </a:prstGeom>
              <a:noFill/>
            </p:spPr>
            <p:txBody>
              <a:bodyPr wrap="square" lIns="179260" tIns="143408" rIns="179260" bIns="143408" rtlCol="0">
                <a:spAutoFit/>
              </a:bodyPr>
              <a:lstStyle/>
              <a:p>
                <a:pPr algn="ctr" defTabSz="914191">
                  <a:lnSpc>
                    <a:spcPct val="90000"/>
                  </a:lnSpc>
                  <a:spcAft>
                    <a:spcPts val="587"/>
                  </a:spcAft>
                </a:pPr>
                <a:r>
                  <a:rPr lang="en-US" sz="1836" dirty="0"/>
                  <a:t>az104-mg1</a:t>
                </a:r>
              </a:p>
            </p:txBody>
          </p:sp>
          <p:pic>
            <p:nvPicPr>
              <p:cNvPr id="7" name="Graphic 6">
                <a:extLst>
                  <a:ext uri="{FF2B5EF4-FFF2-40B4-BE49-F238E27FC236}">
                    <a16:creationId xmlns:a16="http://schemas.microsoft.com/office/drawing/2014/main" id="{0830297C-8418-B2A4-F329-FBAED7017C2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24343" y="2800759"/>
                <a:ext cx="477863" cy="477863"/>
              </a:xfrm>
              <a:prstGeom prst="rect">
                <a:avLst/>
              </a:prstGeom>
            </p:spPr>
          </p:pic>
          <p:sp>
            <p:nvSpPr>
              <p:cNvPr id="8" name="TextBox 7">
                <a:extLst>
                  <a:ext uri="{FF2B5EF4-FFF2-40B4-BE49-F238E27FC236}">
                    <a16:creationId xmlns:a16="http://schemas.microsoft.com/office/drawing/2014/main" id="{AB2D8CA1-CBB8-80AB-6DDF-8A505D966725}"/>
                  </a:ext>
                </a:extLst>
              </p:cNvPr>
              <p:cNvSpPr txBox="1"/>
              <p:nvPr/>
            </p:nvSpPr>
            <p:spPr>
              <a:xfrm>
                <a:off x="2272016" y="2470828"/>
                <a:ext cx="904575" cy="343492"/>
              </a:xfrm>
              <a:prstGeom prst="rect">
                <a:avLst/>
              </a:prstGeom>
              <a:noFill/>
            </p:spPr>
            <p:txBody>
              <a:bodyPr wrap="square">
                <a:spAutoFit/>
              </a:bodyPr>
              <a:lstStyle/>
              <a:p>
                <a:pPr defTabSz="914191"/>
                <a:r>
                  <a:rPr lang="en-US" sz="1632" b="1" dirty="0">
                    <a:solidFill>
                      <a:schemeClr val="tx2">
                        <a:lumMod val="50000"/>
                      </a:schemeClr>
                    </a:solidFill>
                  </a:rPr>
                  <a:t>Task 1</a:t>
                </a:r>
              </a:p>
            </p:txBody>
          </p:sp>
          <p:grpSp>
            <p:nvGrpSpPr>
              <p:cNvPr id="19" name="Group 18">
                <a:extLst>
                  <a:ext uri="{FF2B5EF4-FFF2-40B4-BE49-F238E27FC236}">
                    <a16:creationId xmlns:a16="http://schemas.microsoft.com/office/drawing/2014/main" id="{C2D8B5CB-5C90-8C77-98FE-C02FD0FD0B8B}"/>
                  </a:ext>
                </a:extLst>
              </p:cNvPr>
              <p:cNvGrpSpPr/>
              <p:nvPr/>
            </p:nvGrpSpPr>
            <p:grpSpPr>
              <a:xfrm>
                <a:off x="888717" y="3684055"/>
                <a:ext cx="749113" cy="749113"/>
                <a:chOff x="712300" y="2313823"/>
                <a:chExt cx="749113" cy="749113"/>
              </a:xfrm>
            </p:grpSpPr>
            <p:pic>
              <p:nvPicPr>
                <p:cNvPr id="16" name="Graphic 15">
                  <a:extLst>
                    <a:ext uri="{FF2B5EF4-FFF2-40B4-BE49-F238E27FC236}">
                      <a16:creationId xmlns:a16="http://schemas.microsoft.com/office/drawing/2014/main" id="{F12ED172-9A11-C295-95E3-3F5FC2A9DBE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12300" y="2313823"/>
                  <a:ext cx="444313" cy="444313"/>
                </a:xfrm>
                <a:prstGeom prst="rect">
                  <a:avLst/>
                </a:prstGeom>
              </p:spPr>
            </p:pic>
            <p:pic>
              <p:nvPicPr>
                <p:cNvPr id="17" name="Graphic 16">
                  <a:extLst>
                    <a:ext uri="{FF2B5EF4-FFF2-40B4-BE49-F238E27FC236}">
                      <a16:creationId xmlns:a16="http://schemas.microsoft.com/office/drawing/2014/main" id="{ABF8D21B-F737-A883-322D-6FF2AAC70D8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64700" y="2466223"/>
                  <a:ext cx="444313" cy="444313"/>
                </a:xfrm>
                <a:prstGeom prst="rect">
                  <a:avLst/>
                </a:prstGeom>
              </p:spPr>
            </p:pic>
            <p:pic>
              <p:nvPicPr>
                <p:cNvPr id="18" name="Graphic 17">
                  <a:extLst>
                    <a:ext uri="{FF2B5EF4-FFF2-40B4-BE49-F238E27FC236}">
                      <a16:creationId xmlns:a16="http://schemas.microsoft.com/office/drawing/2014/main" id="{D2F16EAA-BB4B-E49A-3ABF-6EF835D9983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17100" y="2618623"/>
                  <a:ext cx="444313" cy="444313"/>
                </a:xfrm>
                <a:prstGeom prst="rect">
                  <a:avLst/>
                </a:prstGeom>
              </p:spPr>
            </p:pic>
          </p:grpSp>
          <p:cxnSp>
            <p:nvCxnSpPr>
              <p:cNvPr id="26" name="Straight Arrow Connector 25">
                <a:extLst>
                  <a:ext uri="{FF2B5EF4-FFF2-40B4-BE49-F238E27FC236}">
                    <a16:creationId xmlns:a16="http://schemas.microsoft.com/office/drawing/2014/main" id="{8B4435A2-CC19-43C8-08AF-430776EABFD6}"/>
                  </a:ext>
                </a:extLst>
              </p:cNvPr>
              <p:cNvCxnSpPr>
                <a:cxnSpLocks/>
                <a:stCxn id="17" idx="0"/>
              </p:cNvCxnSpPr>
              <p:nvPr/>
            </p:nvCxnSpPr>
            <p:spPr>
              <a:xfrm flipV="1">
                <a:off x="1263274" y="3162078"/>
                <a:ext cx="0" cy="6743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493A45BE-F45F-B342-0952-B5F42C073EDA}"/>
                  </a:ext>
                </a:extLst>
              </p:cNvPr>
              <p:cNvCxnSpPr>
                <a:cxnSpLocks/>
              </p:cNvCxnSpPr>
              <p:nvPr/>
            </p:nvCxnSpPr>
            <p:spPr>
              <a:xfrm flipV="1">
                <a:off x="1415674" y="3219719"/>
                <a:ext cx="0" cy="76913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6" name="Straight Arrow Connector 45">
                <a:extLst>
                  <a:ext uri="{FF2B5EF4-FFF2-40B4-BE49-F238E27FC236}">
                    <a16:creationId xmlns:a16="http://schemas.microsoft.com/office/drawing/2014/main" id="{F003B9E0-A6AF-DE09-5A51-EC78E8DC3383}"/>
                  </a:ext>
                </a:extLst>
              </p:cNvPr>
              <p:cNvCxnSpPr>
                <a:cxnSpLocks/>
                <a:stCxn id="16" idx="0"/>
              </p:cNvCxnSpPr>
              <p:nvPr/>
            </p:nvCxnSpPr>
            <p:spPr>
              <a:xfrm flipV="1">
                <a:off x="1110874" y="3162078"/>
                <a:ext cx="8965" cy="5219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51" name="TextBox 50">
              <a:extLst>
                <a:ext uri="{FF2B5EF4-FFF2-40B4-BE49-F238E27FC236}">
                  <a16:creationId xmlns:a16="http://schemas.microsoft.com/office/drawing/2014/main" id="{ECCB8CB7-F151-C551-F0C4-E9ADE5DDE7D8}"/>
                </a:ext>
              </a:extLst>
            </p:cNvPr>
            <p:cNvSpPr txBox="1"/>
            <p:nvPr/>
          </p:nvSpPr>
          <p:spPr>
            <a:xfrm>
              <a:off x="9445361" y="3518393"/>
              <a:ext cx="1614382" cy="382308"/>
            </a:xfrm>
            <a:prstGeom prst="rect">
              <a:avLst/>
            </a:prstGeom>
            <a:noFill/>
          </p:spPr>
          <p:txBody>
            <a:bodyPr wrap="square">
              <a:spAutoFit/>
            </a:bodyPr>
            <a:lstStyle/>
            <a:p>
              <a:pPr algn="ctr"/>
              <a:r>
                <a:rPr lang="en-US" sz="1836" dirty="0"/>
                <a:t>Activity Log</a:t>
              </a:r>
            </a:p>
          </p:txBody>
        </p:sp>
        <p:sp>
          <p:nvSpPr>
            <p:cNvPr id="57" name="TextBox 56">
              <a:extLst>
                <a:ext uri="{FF2B5EF4-FFF2-40B4-BE49-F238E27FC236}">
                  <a16:creationId xmlns:a16="http://schemas.microsoft.com/office/drawing/2014/main" id="{8B08F3D6-4F9F-0F80-BF1C-9200A47F5E2D}"/>
                </a:ext>
              </a:extLst>
            </p:cNvPr>
            <p:cNvSpPr txBox="1"/>
            <p:nvPr/>
          </p:nvSpPr>
          <p:spPr>
            <a:xfrm>
              <a:off x="7326873" y="2107317"/>
              <a:ext cx="453198" cy="542399"/>
            </a:xfrm>
            <a:prstGeom prst="rect">
              <a:avLst/>
            </a:prstGeom>
            <a:noFill/>
          </p:spPr>
          <p:txBody>
            <a:bodyPr wrap="none" rtlCol="0">
              <a:spAutoFit/>
            </a:bodyPr>
            <a:lstStyle/>
            <a:p>
              <a:r>
                <a:rPr lang="en-US" sz="2856" b="1" dirty="0"/>
                <a:t>+</a:t>
              </a:r>
            </a:p>
          </p:txBody>
        </p:sp>
        <p:sp>
          <p:nvSpPr>
            <p:cNvPr id="58" name="TextBox 57">
              <a:extLst>
                <a:ext uri="{FF2B5EF4-FFF2-40B4-BE49-F238E27FC236}">
                  <a16:creationId xmlns:a16="http://schemas.microsoft.com/office/drawing/2014/main" id="{EF8F43B8-D600-55B2-AB45-3296DD74824F}"/>
                </a:ext>
              </a:extLst>
            </p:cNvPr>
            <p:cNvSpPr txBox="1"/>
            <p:nvPr/>
          </p:nvSpPr>
          <p:spPr>
            <a:xfrm>
              <a:off x="7333845" y="4011457"/>
              <a:ext cx="453198" cy="542399"/>
            </a:xfrm>
            <a:prstGeom prst="rect">
              <a:avLst/>
            </a:prstGeom>
            <a:noFill/>
          </p:spPr>
          <p:txBody>
            <a:bodyPr wrap="none" rtlCol="0">
              <a:spAutoFit/>
            </a:bodyPr>
            <a:lstStyle/>
            <a:p>
              <a:r>
                <a:rPr lang="en-US" sz="2856" b="1" dirty="0"/>
                <a:t>+</a:t>
              </a:r>
            </a:p>
          </p:txBody>
        </p:sp>
        <p:cxnSp>
          <p:nvCxnSpPr>
            <p:cNvPr id="59" name="Connector: Elbow 58">
              <a:extLst>
                <a:ext uri="{FF2B5EF4-FFF2-40B4-BE49-F238E27FC236}">
                  <a16:creationId xmlns:a16="http://schemas.microsoft.com/office/drawing/2014/main" id="{D5BFCE4E-2552-11C9-E8B8-00211F60DEA8}"/>
                </a:ext>
              </a:extLst>
            </p:cNvPr>
            <p:cNvCxnSpPr>
              <a:cxnSpLocks/>
              <a:stCxn id="35" idx="1"/>
              <a:endCxn id="30" idx="3"/>
            </p:cNvCxnSpPr>
            <p:nvPr/>
          </p:nvCxnSpPr>
          <p:spPr>
            <a:xfrm rot="10800000" flipV="1">
              <a:off x="3559977" y="2562481"/>
              <a:ext cx="638401" cy="779711"/>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62" name="Connector: Elbow 61">
              <a:extLst>
                <a:ext uri="{FF2B5EF4-FFF2-40B4-BE49-F238E27FC236}">
                  <a16:creationId xmlns:a16="http://schemas.microsoft.com/office/drawing/2014/main" id="{F9FEB24C-7BDE-8312-DF9C-DBCB018F5B8E}"/>
                </a:ext>
              </a:extLst>
            </p:cNvPr>
            <p:cNvCxnSpPr>
              <a:cxnSpLocks/>
              <a:stCxn id="37" idx="1"/>
              <a:endCxn id="30" idx="3"/>
            </p:cNvCxnSpPr>
            <p:nvPr/>
          </p:nvCxnSpPr>
          <p:spPr>
            <a:xfrm rot="10800000">
              <a:off x="3559977" y="3342192"/>
              <a:ext cx="638401" cy="814200"/>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grpSp>
          <p:nvGrpSpPr>
            <p:cNvPr id="32" name="Group 31">
              <a:extLst>
                <a:ext uri="{FF2B5EF4-FFF2-40B4-BE49-F238E27FC236}">
                  <a16:creationId xmlns:a16="http://schemas.microsoft.com/office/drawing/2014/main" id="{EDE8CD45-B8FF-8394-1AD7-E6A51357B15D}"/>
                </a:ext>
              </a:extLst>
            </p:cNvPr>
            <p:cNvGrpSpPr/>
            <p:nvPr/>
          </p:nvGrpSpPr>
          <p:grpSpPr>
            <a:xfrm>
              <a:off x="9806224" y="2601267"/>
              <a:ext cx="892655" cy="980906"/>
              <a:chOff x="9195851" y="1824295"/>
              <a:chExt cx="875231" cy="961760"/>
            </a:xfrm>
          </p:grpSpPr>
          <p:sp>
            <p:nvSpPr>
              <p:cNvPr id="52" name="TextBox 51">
                <a:extLst>
                  <a:ext uri="{FF2B5EF4-FFF2-40B4-BE49-F238E27FC236}">
                    <a16:creationId xmlns:a16="http://schemas.microsoft.com/office/drawing/2014/main" id="{58F60BCB-B817-03FD-5545-6EAC83EA238E}"/>
                  </a:ext>
                </a:extLst>
              </p:cNvPr>
              <p:cNvSpPr txBox="1"/>
              <p:nvPr/>
            </p:nvSpPr>
            <p:spPr>
              <a:xfrm>
                <a:off x="9195851" y="1824295"/>
                <a:ext cx="875231" cy="343492"/>
              </a:xfrm>
              <a:prstGeom prst="rect">
                <a:avLst/>
              </a:prstGeom>
              <a:noFill/>
            </p:spPr>
            <p:txBody>
              <a:bodyPr wrap="square">
                <a:spAutoFit/>
              </a:bodyPr>
              <a:lstStyle/>
              <a:p>
                <a:pPr defTabSz="914191"/>
                <a:r>
                  <a:rPr lang="en-US" sz="1632" b="1" dirty="0">
                    <a:solidFill>
                      <a:schemeClr val="tx2">
                        <a:lumMod val="50000"/>
                      </a:schemeClr>
                    </a:solidFill>
                  </a:rPr>
                  <a:t>Task 4</a:t>
                </a:r>
              </a:p>
            </p:txBody>
          </p:sp>
          <p:pic>
            <p:nvPicPr>
              <p:cNvPr id="23" name="Graphic 22">
                <a:extLst>
                  <a:ext uri="{FF2B5EF4-FFF2-40B4-BE49-F238E27FC236}">
                    <a16:creationId xmlns:a16="http://schemas.microsoft.com/office/drawing/2014/main" id="{FBE78B7B-12CF-224D-9D0D-27940F5D6C5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253786" y="2141827"/>
                <a:ext cx="644228" cy="644228"/>
              </a:xfrm>
              <a:prstGeom prst="rect">
                <a:avLst/>
              </a:prstGeom>
            </p:spPr>
          </p:pic>
        </p:grpSp>
        <p:cxnSp>
          <p:nvCxnSpPr>
            <p:cNvPr id="6" name="Straight Arrow Connector 5">
              <a:extLst>
                <a:ext uri="{FF2B5EF4-FFF2-40B4-BE49-F238E27FC236}">
                  <a16:creationId xmlns:a16="http://schemas.microsoft.com/office/drawing/2014/main" id="{3C6F13C4-C8AC-6CC8-2A49-3D7981ED797C}"/>
                </a:ext>
              </a:extLst>
            </p:cNvPr>
            <p:cNvCxnSpPr>
              <a:stCxn id="3" idx="3"/>
              <a:endCxn id="41" idx="1"/>
            </p:cNvCxnSpPr>
            <p:nvPr/>
          </p:nvCxnSpPr>
          <p:spPr>
            <a:xfrm flipV="1">
              <a:off x="8912707" y="3263393"/>
              <a:ext cx="570173" cy="12345"/>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00627774"/>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86213-E93B-4BCC-890C-2EA80784C85B}"/>
              </a:ext>
            </a:extLst>
          </p:cNvPr>
          <p:cNvSpPr>
            <a:spLocks noGrp="1"/>
          </p:cNvSpPr>
          <p:nvPr>
            <p:ph type="title"/>
          </p:nvPr>
        </p:nvSpPr>
        <p:spPr/>
        <p:txBody>
          <a:bodyPr/>
          <a:lstStyle/>
          <a:p>
            <a:r>
              <a:rPr lang="en-US" dirty="0"/>
              <a:t>Lab 02a – Architecture diagram (interactive lab simulation)</a:t>
            </a:r>
          </a:p>
        </p:txBody>
      </p:sp>
      <p:pic>
        <p:nvPicPr>
          <p:cNvPr id="4" name="Picture 3" descr="Architecture diagram as described in the lab. ">
            <a:extLst>
              <a:ext uri="{FF2B5EF4-FFF2-40B4-BE49-F238E27FC236}">
                <a16:creationId xmlns:a16="http://schemas.microsoft.com/office/drawing/2014/main" id="{D1D424F8-3E1D-5F5A-E4B3-64E1306E91FC}"/>
              </a:ext>
            </a:extLst>
          </p:cNvPr>
          <p:cNvPicPr>
            <a:picLocks noChangeAspect="1"/>
          </p:cNvPicPr>
          <p:nvPr/>
        </p:nvPicPr>
        <p:blipFill>
          <a:blip r:embed="rId3"/>
          <a:stretch>
            <a:fillRect/>
          </a:stretch>
        </p:blipFill>
        <p:spPr>
          <a:xfrm>
            <a:off x="310813" y="1143000"/>
            <a:ext cx="11542857" cy="4971429"/>
          </a:xfrm>
          <a:prstGeom prst="rect">
            <a:avLst/>
          </a:prstGeom>
        </p:spPr>
      </p:pic>
    </p:spTree>
    <p:extLst>
      <p:ext uri="{BB962C8B-B14F-4D97-AF65-F5344CB8AC3E}">
        <p14:creationId xmlns:p14="http://schemas.microsoft.com/office/powerpoint/2010/main" val="4197038497"/>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67304-3FF6-43CA-82FB-F9BD37CA2FD5}"/>
              </a:ext>
            </a:extLst>
          </p:cNvPr>
          <p:cNvSpPr>
            <a:spLocks noGrp="1"/>
          </p:cNvSpPr>
          <p:nvPr>
            <p:ph type="title"/>
          </p:nvPr>
        </p:nvSpPr>
        <p:spPr/>
        <p:txBody>
          <a:bodyPr>
            <a:noAutofit/>
          </a:bodyPr>
          <a:lstStyle/>
          <a:p>
            <a:r>
              <a:rPr lang="en-US" dirty="0"/>
              <a:t>Lab 02b – Manage Governance via Azure Policy</a:t>
            </a:r>
          </a:p>
        </p:txBody>
      </p:sp>
      <p:sp>
        <p:nvSpPr>
          <p:cNvPr id="21" name="Text Placeholder 2">
            <a:extLst>
              <a:ext uri="{FF2B5EF4-FFF2-40B4-BE49-F238E27FC236}">
                <a16:creationId xmlns:a16="http://schemas.microsoft.com/office/drawing/2014/main" id="{F95062D9-6B26-411D-810A-BE4E528EC308}"/>
              </a:ext>
            </a:extLst>
          </p:cNvPr>
          <p:cNvSpPr txBox="1">
            <a:spLocks/>
          </p:cNvSpPr>
          <p:nvPr/>
        </p:nvSpPr>
        <p:spPr>
          <a:xfrm>
            <a:off x="265957" y="2115028"/>
            <a:ext cx="3666489" cy="2417058"/>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612"/>
              </a:spcAft>
              <a:buSzPct val="100000"/>
            </a:pPr>
            <a:r>
              <a:rPr lang="en-US" sz="1800" spc="0" dirty="0">
                <a:solidFill>
                  <a:schemeClr val="tx1"/>
                </a:solidFill>
                <a:latin typeface="+mn-lt"/>
                <a:cs typeface="Segoe UI Semilight"/>
              </a:rPr>
              <a:t>In this lab, you learn how to implement your organization’s governance plans. </a:t>
            </a:r>
          </a:p>
          <a:p>
            <a:pPr>
              <a:spcAft>
                <a:spcPts val="612"/>
              </a:spcAft>
              <a:buSzPct val="100000"/>
            </a:pPr>
            <a:r>
              <a:rPr lang="en-US" sz="1800" spc="0" dirty="0">
                <a:solidFill>
                  <a:schemeClr val="tx1"/>
                </a:solidFill>
                <a:latin typeface="+mn-lt"/>
                <a:cs typeface="Segoe UI Semilight"/>
              </a:rPr>
              <a:t>You learn how Azure policies can ensure operational decisions are enforced across the organization.</a:t>
            </a:r>
          </a:p>
          <a:p>
            <a:pPr>
              <a:spcAft>
                <a:spcPts val="612"/>
              </a:spcAft>
              <a:buSzPct val="100000"/>
            </a:pPr>
            <a:r>
              <a:rPr lang="en-US" sz="1800" spc="0" dirty="0">
                <a:solidFill>
                  <a:schemeClr val="tx1"/>
                </a:solidFill>
                <a:latin typeface="+mn-lt"/>
                <a:cs typeface="Segoe UI Semilight"/>
              </a:rPr>
              <a:t>You learn how to use resource tagging to improve reporting. </a:t>
            </a:r>
            <a:endParaRPr lang="en-US" sz="1800" spc="0" dirty="0">
              <a:latin typeface="+mn-lt"/>
            </a:endParaRPr>
          </a:p>
        </p:txBody>
      </p:sp>
      <p:sp>
        <p:nvSpPr>
          <p:cNvPr id="5" name="TextBox 4">
            <a:extLst>
              <a:ext uri="{FF2B5EF4-FFF2-40B4-BE49-F238E27FC236}">
                <a16:creationId xmlns:a16="http://schemas.microsoft.com/office/drawing/2014/main" id="{CFED8006-D9A8-F26B-4418-E17AE1838CBA}"/>
              </a:ext>
            </a:extLst>
          </p:cNvPr>
          <p:cNvSpPr txBox="1"/>
          <p:nvPr/>
        </p:nvSpPr>
        <p:spPr>
          <a:xfrm>
            <a:off x="5035246" y="1738886"/>
            <a:ext cx="6215646" cy="414353"/>
          </a:xfrm>
          <a:prstGeom prst="rect">
            <a:avLst/>
          </a:prstGeom>
          <a:noFill/>
        </p:spPr>
        <p:txBody>
          <a:bodyPr wrap="square">
            <a:spAutoFit/>
          </a:bodyPr>
          <a:lstStyle/>
          <a:p>
            <a:r>
              <a:rPr lang="en-US" sz="2040" dirty="0">
                <a:latin typeface="Segoe UI Semibold" panose="020B0702040204020203" pitchFamily="34" charset="0"/>
                <a:cs typeface="Segoe UI Semibold" panose="020B0702040204020203" pitchFamily="34" charset="0"/>
              </a:rPr>
              <a:t>Job Skills</a:t>
            </a:r>
            <a:endParaRPr lang="en-US" sz="2040" dirty="0"/>
          </a:p>
        </p:txBody>
      </p:sp>
      <p:sp>
        <p:nvSpPr>
          <p:cNvPr id="23" name="Rectangle 22">
            <a:extLst>
              <a:ext uri="{FF2B5EF4-FFF2-40B4-BE49-F238E27FC236}">
                <a16:creationId xmlns:a16="http://schemas.microsoft.com/office/drawing/2014/main" id="{56F136B9-7DA9-4FCA-9535-D3EFC6A9262C}"/>
              </a:ext>
            </a:extLst>
          </p:cNvPr>
          <p:cNvSpPr/>
          <p:nvPr/>
        </p:nvSpPr>
        <p:spPr bwMode="auto">
          <a:xfrm>
            <a:off x="5011769" y="2115029"/>
            <a:ext cx="6563381" cy="3234976"/>
          </a:xfrm>
          <a:prstGeom prst="rect">
            <a:avLst/>
          </a:prstGeom>
          <a:solidFill>
            <a:schemeClr val="bg1"/>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54" tIns="137141" rIns="182854" bIns="137141" numCol="1" spcCol="1270" anchor="t" anchorCtr="0">
            <a:noAutofit/>
          </a:bodyPr>
          <a:lstStyle/>
          <a:p>
            <a:pPr>
              <a:spcAft>
                <a:spcPts val="612"/>
              </a:spcAft>
              <a:buSzPct val="90000"/>
            </a:pPr>
            <a:r>
              <a:rPr lang="en-US" sz="2040" dirty="0">
                <a:solidFill>
                  <a:schemeClr val="tx1"/>
                </a:solidFill>
                <a:latin typeface="Segoe UI Semibold" panose="020B0702040204020203" pitchFamily="34" charset="0"/>
                <a:cs typeface="Segoe UI Semibold" panose="020B0702040204020203" pitchFamily="34" charset="0"/>
              </a:rPr>
              <a:t>Task 1</a:t>
            </a:r>
            <a:r>
              <a:rPr lang="en-US" sz="2040" dirty="0">
                <a:solidFill>
                  <a:schemeClr val="tx1"/>
                </a:solidFill>
                <a:latin typeface="Segoe UI" panose="020B0502040204020203" pitchFamily="34" charset="0"/>
                <a:cs typeface="Segoe UI" panose="020B0502040204020203" pitchFamily="34" charset="0"/>
              </a:rPr>
              <a:t>: Create and assign tags via the Azure portal.</a:t>
            </a:r>
          </a:p>
          <a:p>
            <a:pPr>
              <a:spcAft>
                <a:spcPts val="612"/>
              </a:spcAft>
              <a:buSzPct val="90000"/>
            </a:pPr>
            <a:r>
              <a:rPr lang="en-US" sz="2040" dirty="0">
                <a:solidFill>
                  <a:schemeClr val="tx1"/>
                </a:solidFill>
                <a:latin typeface="Segoe UI Semibold" panose="020B0702040204020203" pitchFamily="34" charset="0"/>
                <a:cs typeface="Segoe UI Semibold" panose="020B0702040204020203" pitchFamily="34" charset="0"/>
              </a:rPr>
              <a:t>Task 2</a:t>
            </a:r>
            <a:r>
              <a:rPr lang="en-US" sz="2040" dirty="0">
                <a:solidFill>
                  <a:schemeClr val="tx1"/>
                </a:solidFill>
                <a:latin typeface="Segoe UI" panose="020B0502040204020203" pitchFamily="34" charset="0"/>
                <a:cs typeface="Segoe UI" panose="020B0502040204020203" pitchFamily="34" charset="0"/>
              </a:rPr>
              <a:t>: Enforce tagging via an Azure Policy.</a:t>
            </a:r>
          </a:p>
          <a:p>
            <a:pPr>
              <a:spcAft>
                <a:spcPts val="612"/>
              </a:spcAft>
              <a:buSzPct val="90000"/>
            </a:pPr>
            <a:r>
              <a:rPr lang="en-US" sz="2040" dirty="0">
                <a:solidFill>
                  <a:schemeClr val="tx1"/>
                </a:solidFill>
                <a:latin typeface="Segoe UI Semibold" panose="020B0702040204020203" pitchFamily="34" charset="0"/>
                <a:cs typeface="Segoe UI Semibold" panose="020B0702040204020203" pitchFamily="34" charset="0"/>
              </a:rPr>
              <a:t>Task 3</a:t>
            </a:r>
            <a:r>
              <a:rPr lang="en-US" sz="2040" dirty="0">
                <a:solidFill>
                  <a:schemeClr val="tx1"/>
                </a:solidFill>
                <a:latin typeface="Segoe UI" panose="020B0502040204020203" pitchFamily="34" charset="0"/>
                <a:cs typeface="Segoe UI" panose="020B0502040204020203" pitchFamily="34" charset="0"/>
              </a:rPr>
              <a:t>: Apply tagging via an Azure Policy.</a:t>
            </a:r>
          </a:p>
          <a:p>
            <a:pPr>
              <a:spcAft>
                <a:spcPts val="612"/>
              </a:spcAft>
              <a:buSzPct val="90000"/>
            </a:pPr>
            <a:r>
              <a:rPr lang="en-US" sz="2040" dirty="0">
                <a:solidFill>
                  <a:schemeClr val="tx1"/>
                </a:solidFill>
                <a:latin typeface="Segoe UI Semibold" panose="020B0702040204020203" pitchFamily="34" charset="0"/>
                <a:cs typeface="Segoe UI Semibold" panose="020B0702040204020203" pitchFamily="34" charset="0"/>
              </a:rPr>
              <a:t>Task 4: </a:t>
            </a:r>
            <a:r>
              <a:rPr lang="en-US" sz="2040" dirty="0">
                <a:solidFill>
                  <a:schemeClr val="tx1"/>
                </a:solidFill>
                <a:latin typeface="Segoe UI" panose="020B0502040204020203" pitchFamily="34" charset="0"/>
                <a:cs typeface="Segoe UI" panose="020B0502040204020203" pitchFamily="34" charset="0"/>
              </a:rPr>
              <a:t>Configure and test resource locks.</a:t>
            </a:r>
          </a:p>
          <a:p>
            <a:pPr>
              <a:spcAft>
                <a:spcPts val="612"/>
              </a:spcAft>
              <a:buSzPct val="90000"/>
            </a:pPr>
            <a:endParaRPr lang="en-US" sz="2040" dirty="0">
              <a:solidFill>
                <a:schemeClr val="tx1"/>
              </a:solidFill>
              <a:latin typeface="Segoe UI" panose="020B0502040204020203" pitchFamily="34" charset="0"/>
              <a:cs typeface="Segoe UI" panose="020B0502040204020203" pitchFamily="34" charset="0"/>
            </a:endParaRPr>
          </a:p>
        </p:txBody>
      </p:sp>
      <p:sp>
        <p:nvSpPr>
          <p:cNvPr id="3" name="Text Placeholder 2">
            <a:extLst>
              <a:ext uri="{FF2B5EF4-FFF2-40B4-BE49-F238E27FC236}">
                <a16:creationId xmlns:a16="http://schemas.microsoft.com/office/drawing/2014/main" id="{3D8929C4-9AE6-493D-8626-804A72C469F9}"/>
              </a:ext>
              <a:ext uri="{C183D7F6-B498-43B3-948B-1728B52AA6E4}">
                <adec:decorative xmlns:adec="http://schemas.microsoft.com/office/drawing/2017/decorative" val="1"/>
              </a:ext>
            </a:extLst>
          </p:cNvPr>
          <p:cNvSpPr txBox="1">
            <a:spLocks/>
          </p:cNvSpPr>
          <p:nvPr/>
        </p:nvSpPr>
        <p:spPr>
          <a:xfrm>
            <a:off x="8293460" y="6141600"/>
            <a:ext cx="3408749" cy="246093"/>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599" spc="0" dirty="0">
                <a:solidFill>
                  <a:schemeClr val="tx1"/>
                </a:solidFill>
                <a:latin typeface="+mn-lt"/>
                <a:cs typeface="Segoe UI Semilight"/>
              </a:rPr>
              <a:t>Next slide for an architecture diagram </a:t>
            </a:r>
          </a:p>
        </p:txBody>
      </p:sp>
      <p:sp>
        <p:nvSpPr>
          <p:cNvPr id="4" name="arrow_15">
            <a:extLst>
              <a:ext uri="{FF2B5EF4-FFF2-40B4-BE49-F238E27FC236}">
                <a16:creationId xmlns:a16="http://schemas.microsoft.com/office/drawing/2014/main" id="{A8F466CE-F83B-4204-8CBC-AA8776E23F1C}"/>
              </a:ext>
              <a:ext uri="{C183D7F6-B498-43B3-948B-1728B52AA6E4}">
                <adec:decorative xmlns:adec="http://schemas.microsoft.com/office/drawing/2017/decorative" val="1"/>
              </a:ext>
            </a:extLst>
          </p:cNvPr>
          <p:cNvSpPr>
            <a:spLocks noChangeAspect="1" noEditPoints="1"/>
          </p:cNvSpPr>
          <p:nvPr/>
        </p:nvSpPr>
        <p:spPr bwMode="auto">
          <a:xfrm>
            <a:off x="11782717" y="6141601"/>
            <a:ext cx="225900" cy="224873"/>
          </a:xfrm>
          <a:custGeom>
            <a:avLst/>
            <a:gdLst>
              <a:gd name="T0" fmla="*/ 0 w 304"/>
              <a:gd name="T1" fmla="*/ 151 h 303"/>
              <a:gd name="T2" fmla="*/ 152 w 304"/>
              <a:gd name="T3" fmla="*/ 0 h 303"/>
              <a:gd name="T4" fmla="*/ 304 w 304"/>
              <a:gd name="T5" fmla="*/ 151 h 303"/>
              <a:gd name="T6" fmla="*/ 152 w 304"/>
              <a:gd name="T7" fmla="*/ 303 h 303"/>
              <a:gd name="T8" fmla="*/ 0 w 304"/>
              <a:gd name="T9" fmla="*/ 151 h 303"/>
              <a:gd name="T10" fmla="*/ 151 w 304"/>
              <a:gd name="T11" fmla="*/ 223 h 303"/>
              <a:gd name="T12" fmla="*/ 223 w 304"/>
              <a:gd name="T13" fmla="*/ 151 h 303"/>
              <a:gd name="T14" fmla="*/ 151 w 304"/>
              <a:gd name="T15" fmla="*/ 79 h 303"/>
              <a:gd name="T16" fmla="*/ 223 w 304"/>
              <a:gd name="T17" fmla="*/ 151 h 303"/>
              <a:gd name="T18" fmla="*/ 73 w 304"/>
              <a:gd name="T19" fmla="*/ 151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4" h="303">
                <a:moveTo>
                  <a:pt x="0" y="151"/>
                </a:moveTo>
                <a:cubicBezTo>
                  <a:pt x="0" y="68"/>
                  <a:pt x="68" y="0"/>
                  <a:pt x="152" y="0"/>
                </a:cubicBezTo>
                <a:cubicBezTo>
                  <a:pt x="236" y="0"/>
                  <a:pt x="304" y="68"/>
                  <a:pt x="304" y="151"/>
                </a:cubicBezTo>
                <a:cubicBezTo>
                  <a:pt x="304" y="235"/>
                  <a:pt x="236" y="303"/>
                  <a:pt x="152" y="303"/>
                </a:cubicBezTo>
                <a:cubicBezTo>
                  <a:pt x="68" y="303"/>
                  <a:pt x="0" y="235"/>
                  <a:pt x="0" y="151"/>
                </a:cubicBezTo>
                <a:close/>
                <a:moveTo>
                  <a:pt x="151" y="223"/>
                </a:moveTo>
                <a:cubicBezTo>
                  <a:pt x="223" y="151"/>
                  <a:pt x="223" y="151"/>
                  <a:pt x="223" y="151"/>
                </a:cubicBezTo>
                <a:cubicBezTo>
                  <a:pt x="151" y="79"/>
                  <a:pt x="151" y="79"/>
                  <a:pt x="151" y="79"/>
                </a:cubicBezTo>
                <a:moveTo>
                  <a:pt x="223" y="151"/>
                </a:moveTo>
                <a:cubicBezTo>
                  <a:pt x="73" y="151"/>
                  <a:pt x="73" y="151"/>
                  <a:pt x="73" y="151"/>
                </a:cubicBezTo>
              </a:path>
            </a:pathLst>
          </a:custGeom>
          <a:solidFill>
            <a:srgbClr val="FFFF00"/>
          </a:solidFill>
          <a:ln w="15875" cap="sq">
            <a:solidFill>
              <a:schemeClr val="tx1"/>
            </a:solidFill>
            <a:prstDash val="solid"/>
            <a:miter lim="800000"/>
            <a:headEnd/>
            <a:tailEnd/>
          </a:ln>
        </p:spPr>
        <p:txBody>
          <a:bodyPr vert="horz" wrap="square" lIns="91427" tIns="45713" rIns="91427" bIns="45713" numCol="1" anchor="t" anchorCtr="0" compatLnSpc="1">
            <a:prstTxWarp prst="textNoShape">
              <a:avLst/>
            </a:prstTxWarp>
          </a:bodyPr>
          <a:lstStyle/>
          <a:p>
            <a:endParaRPr lang="en-US" sz="900" dirty="0">
              <a:gradFill>
                <a:gsLst>
                  <a:gs pos="0">
                    <a:srgbClr val="505050"/>
                  </a:gs>
                  <a:gs pos="100000">
                    <a:srgbClr val="505050"/>
                  </a:gs>
                </a:gsLst>
                <a:lin ang="5400000" scaled="1"/>
              </a:gradFill>
            </a:endParaRPr>
          </a:p>
        </p:txBody>
      </p:sp>
    </p:spTree>
    <p:extLst>
      <p:ext uri="{BB962C8B-B14F-4D97-AF65-F5344CB8AC3E}">
        <p14:creationId xmlns:p14="http://schemas.microsoft.com/office/powerpoint/2010/main" val="4014094425"/>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E6FF7-E7C5-45A7-95A5-EC4378CE4D82}"/>
              </a:ext>
            </a:extLst>
          </p:cNvPr>
          <p:cNvSpPr>
            <a:spLocks noGrp="1"/>
          </p:cNvSpPr>
          <p:nvPr>
            <p:ph type="title"/>
          </p:nvPr>
        </p:nvSpPr>
        <p:spPr/>
        <p:txBody>
          <a:bodyPr/>
          <a:lstStyle/>
          <a:p>
            <a:r>
              <a:rPr lang="en-US" dirty="0"/>
              <a:t>Lab 02b – Architecture diagram</a:t>
            </a:r>
            <a:endParaRPr lang="en-US" b="1" dirty="0"/>
          </a:p>
        </p:txBody>
      </p:sp>
      <p:grpSp>
        <p:nvGrpSpPr>
          <p:cNvPr id="49" name="Group 48" descr="Architecture diagram for Azure policy. ">
            <a:extLst>
              <a:ext uri="{FF2B5EF4-FFF2-40B4-BE49-F238E27FC236}">
                <a16:creationId xmlns:a16="http://schemas.microsoft.com/office/drawing/2014/main" id="{5D184A32-282A-F248-18A2-184F9FB6801A}"/>
              </a:ext>
            </a:extLst>
          </p:cNvPr>
          <p:cNvGrpSpPr/>
          <p:nvPr/>
        </p:nvGrpSpPr>
        <p:grpSpPr>
          <a:xfrm>
            <a:off x="1471351" y="1462467"/>
            <a:ext cx="8788168" cy="4480496"/>
            <a:chOff x="1441767" y="1433922"/>
            <a:chExt cx="8616633" cy="4393042"/>
          </a:xfrm>
        </p:grpSpPr>
        <p:sp>
          <p:nvSpPr>
            <p:cNvPr id="37" name="Rectangle 36">
              <a:extLst>
                <a:ext uri="{FF2B5EF4-FFF2-40B4-BE49-F238E27FC236}">
                  <a16:creationId xmlns:a16="http://schemas.microsoft.com/office/drawing/2014/main" id="{549C3CD7-6EAF-4BA1-9070-D1F74CE204D6}"/>
                </a:ext>
              </a:extLst>
            </p:cNvPr>
            <p:cNvSpPr/>
            <p:nvPr/>
          </p:nvSpPr>
          <p:spPr bwMode="auto">
            <a:xfrm>
              <a:off x="1441767" y="1433922"/>
              <a:ext cx="2840052" cy="2050063"/>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en-US" sz="1632" dirty="0">
                <a:gradFill>
                  <a:gsLst>
                    <a:gs pos="0">
                      <a:srgbClr val="FFFFFF"/>
                    </a:gs>
                    <a:gs pos="100000">
                      <a:srgbClr val="FFFFFF"/>
                    </a:gs>
                  </a:gsLst>
                  <a:lin ang="5400000" scaled="0"/>
                </a:gradFill>
                <a:ea typeface="Segoe UI" pitchFamily="34" charset="0"/>
                <a:cs typeface="Segoe UI" pitchFamily="34" charset="0"/>
              </a:endParaRPr>
            </a:p>
          </p:txBody>
        </p:sp>
        <p:pic>
          <p:nvPicPr>
            <p:cNvPr id="39" name="Graphic 38">
              <a:extLst>
                <a:ext uri="{FF2B5EF4-FFF2-40B4-BE49-F238E27FC236}">
                  <a16:creationId xmlns:a16="http://schemas.microsoft.com/office/drawing/2014/main" id="{98D6B101-7D0D-48C8-873C-767C1DF54EB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58926" y="2783090"/>
              <a:ext cx="407640" cy="407640"/>
            </a:xfrm>
            <a:prstGeom prst="rect">
              <a:avLst/>
            </a:prstGeom>
          </p:spPr>
        </p:pic>
        <p:sp>
          <p:nvSpPr>
            <p:cNvPr id="41" name="TextBox 40">
              <a:extLst>
                <a:ext uri="{FF2B5EF4-FFF2-40B4-BE49-F238E27FC236}">
                  <a16:creationId xmlns:a16="http://schemas.microsoft.com/office/drawing/2014/main" id="{FF75CE22-E34B-4D15-A5D7-907180D0C63E}"/>
                </a:ext>
              </a:extLst>
            </p:cNvPr>
            <p:cNvSpPr txBox="1"/>
            <p:nvPr/>
          </p:nvSpPr>
          <p:spPr>
            <a:xfrm>
              <a:off x="2160180" y="2705521"/>
              <a:ext cx="1968736" cy="594650"/>
            </a:xfrm>
            <a:prstGeom prst="rect">
              <a:avLst/>
            </a:prstGeom>
            <a:noFill/>
          </p:spPr>
          <p:txBody>
            <a:bodyPr wrap="square">
              <a:spAutoFit/>
            </a:bodyPr>
            <a:lstStyle/>
            <a:p>
              <a:pPr defTabSz="914191"/>
              <a:r>
                <a:rPr lang="en-US" sz="1632" b="1" dirty="0">
                  <a:solidFill>
                    <a:srgbClr val="000000"/>
                  </a:solidFill>
                </a:rPr>
                <a:t>Name: </a:t>
              </a:r>
              <a:r>
                <a:rPr lang="en-US" sz="1632" dirty="0">
                  <a:solidFill>
                    <a:srgbClr val="000000"/>
                  </a:solidFill>
                </a:rPr>
                <a:t>Cost Center</a:t>
              </a:r>
            </a:p>
            <a:p>
              <a:pPr defTabSz="914191"/>
              <a:r>
                <a:rPr lang="en-US" sz="1632" b="1" dirty="0">
                  <a:solidFill>
                    <a:srgbClr val="000000"/>
                  </a:solidFill>
                </a:rPr>
                <a:t>Value: </a:t>
              </a:r>
              <a:r>
                <a:rPr lang="en-US" sz="1632" dirty="0">
                  <a:solidFill>
                    <a:srgbClr val="000000"/>
                  </a:solidFill>
                </a:rPr>
                <a:t>000</a:t>
              </a:r>
            </a:p>
          </p:txBody>
        </p:sp>
        <p:pic>
          <p:nvPicPr>
            <p:cNvPr id="42" name="Graphic 41">
              <a:extLst>
                <a:ext uri="{FF2B5EF4-FFF2-40B4-BE49-F238E27FC236}">
                  <a16:creationId xmlns:a16="http://schemas.microsoft.com/office/drawing/2014/main" id="{FEE8274D-A4C4-4450-989F-3188ACCDCB3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737379" y="1993314"/>
              <a:ext cx="407640" cy="407640"/>
            </a:xfrm>
            <a:prstGeom prst="rect">
              <a:avLst/>
            </a:prstGeom>
          </p:spPr>
        </p:pic>
        <p:sp>
          <p:nvSpPr>
            <p:cNvPr id="43" name="TextBox 42">
              <a:extLst>
                <a:ext uri="{FF2B5EF4-FFF2-40B4-BE49-F238E27FC236}">
                  <a16:creationId xmlns:a16="http://schemas.microsoft.com/office/drawing/2014/main" id="{FD1F678E-3C3D-4D23-B5CA-817373C6E099}"/>
                </a:ext>
              </a:extLst>
            </p:cNvPr>
            <p:cNvSpPr txBox="1"/>
            <p:nvPr/>
          </p:nvSpPr>
          <p:spPr>
            <a:xfrm>
              <a:off x="2145018" y="2028081"/>
              <a:ext cx="2031041" cy="343492"/>
            </a:xfrm>
            <a:prstGeom prst="rect">
              <a:avLst/>
            </a:prstGeom>
            <a:noFill/>
          </p:spPr>
          <p:txBody>
            <a:bodyPr wrap="square">
              <a:spAutoFit/>
            </a:bodyPr>
            <a:lstStyle/>
            <a:p>
              <a:pPr defTabSz="914191"/>
              <a:r>
                <a:rPr lang="en-US" sz="1632" b="1" dirty="0">
                  <a:solidFill>
                    <a:srgbClr val="000000"/>
                  </a:solidFill>
                </a:rPr>
                <a:t>Resource Group</a:t>
              </a:r>
            </a:p>
          </p:txBody>
        </p:sp>
        <p:cxnSp>
          <p:nvCxnSpPr>
            <p:cNvPr id="44" name="Straight Arrow Connector 43">
              <a:extLst>
                <a:ext uri="{FF2B5EF4-FFF2-40B4-BE49-F238E27FC236}">
                  <a16:creationId xmlns:a16="http://schemas.microsoft.com/office/drawing/2014/main" id="{3644E3FC-1AFD-4ACF-B5DE-EC232BA920C1}"/>
                </a:ext>
              </a:extLst>
            </p:cNvPr>
            <p:cNvCxnSpPr>
              <a:cxnSpLocks/>
            </p:cNvCxnSpPr>
            <p:nvPr/>
          </p:nvCxnSpPr>
          <p:spPr>
            <a:xfrm>
              <a:off x="1972438" y="2389807"/>
              <a:ext cx="0" cy="358964"/>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99D1E0D6-8BA5-4B8E-AA39-DF2A46F20A27}"/>
                </a:ext>
              </a:extLst>
            </p:cNvPr>
            <p:cNvSpPr txBox="1"/>
            <p:nvPr/>
          </p:nvSpPr>
          <p:spPr>
            <a:xfrm>
              <a:off x="1460843" y="1494666"/>
              <a:ext cx="2519722" cy="343492"/>
            </a:xfrm>
            <a:prstGeom prst="rect">
              <a:avLst/>
            </a:prstGeom>
            <a:noFill/>
          </p:spPr>
          <p:txBody>
            <a:bodyPr wrap="square">
              <a:spAutoFit/>
            </a:bodyPr>
            <a:lstStyle/>
            <a:p>
              <a:pPr defTabSz="914191"/>
              <a:r>
                <a:rPr lang="en-US" sz="1632" b="1" dirty="0">
                  <a:solidFill>
                    <a:schemeClr val="tx2">
                      <a:lumMod val="50000"/>
                    </a:schemeClr>
                  </a:solidFill>
                </a:rPr>
                <a:t>Task 1</a:t>
              </a:r>
            </a:p>
          </p:txBody>
        </p:sp>
        <p:cxnSp>
          <p:nvCxnSpPr>
            <p:cNvPr id="19" name="Connector: Elbow 18">
              <a:extLst>
                <a:ext uri="{FF2B5EF4-FFF2-40B4-BE49-F238E27FC236}">
                  <a16:creationId xmlns:a16="http://schemas.microsoft.com/office/drawing/2014/main" id="{279B8779-25CA-E28E-E46E-B864AAC5F87D}"/>
                </a:ext>
              </a:extLst>
            </p:cNvPr>
            <p:cNvCxnSpPr>
              <a:cxnSpLocks/>
              <a:stCxn id="36" idx="1"/>
              <a:endCxn id="37" idx="3"/>
            </p:cNvCxnSpPr>
            <p:nvPr/>
          </p:nvCxnSpPr>
          <p:spPr>
            <a:xfrm rot="10800000">
              <a:off x="4281819" y="2458955"/>
              <a:ext cx="761346" cy="2344517"/>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sp>
          <p:nvSpPr>
            <p:cNvPr id="35" name="Rectangle 34">
              <a:extLst>
                <a:ext uri="{FF2B5EF4-FFF2-40B4-BE49-F238E27FC236}">
                  <a16:creationId xmlns:a16="http://schemas.microsoft.com/office/drawing/2014/main" id="{7C90B77A-852F-40A9-BED6-730F642DCC69}"/>
                </a:ext>
              </a:extLst>
            </p:cNvPr>
            <p:cNvSpPr/>
            <p:nvPr/>
          </p:nvSpPr>
          <p:spPr bwMode="auto">
            <a:xfrm>
              <a:off x="5043165" y="1444313"/>
              <a:ext cx="5015235" cy="2050063"/>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en-US" sz="1632" dirty="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a:extLst>
                <a:ext uri="{FF2B5EF4-FFF2-40B4-BE49-F238E27FC236}">
                  <a16:creationId xmlns:a16="http://schemas.microsoft.com/office/drawing/2014/main" id="{409B2EE3-7D2C-4A53-B6BC-FA27706BBFDC}"/>
                </a:ext>
              </a:extLst>
            </p:cNvPr>
            <p:cNvSpPr/>
            <p:nvPr/>
          </p:nvSpPr>
          <p:spPr bwMode="auto">
            <a:xfrm>
              <a:off x="5043165" y="3779977"/>
              <a:ext cx="5015235" cy="2046987"/>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en-US" sz="1632" dirty="0">
                <a:gradFill>
                  <a:gsLst>
                    <a:gs pos="0">
                      <a:srgbClr val="FFFFFF"/>
                    </a:gs>
                    <a:gs pos="100000">
                      <a:srgbClr val="FFFFFF"/>
                    </a:gs>
                  </a:gsLst>
                  <a:lin ang="5400000" scaled="0"/>
                </a:gradFill>
                <a:cs typeface="Segoe UI" pitchFamily="34" charset="0"/>
              </a:endParaRPr>
            </a:p>
          </p:txBody>
        </p:sp>
        <p:pic>
          <p:nvPicPr>
            <p:cNvPr id="45" name="Graphic 44">
              <a:extLst>
                <a:ext uri="{FF2B5EF4-FFF2-40B4-BE49-F238E27FC236}">
                  <a16:creationId xmlns:a16="http://schemas.microsoft.com/office/drawing/2014/main" id="{6936EFAE-13BC-4927-B29D-DBB482EB670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17800" y="1769533"/>
              <a:ext cx="392396" cy="395154"/>
            </a:xfrm>
            <a:prstGeom prst="rect">
              <a:avLst/>
            </a:prstGeom>
          </p:spPr>
        </p:pic>
        <p:sp>
          <p:nvSpPr>
            <p:cNvPr id="46" name="TextBox 45">
              <a:extLst>
                <a:ext uri="{FF2B5EF4-FFF2-40B4-BE49-F238E27FC236}">
                  <a16:creationId xmlns:a16="http://schemas.microsoft.com/office/drawing/2014/main" id="{B2A41556-66E3-41C6-B102-B6E22187E02A}"/>
                </a:ext>
              </a:extLst>
            </p:cNvPr>
            <p:cNvSpPr txBox="1"/>
            <p:nvPr/>
          </p:nvSpPr>
          <p:spPr>
            <a:xfrm>
              <a:off x="5800347" y="1745969"/>
              <a:ext cx="3869108" cy="594650"/>
            </a:xfrm>
            <a:prstGeom prst="rect">
              <a:avLst/>
            </a:prstGeom>
            <a:noFill/>
          </p:spPr>
          <p:txBody>
            <a:bodyPr wrap="square">
              <a:spAutoFit/>
            </a:bodyPr>
            <a:lstStyle/>
            <a:p>
              <a:pPr defTabSz="914191"/>
              <a:r>
                <a:rPr lang="en-US" sz="1632" b="1" dirty="0">
                  <a:solidFill>
                    <a:srgbClr val="000000"/>
                  </a:solidFill>
                </a:rPr>
                <a:t>Azure policy</a:t>
              </a:r>
            </a:p>
            <a:p>
              <a:pPr defTabSz="914191"/>
              <a:r>
                <a:rPr lang="en-US" sz="1632" dirty="0">
                  <a:solidFill>
                    <a:srgbClr val="000000"/>
                  </a:solidFill>
                </a:rPr>
                <a:t>Require a tag and its value on resources</a:t>
              </a:r>
            </a:p>
          </p:txBody>
        </p:sp>
        <p:sp>
          <p:nvSpPr>
            <p:cNvPr id="48" name="TextBox 47">
              <a:extLst>
                <a:ext uri="{FF2B5EF4-FFF2-40B4-BE49-F238E27FC236}">
                  <a16:creationId xmlns:a16="http://schemas.microsoft.com/office/drawing/2014/main" id="{A07654D5-6C92-4097-8169-D0BEACA4C35D}"/>
                </a:ext>
              </a:extLst>
            </p:cNvPr>
            <p:cNvSpPr txBox="1"/>
            <p:nvPr/>
          </p:nvSpPr>
          <p:spPr>
            <a:xfrm>
              <a:off x="5796187" y="4053214"/>
              <a:ext cx="3974474" cy="845809"/>
            </a:xfrm>
            <a:prstGeom prst="rect">
              <a:avLst/>
            </a:prstGeom>
            <a:noFill/>
          </p:spPr>
          <p:txBody>
            <a:bodyPr wrap="square">
              <a:spAutoFit/>
            </a:bodyPr>
            <a:lstStyle/>
            <a:p>
              <a:pPr defTabSz="914191"/>
              <a:r>
                <a:rPr lang="en-US" sz="1632" b="1" dirty="0">
                  <a:solidFill>
                    <a:srgbClr val="000000"/>
                  </a:solidFill>
                </a:rPr>
                <a:t>Azure policy</a:t>
              </a:r>
            </a:p>
            <a:p>
              <a:pPr defTabSz="914191"/>
              <a:r>
                <a:rPr lang="en-US" sz="1632" dirty="0">
                  <a:solidFill>
                    <a:srgbClr val="000000"/>
                  </a:solidFill>
                </a:rPr>
                <a:t>Inherit a tag from the resource group if missing – remediation</a:t>
              </a:r>
            </a:p>
          </p:txBody>
        </p:sp>
        <p:sp>
          <p:nvSpPr>
            <p:cNvPr id="50" name="TextBox 49">
              <a:extLst>
                <a:ext uri="{FF2B5EF4-FFF2-40B4-BE49-F238E27FC236}">
                  <a16:creationId xmlns:a16="http://schemas.microsoft.com/office/drawing/2014/main" id="{7396679A-56BE-497F-AB49-85C17494155C}"/>
                </a:ext>
              </a:extLst>
            </p:cNvPr>
            <p:cNvSpPr txBox="1"/>
            <p:nvPr/>
          </p:nvSpPr>
          <p:spPr>
            <a:xfrm>
              <a:off x="8797501" y="1461677"/>
              <a:ext cx="968205" cy="343492"/>
            </a:xfrm>
            <a:prstGeom prst="rect">
              <a:avLst/>
            </a:prstGeom>
            <a:noFill/>
          </p:spPr>
          <p:txBody>
            <a:bodyPr wrap="square">
              <a:spAutoFit/>
            </a:bodyPr>
            <a:lstStyle/>
            <a:p>
              <a:pPr defTabSz="914191"/>
              <a:r>
                <a:rPr lang="en-US" sz="1632" b="1" dirty="0">
                  <a:solidFill>
                    <a:schemeClr val="tx2">
                      <a:lumMod val="50000"/>
                    </a:schemeClr>
                  </a:solidFill>
                </a:rPr>
                <a:t>Task 2</a:t>
              </a:r>
            </a:p>
          </p:txBody>
        </p:sp>
        <p:sp>
          <p:nvSpPr>
            <p:cNvPr id="51" name="TextBox 50">
              <a:extLst>
                <a:ext uri="{FF2B5EF4-FFF2-40B4-BE49-F238E27FC236}">
                  <a16:creationId xmlns:a16="http://schemas.microsoft.com/office/drawing/2014/main" id="{DD5E61EB-1D2E-4D80-B816-ADE12820C43A}"/>
                </a:ext>
              </a:extLst>
            </p:cNvPr>
            <p:cNvSpPr txBox="1"/>
            <p:nvPr/>
          </p:nvSpPr>
          <p:spPr>
            <a:xfrm>
              <a:off x="8829669" y="3765977"/>
              <a:ext cx="1120914" cy="343492"/>
            </a:xfrm>
            <a:prstGeom prst="rect">
              <a:avLst/>
            </a:prstGeom>
            <a:noFill/>
          </p:spPr>
          <p:txBody>
            <a:bodyPr wrap="square">
              <a:spAutoFit/>
            </a:bodyPr>
            <a:lstStyle/>
            <a:p>
              <a:pPr defTabSz="914191"/>
              <a:r>
                <a:rPr lang="en-US" sz="1632" b="1" dirty="0">
                  <a:solidFill>
                    <a:schemeClr val="tx2">
                      <a:lumMod val="50000"/>
                    </a:schemeClr>
                  </a:solidFill>
                </a:rPr>
                <a:t>Task 3</a:t>
              </a:r>
            </a:p>
          </p:txBody>
        </p:sp>
        <p:pic>
          <p:nvPicPr>
            <p:cNvPr id="52" name="Graphic 51">
              <a:extLst>
                <a:ext uri="{FF2B5EF4-FFF2-40B4-BE49-F238E27FC236}">
                  <a16:creationId xmlns:a16="http://schemas.microsoft.com/office/drawing/2014/main" id="{AE111249-7EF7-4E06-B244-6F2CC9F2A02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301339" y="2822999"/>
              <a:ext cx="460812" cy="427932"/>
            </a:xfrm>
            <a:prstGeom prst="rect">
              <a:avLst/>
            </a:prstGeom>
          </p:spPr>
        </p:pic>
        <p:sp>
          <p:nvSpPr>
            <p:cNvPr id="53" name="TextBox 52">
              <a:extLst>
                <a:ext uri="{FF2B5EF4-FFF2-40B4-BE49-F238E27FC236}">
                  <a16:creationId xmlns:a16="http://schemas.microsoft.com/office/drawing/2014/main" id="{A2FE6919-9748-44A7-A807-6DBB45FB3A43}"/>
                </a:ext>
              </a:extLst>
            </p:cNvPr>
            <p:cNvSpPr txBox="1"/>
            <p:nvPr/>
          </p:nvSpPr>
          <p:spPr>
            <a:xfrm>
              <a:off x="5793090" y="2862567"/>
              <a:ext cx="3919762" cy="343492"/>
            </a:xfrm>
            <a:prstGeom prst="rect">
              <a:avLst/>
            </a:prstGeom>
            <a:noFill/>
          </p:spPr>
          <p:txBody>
            <a:bodyPr wrap="square">
              <a:spAutoFit/>
            </a:bodyPr>
            <a:lstStyle/>
            <a:p>
              <a:pPr defTabSz="914191"/>
              <a:r>
                <a:rPr lang="en-US" sz="1632" dirty="0">
                  <a:solidFill>
                    <a:srgbClr val="000000"/>
                  </a:solidFill>
                </a:rPr>
                <a:t>New Storage Account  without the tag</a:t>
              </a:r>
            </a:p>
          </p:txBody>
        </p:sp>
        <p:pic>
          <p:nvPicPr>
            <p:cNvPr id="54" name="Graphic 53">
              <a:extLst>
                <a:ext uri="{FF2B5EF4-FFF2-40B4-BE49-F238E27FC236}">
                  <a16:creationId xmlns:a16="http://schemas.microsoft.com/office/drawing/2014/main" id="{C485AE73-E434-4D08-B13F-1DF0A385447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321612" y="4654207"/>
              <a:ext cx="444094" cy="367152"/>
            </a:xfrm>
            <a:prstGeom prst="rect">
              <a:avLst/>
            </a:prstGeom>
          </p:spPr>
        </p:pic>
        <p:cxnSp>
          <p:nvCxnSpPr>
            <p:cNvPr id="6" name="Straight Arrow Connector 5">
              <a:extLst>
                <a:ext uri="{FF2B5EF4-FFF2-40B4-BE49-F238E27FC236}">
                  <a16:creationId xmlns:a16="http://schemas.microsoft.com/office/drawing/2014/main" id="{C452AA20-5C7A-2947-4BEE-7BA391A58AE5}"/>
                </a:ext>
              </a:extLst>
            </p:cNvPr>
            <p:cNvCxnSpPr>
              <a:cxnSpLocks/>
              <a:endCxn id="52" idx="0"/>
            </p:cNvCxnSpPr>
            <p:nvPr/>
          </p:nvCxnSpPr>
          <p:spPr>
            <a:xfrm>
              <a:off x="5531745" y="2164687"/>
              <a:ext cx="0" cy="658312"/>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D51A9DB-E5D2-168D-3C2B-483AE0DBE77D}"/>
                </a:ext>
              </a:extLst>
            </p:cNvPr>
            <p:cNvSpPr txBox="1"/>
            <p:nvPr/>
          </p:nvSpPr>
          <p:spPr>
            <a:xfrm>
              <a:off x="5378596" y="2264611"/>
              <a:ext cx="328936" cy="406265"/>
            </a:xfrm>
            <a:prstGeom prst="rect">
              <a:avLst/>
            </a:prstGeom>
            <a:noFill/>
          </p:spPr>
          <p:txBody>
            <a:bodyPr wrap="none" rtlCol="0">
              <a:spAutoFit/>
            </a:bodyPr>
            <a:lstStyle/>
            <a:p>
              <a:r>
                <a:rPr lang="en-US" sz="2040" b="1" dirty="0">
                  <a:solidFill>
                    <a:srgbClr val="C00000"/>
                  </a:solidFill>
                  <a:highlight>
                    <a:srgbClr val="FFFFFF"/>
                  </a:highlight>
                </a:rPr>
                <a:t>x</a:t>
              </a:r>
            </a:p>
          </p:txBody>
        </p:sp>
        <p:sp>
          <p:nvSpPr>
            <p:cNvPr id="23" name="TextBox 22">
              <a:extLst>
                <a:ext uri="{FF2B5EF4-FFF2-40B4-BE49-F238E27FC236}">
                  <a16:creationId xmlns:a16="http://schemas.microsoft.com/office/drawing/2014/main" id="{5E76CC1E-320B-2C3A-ED4F-3E7081F64921}"/>
                </a:ext>
              </a:extLst>
            </p:cNvPr>
            <p:cNvSpPr txBox="1"/>
            <p:nvPr/>
          </p:nvSpPr>
          <p:spPr>
            <a:xfrm>
              <a:off x="5795764" y="5146372"/>
              <a:ext cx="4153238" cy="336787"/>
            </a:xfrm>
            <a:prstGeom prst="rect">
              <a:avLst/>
            </a:prstGeom>
            <a:noFill/>
          </p:spPr>
          <p:txBody>
            <a:bodyPr wrap="square">
              <a:spAutoFit/>
            </a:bodyPr>
            <a:lstStyle/>
            <a:p>
              <a:pPr defTabSz="914191"/>
              <a:r>
                <a:rPr lang="en-US" sz="1632" dirty="0">
                  <a:solidFill>
                    <a:srgbClr val="000000"/>
                  </a:solidFill>
                </a:rPr>
                <a:t>New Storage Account   - policy adds the tag</a:t>
              </a:r>
            </a:p>
          </p:txBody>
        </p:sp>
        <p:sp>
          <p:nvSpPr>
            <p:cNvPr id="24" name="TextBox 23">
              <a:extLst>
                <a:ext uri="{FF2B5EF4-FFF2-40B4-BE49-F238E27FC236}">
                  <a16:creationId xmlns:a16="http://schemas.microsoft.com/office/drawing/2014/main" id="{0460749B-121D-3072-F55E-A7A06B8BA47B}"/>
                </a:ext>
              </a:extLst>
            </p:cNvPr>
            <p:cNvSpPr txBox="1"/>
            <p:nvPr/>
          </p:nvSpPr>
          <p:spPr>
            <a:xfrm>
              <a:off x="5318975" y="4621994"/>
              <a:ext cx="385042" cy="406265"/>
            </a:xfrm>
            <a:prstGeom prst="rect">
              <a:avLst/>
            </a:prstGeom>
            <a:noFill/>
          </p:spPr>
          <p:txBody>
            <a:bodyPr wrap="none" rtlCol="0">
              <a:spAutoFit/>
            </a:bodyPr>
            <a:lstStyle/>
            <a:p>
              <a:r>
                <a:rPr lang="en-US" sz="2040" b="1" dirty="0">
                  <a:solidFill>
                    <a:schemeClr val="accent6">
                      <a:lumMod val="50000"/>
                    </a:schemeClr>
                  </a:solidFill>
                  <a:highlight>
                    <a:srgbClr val="FFFFFF"/>
                  </a:highlight>
                  <a:sym typeface="Wingdings 2" panose="05020102010507070707" pitchFamily="18" charset="2"/>
                </a:rPr>
                <a:t></a:t>
              </a:r>
              <a:endParaRPr lang="en-US" sz="2040" b="1" dirty="0">
                <a:solidFill>
                  <a:schemeClr val="accent6">
                    <a:lumMod val="50000"/>
                  </a:schemeClr>
                </a:solidFill>
                <a:highlight>
                  <a:srgbClr val="FFFFFF"/>
                </a:highlight>
              </a:endParaRPr>
            </a:p>
          </p:txBody>
        </p:sp>
        <p:cxnSp>
          <p:nvCxnSpPr>
            <p:cNvPr id="25" name="Straight Arrow Connector 24">
              <a:extLst>
                <a:ext uri="{FF2B5EF4-FFF2-40B4-BE49-F238E27FC236}">
                  <a16:creationId xmlns:a16="http://schemas.microsoft.com/office/drawing/2014/main" id="{54F6F3AB-F561-7C98-7405-2B7A4B4DC430}"/>
                </a:ext>
              </a:extLst>
            </p:cNvPr>
            <p:cNvCxnSpPr>
              <a:cxnSpLocks/>
              <a:stCxn id="22" idx="0"/>
              <a:endCxn id="47" idx="2"/>
            </p:cNvCxnSpPr>
            <p:nvPr/>
          </p:nvCxnSpPr>
          <p:spPr>
            <a:xfrm flipV="1">
              <a:off x="5491066" y="4465181"/>
              <a:ext cx="1581" cy="647129"/>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68F2420-3269-19DE-B44E-AA600AE3065D}"/>
                </a:ext>
              </a:extLst>
            </p:cNvPr>
            <p:cNvSpPr/>
            <p:nvPr/>
          </p:nvSpPr>
          <p:spPr bwMode="auto">
            <a:xfrm>
              <a:off x="1448504" y="3665725"/>
              <a:ext cx="2840052" cy="1476998"/>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en-US" sz="1632" dirty="0">
                <a:gradFill>
                  <a:gsLst>
                    <a:gs pos="0">
                      <a:srgbClr val="FFFFFF"/>
                    </a:gs>
                    <a:gs pos="100000">
                      <a:srgbClr val="FFFFFF"/>
                    </a:gs>
                  </a:gsLst>
                  <a:lin ang="5400000" scaled="0"/>
                </a:gradFill>
                <a:ea typeface="Segoe UI" pitchFamily="34" charset="0"/>
                <a:cs typeface="Segoe UI" pitchFamily="34" charset="0"/>
              </a:endParaRPr>
            </a:p>
          </p:txBody>
        </p:sp>
        <p:pic>
          <p:nvPicPr>
            <p:cNvPr id="5" name="Graphic 4">
              <a:extLst>
                <a:ext uri="{FF2B5EF4-FFF2-40B4-BE49-F238E27FC236}">
                  <a16:creationId xmlns:a16="http://schemas.microsoft.com/office/drawing/2014/main" id="{00DF1AA2-6607-3237-6F82-050C09684B5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54974" y="4246567"/>
              <a:ext cx="407640" cy="407640"/>
            </a:xfrm>
            <a:prstGeom prst="rect">
              <a:avLst/>
            </a:prstGeom>
          </p:spPr>
        </p:pic>
        <p:sp>
          <p:nvSpPr>
            <p:cNvPr id="7" name="TextBox 6">
              <a:extLst>
                <a:ext uri="{FF2B5EF4-FFF2-40B4-BE49-F238E27FC236}">
                  <a16:creationId xmlns:a16="http://schemas.microsoft.com/office/drawing/2014/main" id="{AAE41E1F-8CAC-025C-590D-C03AD5A6B56C}"/>
                </a:ext>
              </a:extLst>
            </p:cNvPr>
            <p:cNvSpPr txBox="1"/>
            <p:nvPr/>
          </p:nvSpPr>
          <p:spPr>
            <a:xfrm>
              <a:off x="2062613" y="4281334"/>
              <a:ext cx="1717815" cy="336787"/>
            </a:xfrm>
            <a:prstGeom prst="rect">
              <a:avLst/>
            </a:prstGeom>
            <a:noFill/>
          </p:spPr>
          <p:txBody>
            <a:bodyPr wrap="square">
              <a:spAutoFit/>
            </a:bodyPr>
            <a:lstStyle/>
            <a:p>
              <a:pPr defTabSz="914191"/>
              <a:r>
                <a:rPr lang="en-US" sz="1632" b="1" dirty="0">
                  <a:solidFill>
                    <a:srgbClr val="000000"/>
                  </a:solidFill>
                </a:rPr>
                <a:t>Resource Group</a:t>
              </a:r>
            </a:p>
          </p:txBody>
        </p:sp>
        <p:sp>
          <p:nvSpPr>
            <p:cNvPr id="8" name="TextBox 7">
              <a:extLst>
                <a:ext uri="{FF2B5EF4-FFF2-40B4-BE49-F238E27FC236}">
                  <a16:creationId xmlns:a16="http://schemas.microsoft.com/office/drawing/2014/main" id="{4813074D-C36A-F8F4-5CA7-7356270DD5CA}"/>
                </a:ext>
              </a:extLst>
            </p:cNvPr>
            <p:cNvSpPr txBox="1"/>
            <p:nvPr/>
          </p:nvSpPr>
          <p:spPr>
            <a:xfrm>
              <a:off x="1467580" y="3726468"/>
              <a:ext cx="2185514" cy="343492"/>
            </a:xfrm>
            <a:prstGeom prst="rect">
              <a:avLst/>
            </a:prstGeom>
            <a:noFill/>
          </p:spPr>
          <p:txBody>
            <a:bodyPr wrap="square">
              <a:spAutoFit/>
            </a:bodyPr>
            <a:lstStyle/>
            <a:p>
              <a:pPr defTabSz="914191"/>
              <a:r>
                <a:rPr lang="en-US" sz="1632" b="1" dirty="0">
                  <a:solidFill>
                    <a:schemeClr val="tx2">
                      <a:lumMod val="50000"/>
                    </a:schemeClr>
                  </a:solidFill>
                </a:rPr>
                <a:t>Task 4</a:t>
              </a:r>
            </a:p>
          </p:txBody>
        </p:sp>
        <p:pic>
          <p:nvPicPr>
            <p:cNvPr id="13" name="Graphic 12" descr="Lock with solid fill">
              <a:extLst>
                <a:ext uri="{FF2B5EF4-FFF2-40B4-BE49-F238E27FC236}">
                  <a16:creationId xmlns:a16="http://schemas.microsoft.com/office/drawing/2014/main" id="{42278F13-6813-2BFE-1DD2-9C4960C35E5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621504" y="4561292"/>
              <a:ext cx="416367" cy="416367"/>
            </a:xfrm>
            <a:prstGeom prst="rect">
              <a:avLst/>
            </a:prstGeom>
          </p:spPr>
        </p:pic>
        <p:pic>
          <p:nvPicPr>
            <p:cNvPr id="47" name="Graphic 46">
              <a:extLst>
                <a:ext uri="{FF2B5EF4-FFF2-40B4-BE49-F238E27FC236}">
                  <a16:creationId xmlns:a16="http://schemas.microsoft.com/office/drawing/2014/main" id="{0F59E1FA-6AEF-4E94-8DCE-67DA74256F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295070" y="4070027"/>
              <a:ext cx="395154" cy="395154"/>
            </a:xfrm>
            <a:prstGeom prst="rect">
              <a:avLst/>
            </a:prstGeom>
          </p:spPr>
        </p:pic>
        <p:pic>
          <p:nvPicPr>
            <p:cNvPr id="22" name="Graphic 21">
              <a:extLst>
                <a:ext uri="{FF2B5EF4-FFF2-40B4-BE49-F238E27FC236}">
                  <a16:creationId xmlns:a16="http://schemas.microsoft.com/office/drawing/2014/main" id="{350198D5-971D-C107-F43E-96D5136196C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247300" y="5112310"/>
              <a:ext cx="487532" cy="427932"/>
            </a:xfrm>
            <a:prstGeom prst="rect">
              <a:avLst/>
            </a:prstGeom>
          </p:spPr>
        </p:pic>
        <p:pic>
          <p:nvPicPr>
            <p:cNvPr id="33" name="Graphic 32">
              <a:extLst>
                <a:ext uri="{FF2B5EF4-FFF2-40B4-BE49-F238E27FC236}">
                  <a16:creationId xmlns:a16="http://schemas.microsoft.com/office/drawing/2014/main" id="{1E356A72-6298-A9E3-AA4F-5EB7E19FB38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73487" y="2396722"/>
              <a:ext cx="444094" cy="367152"/>
            </a:xfrm>
            <a:prstGeom prst="rect">
              <a:avLst/>
            </a:prstGeom>
          </p:spPr>
        </p:pic>
        <p:cxnSp>
          <p:nvCxnSpPr>
            <p:cNvPr id="40" name="Straight Arrow Connector 39">
              <a:extLst>
                <a:ext uri="{FF2B5EF4-FFF2-40B4-BE49-F238E27FC236}">
                  <a16:creationId xmlns:a16="http://schemas.microsoft.com/office/drawing/2014/main" id="{30446DCE-8DD8-F543-F22B-A13B7B85F1E9}"/>
                </a:ext>
              </a:extLst>
            </p:cNvPr>
            <p:cNvCxnSpPr>
              <a:stCxn id="35" idx="1"/>
              <a:endCxn id="37" idx="3"/>
            </p:cNvCxnSpPr>
            <p:nvPr/>
          </p:nvCxnSpPr>
          <p:spPr>
            <a:xfrm flipH="1" flipV="1">
              <a:off x="4281819" y="2458954"/>
              <a:ext cx="761346" cy="10391"/>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60741173"/>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E6FF7-E7C5-45A7-95A5-EC4378CE4D82}"/>
              </a:ext>
            </a:extLst>
          </p:cNvPr>
          <p:cNvSpPr>
            <a:spLocks noGrp="1"/>
          </p:cNvSpPr>
          <p:nvPr>
            <p:ph type="title"/>
          </p:nvPr>
        </p:nvSpPr>
        <p:spPr/>
        <p:txBody>
          <a:bodyPr/>
          <a:lstStyle/>
          <a:p>
            <a:r>
              <a:rPr lang="en-US" dirty="0"/>
              <a:t>Lab 02b – Architecture diagram (interactive lab simulation)</a:t>
            </a:r>
            <a:endParaRPr lang="en-US" b="1" dirty="0"/>
          </a:p>
        </p:txBody>
      </p:sp>
      <p:sp>
        <p:nvSpPr>
          <p:cNvPr id="3" name="Rectangle 2">
            <a:extLst>
              <a:ext uri="{FF2B5EF4-FFF2-40B4-BE49-F238E27FC236}">
                <a16:creationId xmlns:a16="http://schemas.microsoft.com/office/drawing/2014/main" id="{43EAF426-B99E-4501-88D9-AF72AEB35EAC}"/>
              </a:ext>
              <a:ext uri="{C183D7F6-B498-43B3-948B-1728B52AA6E4}">
                <adec:decorative xmlns:adec="http://schemas.microsoft.com/office/drawing/2017/decorative" val="1"/>
              </a:ext>
            </a:extLst>
          </p:cNvPr>
          <p:cNvSpPr/>
          <p:nvPr/>
        </p:nvSpPr>
        <p:spPr bwMode="auto">
          <a:xfrm>
            <a:off x="476420" y="1336669"/>
            <a:ext cx="11521905" cy="4954064"/>
          </a:xfrm>
          <a:prstGeom prst="rect">
            <a:avLst/>
          </a:prstGeom>
          <a:no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6521" tIns="149217" rIns="186521" bIns="149217"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defTabSz="951028" fontAlgn="base">
              <a:lnSpc>
                <a:spcPct val="90000"/>
              </a:lnSpc>
              <a:spcBef>
                <a:spcPct val="0"/>
              </a:spcBef>
              <a:spcAft>
                <a:spcPct val="0"/>
              </a:spcAft>
            </a:pPr>
            <a:endParaRPr lang="en-IN" sz="2448" dirty="0">
              <a:gradFill>
                <a:gsLst>
                  <a:gs pos="0">
                    <a:srgbClr val="FFFFFF"/>
                  </a:gs>
                  <a:gs pos="100000">
                    <a:srgbClr val="FFFFFF"/>
                  </a:gs>
                </a:gsLst>
                <a:lin ang="5400000" scaled="0"/>
              </a:gradFill>
              <a:ea typeface="Segoe UI" pitchFamily="34" charset="0"/>
              <a:cs typeface="Segoe UI" pitchFamily="34" charset="0"/>
            </a:endParaRPr>
          </a:p>
        </p:txBody>
      </p:sp>
      <p:grpSp>
        <p:nvGrpSpPr>
          <p:cNvPr id="34" name="Group 33" descr="Architecture diagram of the detailed lab steps. ">
            <a:extLst>
              <a:ext uri="{FF2B5EF4-FFF2-40B4-BE49-F238E27FC236}">
                <a16:creationId xmlns:a16="http://schemas.microsoft.com/office/drawing/2014/main" id="{78C09030-2994-46D2-BE13-477FF1DB48BF}"/>
              </a:ext>
            </a:extLst>
          </p:cNvPr>
          <p:cNvGrpSpPr/>
          <p:nvPr/>
        </p:nvGrpSpPr>
        <p:grpSpPr>
          <a:xfrm>
            <a:off x="1928663" y="1487883"/>
            <a:ext cx="8383451" cy="4651636"/>
            <a:chOff x="418644" y="1224012"/>
            <a:chExt cx="8383451" cy="4651636"/>
          </a:xfrm>
        </p:grpSpPr>
        <p:sp>
          <p:nvSpPr>
            <p:cNvPr id="35" name="Rectangle 34">
              <a:extLst>
                <a:ext uri="{FF2B5EF4-FFF2-40B4-BE49-F238E27FC236}">
                  <a16:creationId xmlns:a16="http://schemas.microsoft.com/office/drawing/2014/main" id="{7C90B77A-852F-40A9-BED6-730F642DCC69}"/>
                </a:ext>
              </a:extLst>
            </p:cNvPr>
            <p:cNvSpPr/>
            <p:nvPr/>
          </p:nvSpPr>
          <p:spPr bwMode="auto">
            <a:xfrm>
              <a:off x="4728752" y="1775974"/>
              <a:ext cx="3984484" cy="1118617"/>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36" name="Rectangle 35">
              <a:extLst>
                <a:ext uri="{FF2B5EF4-FFF2-40B4-BE49-F238E27FC236}">
                  <a16:creationId xmlns:a16="http://schemas.microsoft.com/office/drawing/2014/main" id="{409B2EE3-7D2C-4A53-B6BC-FA27706BBFDC}"/>
                </a:ext>
              </a:extLst>
            </p:cNvPr>
            <p:cNvSpPr/>
            <p:nvPr/>
          </p:nvSpPr>
          <p:spPr bwMode="auto">
            <a:xfrm>
              <a:off x="418645" y="4127320"/>
              <a:ext cx="8294592" cy="174832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cs typeface="Segoe UI" pitchFamily="34" charset="0"/>
              </a:endParaRPr>
            </a:p>
          </p:txBody>
        </p:sp>
        <p:sp>
          <p:nvSpPr>
            <p:cNvPr id="37" name="Rectangle 36">
              <a:extLst>
                <a:ext uri="{FF2B5EF4-FFF2-40B4-BE49-F238E27FC236}">
                  <a16:creationId xmlns:a16="http://schemas.microsoft.com/office/drawing/2014/main" id="{549C3CD7-6EAF-4BA1-9070-D1F74CE204D6}"/>
                </a:ext>
              </a:extLst>
            </p:cNvPr>
            <p:cNvSpPr/>
            <p:nvPr/>
          </p:nvSpPr>
          <p:spPr bwMode="auto">
            <a:xfrm>
              <a:off x="418644" y="1224012"/>
              <a:ext cx="3060123" cy="2742533"/>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ea typeface="Segoe UI" pitchFamily="34" charset="0"/>
                <a:cs typeface="Segoe UI" pitchFamily="34" charset="0"/>
              </a:endParaRPr>
            </a:p>
          </p:txBody>
        </p:sp>
        <p:pic>
          <p:nvPicPr>
            <p:cNvPr id="38" name="Graphic 37">
              <a:extLst>
                <a:ext uri="{FF2B5EF4-FFF2-40B4-BE49-F238E27FC236}">
                  <a16:creationId xmlns:a16="http://schemas.microsoft.com/office/drawing/2014/main" id="{2272496D-54D7-44C4-9156-518158E156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98623" y="3180346"/>
              <a:ext cx="497308" cy="497308"/>
            </a:xfrm>
            <a:prstGeom prst="rect">
              <a:avLst/>
            </a:prstGeom>
          </p:spPr>
        </p:pic>
        <p:pic>
          <p:nvPicPr>
            <p:cNvPr id="39" name="Graphic 38">
              <a:extLst>
                <a:ext uri="{FF2B5EF4-FFF2-40B4-BE49-F238E27FC236}">
                  <a16:creationId xmlns:a16="http://schemas.microsoft.com/office/drawing/2014/main" id="{98D6B101-7D0D-48C8-873C-767C1DF54EB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6684" y="1658084"/>
              <a:ext cx="281974" cy="281974"/>
            </a:xfrm>
            <a:prstGeom prst="rect">
              <a:avLst/>
            </a:prstGeom>
          </p:spPr>
        </p:pic>
        <p:sp>
          <p:nvSpPr>
            <p:cNvPr id="40" name="TextBox 39">
              <a:extLst>
                <a:ext uri="{FF2B5EF4-FFF2-40B4-BE49-F238E27FC236}">
                  <a16:creationId xmlns:a16="http://schemas.microsoft.com/office/drawing/2014/main" id="{0786D90A-911C-444F-A700-02EB389A17DC}"/>
                </a:ext>
              </a:extLst>
            </p:cNvPr>
            <p:cNvSpPr txBox="1"/>
            <p:nvPr/>
          </p:nvSpPr>
          <p:spPr>
            <a:xfrm>
              <a:off x="681841" y="3677654"/>
              <a:ext cx="2530871" cy="512935"/>
            </a:xfrm>
            <a:prstGeom prst="rect">
              <a:avLst/>
            </a:prstGeom>
            <a:noFill/>
          </p:spPr>
          <p:txBody>
            <a:bodyPr wrap="square">
              <a:spAutoFit/>
            </a:bodyPr>
            <a:lstStyle/>
            <a:p>
              <a:pPr defTabSz="914367"/>
              <a:r>
                <a:rPr lang="fr-FR" sz="1372" b="1" dirty="0">
                  <a:solidFill>
                    <a:srgbClr val="000000"/>
                  </a:solidFill>
                  <a:latin typeface="Segoe UI"/>
                </a:rPr>
                <a:t>Cloud Shell Storage Account</a:t>
              </a:r>
            </a:p>
            <a:p>
              <a:pPr defTabSz="914367"/>
              <a:endParaRPr lang="fr-FR" sz="1372" b="1" dirty="0">
                <a:solidFill>
                  <a:srgbClr val="000000"/>
                </a:solidFill>
                <a:latin typeface="Segoe UI"/>
              </a:endParaRPr>
            </a:p>
          </p:txBody>
        </p:sp>
        <p:sp>
          <p:nvSpPr>
            <p:cNvPr id="41" name="TextBox 40">
              <a:extLst>
                <a:ext uri="{FF2B5EF4-FFF2-40B4-BE49-F238E27FC236}">
                  <a16:creationId xmlns:a16="http://schemas.microsoft.com/office/drawing/2014/main" id="{FF75CE22-E34B-4D15-A5D7-907180D0C63E}"/>
                </a:ext>
              </a:extLst>
            </p:cNvPr>
            <p:cNvSpPr txBox="1"/>
            <p:nvPr/>
          </p:nvSpPr>
          <p:spPr>
            <a:xfrm>
              <a:off x="1124041" y="1510164"/>
              <a:ext cx="1417065" cy="512935"/>
            </a:xfrm>
            <a:prstGeom prst="rect">
              <a:avLst/>
            </a:prstGeom>
            <a:noFill/>
          </p:spPr>
          <p:txBody>
            <a:bodyPr wrap="square">
              <a:spAutoFit/>
            </a:bodyPr>
            <a:lstStyle/>
            <a:p>
              <a:pPr defTabSz="914367"/>
              <a:r>
                <a:rPr lang="fr-FR" sz="1372" b="1" dirty="0">
                  <a:solidFill>
                    <a:srgbClr val="000000"/>
                  </a:solidFill>
                  <a:latin typeface="Segoe UI"/>
                </a:rPr>
                <a:t>Name: </a:t>
              </a:r>
              <a:r>
                <a:rPr lang="fr-FR" sz="1372" dirty="0">
                  <a:solidFill>
                    <a:srgbClr val="000000"/>
                  </a:solidFill>
                  <a:latin typeface="Segoe UI"/>
                </a:rPr>
                <a:t>Role</a:t>
              </a:r>
            </a:p>
            <a:p>
              <a:pPr defTabSz="914367"/>
              <a:r>
                <a:rPr lang="fr-FR" sz="1372" b="1" dirty="0">
                  <a:solidFill>
                    <a:srgbClr val="000000"/>
                  </a:solidFill>
                  <a:latin typeface="Segoe UI"/>
                </a:rPr>
                <a:t>Value: </a:t>
              </a:r>
              <a:r>
                <a:rPr lang="fr-FR" sz="1372" dirty="0">
                  <a:solidFill>
                    <a:srgbClr val="000000"/>
                  </a:solidFill>
                  <a:latin typeface="Segoe UI"/>
                </a:rPr>
                <a:t>Infra</a:t>
              </a:r>
            </a:p>
          </p:txBody>
        </p:sp>
        <p:pic>
          <p:nvPicPr>
            <p:cNvPr id="42" name="Graphic 41">
              <a:extLst>
                <a:ext uri="{FF2B5EF4-FFF2-40B4-BE49-F238E27FC236}">
                  <a16:creationId xmlns:a16="http://schemas.microsoft.com/office/drawing/2014/main" id="{FEE8274D-A4C4-4450-989F-3188ACCDCB3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71894" y="2404024"/>
              <a:ext cx="415814" cy="415814"/>
            </a:xfrm>
            <a:prstGeom prst="rect">
              <a:avLst/>
            </a:prstGeom>
          </p:spPr>
        </p:pic>
        <p:sp>
          <p:nvSpPr>
            <p:cNvPr id="43" name="TextBox 42">
              <a:extLst>
                <a:ext uri="{FF2B5EF4-FFF2-40B4-BE49-F238E27FC236}">
                  <a16:creationId xmlns:a16="http://schemas.microsoft.com/office/drawing/2014/main" id="{FD1F678E-3C3D-4D23-B5CA-817373C6E099}"/>
                </a:ext>
              </a:extLst>
            </p:cNvPr>
            <p:cNvSpPr txBox="1"/>
            <p:nvPr/>
          </p:nvSpPr>
          <p:spPr>
            <a:xfrm>
              <a:off x="1187709" y="2360071"/>
              <a:ext cx="3060123" cy="724143"/>
            </a:xfrm>
            <a:prstGeom prst="rect">
              <a:avLst/>
            </a:prstGeom>
            <a:noFill/>
          </p:spPr>
          <p:txBody>
            <a:bodyPr wrap="square">
              <a:spAutoFit/>
            </a:bodyPr>
            <a:lstStyle/>
            <a:p>
              <a:pPr defTabSz="914367"/>
              <a:r>
                <a:rPr lang="fr-FR" sz="1372" b="1" dirty="0">
                  <a:solidFill>
                    <a:srgbClr val="000000"/>
                  </a:solidFill>
                  <a:latin typeface="Segoe UI"/>
                </a:rPr>
                <a:t>Cloud Shell Storage </a:t>
              </a:r>
            </a:p>
            <a:p>
              <a:pPr defTabSz="914367"/>
              <a:r>
                <a:rPr lang="fr-FR" sz="1372" b="1" dirty="0">
                  <a:solidFill>
                    <a:srgbClr val="000000"/>
                  </a:solidFill>
                  <a:latin typeface="Segoe UI"/>
                </a:rPr>
                <a:t>Resource Group</a:t>
              </a:r>
            </a:p>
            <a:p>
              <a:pPr defTabSz="914367"/>
              <a:endParaRPr lang="fr-FR" sz="1372" b="1" dirty="0">
                <a:solidFill>
                  <a:srgbClr val="000000"/>
                </a:solidFill>
                <a:latin typeface="Segoe UI"/>
              </a:endParaRPr>
            </a:p>
          </p:txBody>
        </p:sp>
        <p:cxnSp>
          <p:nvCxnSpPr>
            <p:cNvPr id="44" name="Straight Arrow Connector 43">
              <a:extLst>
                <a:ext uri="{FF2B5EF4-FFF2-40B4-BE49-F238E27FC236}">
                  <a16:creationId xmlns:a16="http://schemas.microsoft.com/office/drawing/2014/main" id="{3644E3FC-1AFD-4ACF-B5DE-EC232BA920C1}"/>
                </a:ext>
              </a:extLst>
            </p:cNvPr>
            <p:cNvCxnSpPr>
              <a:cxnSpLocks/>
            </p:cNvCxnSpPr>
            <p:nvPr/>
          </p:nvCxnSpPr>
          <p:spPr>
            <a:xfrm flipH="1">
              <a:off x="989989" y="2001023"/>
              <a:ext cx="7682" cy="377532"/>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45" name="Graphic 44">
              <a:extLst>
                <a:ext uri="{FF2B5EF4-FFF2-40B4-BE49-F238E27FC236}">
                  <a16:creationId xmlns:a16="http://schemas.microsoft.com/office/drawing/2014/main" id="{6936EFAE-13BC-4927-B29D-DBB482EB670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989206" y="2261574"/>
              <a:ext cx="403078" cy="403078"/>
            </a:xfrm>
            <a:prstGeom prst="rect">
              <a:avLst/>
            </a:prstGeom>
          </p:spPr>
        </p:pic>
        <p:sp>
          <p:nvSpPr>
            <p:cNvPr id="46" name="TextBox 45">
              <a:extLst>
                <a:ext uri="{FF2B5EF4-FFF2-40B4-BE49-F238E27FC236}">
                  <a16:creationId xmlns:a16="http://schemas.microsoft.com/office/drawing/2014/main" id="{B2A41556-66E3-41C6-B102-B6E22187E02A}"/>
                </a:ext>
              </a:extLst>
            </p:cNvPr>
            <p:cNvSpPr txBox="1"/>
            <p:nvPr/>
          </p:nvSpPr>
          <p:spPr>
            <a:xfrm>
              <a:off x="5450335" y="2224633"/>
              <a:ext cx="3262902" cy="512935"/>
            </a:xfrm>
            <a:prstGeom prst="rect">
              <a:avLst/>
            </a:prstGeom>
            <a:noFill/>
          </p:spPr>
          <p:txBody>
            <a:bodyPr wrap="square">
              <a:spAutoFit/>
            </a:bodyPr>
            <a:lstStyle/>
            <a:p>
              <a:pPr defTabSz="914367"/>
              <a:r>
                <a:rPr lang="fr-FR" sz="1372" b="1" dirty="0">
                  <a:solidFill>
                    <a:srgbClr val="000000"/>
                  </a:solidFill>
                  <a:latin typeface="Segoe UI"/>
                </a:rPr>
                <a:t>Azure policy</a:t>
              </a:r>
            </a:p>
            <a:p>
              <a:pPr defTabSz="914367"/>
              <a:r>
                <a:rPr lang="en-US" sz="1372" dirty="0">
                  <a:solidFill>
                    <a:srgbClr val="000000"/>
                  </a:solidFill>
                  <a:latin typeface="Segoe UI"/>
                </a:rPr>
                <a:t>Require a tag and its value on resources</a:t>
              </a:r>
              <a:endParaRPr lang="fr-FR" sz="1372" dirty="0">
                <a:solidFill>
                  <a:srgbClr val="000000"/>
                </a:solidFill>
                <a:latin typeface="Segoe UI"/>
              </a:endParaRPr>
            </a:p>
          </p:txBody>
        </p:sp>
        <p:pic>
          <p:nvPicPr>
            <p:cNvPr id="47" name="Graphic 46">
              <a:extLst>
                <a:ext uri="{FF2B5EF4-FFF2-40B4-BE49-F238E27FC236}">
                  <a16:creationId xmlns:a16="http://schemas.microsoft.com/office/drawing/2014/main" id="{0F59E1FA-6AEF-4E94-8DCE-67DA74256FD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989206" y="4568891"/>
              <a:ext cx="403078" cy="403078"/>
            </a:xfrm>
            <a:prstGeom prst="rect">
              <a:avLst/>
            </a:prstGeom>
          </p:spPr>
        </p:pic>
        <p:sp>
          <p:nvSpPr>
            <p:cNvPr id="48" name="TextBox 47">
              <a:extLst>
                <a:ext uri="{FF2B5EF4-FFF2-40B4-BE49-F238E27FC236}">
                  <a16:creationId xmlns:a16="http://schemas.microsoft.com/office/drawing/2014/main" id="{A07654D5-6C92-4097-8169-D0BEACA4C35D}"/>
                </a:ext>
              </a:extLst>
            </p:cNvPr>
            <p:cNvSpPr txBox="1"/>
            <p:nvPr/>
          </p:nvSpPr>
          <p:spPr>
            <a:xfrm>
              <a:off x="5450335" y="4491202"/>
              <a:ext cx="3351760" cy="725776"/>
            </a:xfrm>
            <a:prstGeom prst="rect">
              <a:avLst/>
            </a:prstGeom>
            <a:noFill/>
          </p:spPr>
          <p:txBody>
            <a:bodyPr wrap="square">
              <a:spAutoFit/>
            </a:bodyPr>
            <a:lstStyle/>
            <a:p>
              <a:pPr defTabSz="914367"/>
              <a:r>
                <a:rPr lang="fr-FR" sz="1372" b="1" dirty="0">
                  <a:solidFill>
                    <a:srgbClr val="000000"/>
                  </a:solidFill>
                  <a:latin typeface="Segoe UI"/>
                </a:rPr>
                <a:t>Azure policy</a:t>
              </a:r>
            </a:p>
            <a:p>
              <a:pPr defTabSz="914367"/>
              <a:r>
                <a:rPr lang="en-US" sz="1372" dirty="0">
                  <a:solidFill>
                    <a:srgbClr val="000000"/>
                  </a:solidFill>
                  <a:latin typeface="Segoe UI"/>
                </a:rPr>
                <a:t>Inherit a tag from the resource group if missing</a:t>
              </a:r>
              <a:endParaRPr lang="fr-FR" sz="1372" dirty="0">
                <a:solidFill>
                  <a:srgbClr val="000000"/>
                </a:solidFill>
                <a:latin typeface="Segoe UI"/>
              </a:endParaRPr>
            </a:p>
          </p:txBody>
        </p:sp>
        <p:cxnSp>
          <p:nvCxnSpPr>
            <p:cNvPr id="49" name="Straight Arrow Connector 48">
              <a:extLst>
                <a:ext uri="{FF2B5EF4-FFF2-40B4-BE49-F238E27FC236}">
                  <a16:creationId xmlns:a16="http://schemas.microsoft.com/office/drawing/2014/main" id="{BF22AFE2-5986-455A-AD02-9C82BF1DAA71}"/>
                </a:ext>
              </a:extLst>
            </p:cNvPr>
            <p:cNvCxnSpPr>
              <a:cxnSpLocks/>
              <a:stCxn id="47" idx="1"/>
            </p:cNvCxnSpPr>
            <p:nvPr/>
          </p:nvCxnSpPr>
          <p:spPr>
            <a:xfrm flipH="1" flipV="1">
              <a:off x="3199583" y="2692622"/>
              <a:ext cx="1789623" cy="2077808"/>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7396679A-56BE-497F-AB49-85C17494155C}"/>
                </a:ext>
              </a:extLst>
            </p:cNvPr>
            <p:cNvSpPr txBox="1"/>
            <p:nvPr/>
          </p:nvSpPr>
          <p:spPr>
            <a:xfrm>
              <a:off x="4762860" y="1799072"/>
              <a:ext cx="3599013" cy="301727"/>
            </a:xfrm>
            <a:prstGeom prst="rect">
              <a:avLst/>
            </a:prstGeom>
            <a:noFill/>
          </p:spPr>
          <p:txBody>
            <a:bodyPr wrap="square">
              <a:spAutoFit/>
            </a:bodyPr>
            <a:lstStyle/>
            <a:p>
              <a:pPr defTabSz="914367"/>
              <a:r>
                <a:rPr lang="en-US" sz="1372" b="1" dirty="0">
                  <a:solidFill>
                    <a:schemeClr val="tx2">
                      <a:lumMod val="50000"/>
                    </a:schemeClr>
                  </a:solidFill>
                  <a:latin typeface="Segoe UI"/>
                </a:rPr>
                <a:t>Task 2</a:t>
              </a:r>
              <a:endParaRPr lang="fr-FR" sz="1372" b="1" dirty="0">
                <a:solidFill>
                  <a:schemeClr val="tx2">
                    <a:lumMod val="50000"/>
                  </a:schemeClr>
                </a:solidFill>
                <a:latin typeface="Segoe UI"/>
              </a:endParaRPr>
            </a:p>
          </p:txBody>
        </p:sp>
        <p:sp>
          <p:nvSpPr>
            <p:cNvPr id="51" name="TextBox 50">
              <a:extLst>
                <a:ext uri="{FF2B5EF4-FFF2-40B4-BE49-F238E27FC236}">
                  <a16:creationId xmlns:a16="http://schemas.microsoft.com/office/drawing/2014/main" id="{DD5E61EB-1D2E-4D80-B816-ADE12820C43A}"/>
                </a:ext>
              </a:extLst>
            </p:cNvPr>
            <p:cNvSpPr txBox="1"/>
            <p:nvPr/>
          </p:nvSpPr>
          <p:spPr>
            <a:xfrm>
              <a:off x="623791" y="4181590"/>
              <a:ext cx="945290" cy="301727"/>
            </a:xfrm>
            <a:prstGeom prst="rect">
              <a:avLst/>
            </a:prstGeom>
            <a:noFill/>
          </p:spPr>
          <p:txBody>
            <a:bodyPr wrap="square">
              <a:spAutoFit/>
            </a:bodyPr>
            <a:lstStyle/>
            <a:p>
              <a:pPr defTabSz="914367"/>
              <a:r>
                <a:rPr lang="en-US" sz="1372" b="1" dirty="0">
                  <a:solidFill>
                    <a:schemeClr val="tx2">
                      <a:lumMod val="50000"/>
                    </a:schemeClr>
                  </a:solidFill>
                  <a:latin typeface="Segoe UI"/>
                </a:rPr>
                <a:t>Task 3</a:t>
              </a:r>
              <a:endParaRPr lang="en-US" sz="1372" dirty="0">
                <a:solidFill>
                  <a:schemeClr val="tx2">
                    <a:lumMod val="50000"/>
                  </a:schemeClr>
                </a:solidFill>
                <a:latin typeface="Segoe UI"/>
              </a:endParaRPr>
            </a:p>
          </p:txBody>
        </p:sp>
        <p:pic>
          <p:nvPicPr>
            <p:cNvPr id="52" name="Graphic 51">
              <a:extLst>
                <a:ext uri="{FF2B5EF4-FFF2-40B4-BE49-F238E27FC236}">
                  <a16:creationId xmlns:a16="http://schemas.microsoft.com/office/drawing/2014/main" id="{AE111249-7EF7-4E06-B244-6F2CC9F2A02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98623" y="4452640"/>
              <a:ext cx="497308" cy="497308"/>
            </a:xfrm>
            <a:prstGeom prst="rect">
              <a:avLst/>
            </a:prstGeom>
          </p:spPr>
        </p:pic>
        <p:sp>
          <p:nvSpPr>
            <p:cNvPr id="53" name="TextBox 52">
              <a:extLst>
                <a:ext uri="{FF2B5EF4-FFF2-40B4-BE49-F238E27FC236}">
                  <a16:creationId xmlns:a16="http://schemas.microsoft.com/office/drawing/2014/main" id="{A2FE6919-9748-44A7-A807-6DBB45FB3A43}"/>
                </a:ext>
              </a:extLst>
            </p:cNvPr>
            <p:cNvSpPr txBox="1"/>
            <p:nvPr/>
          </p:nvSpPr>
          <p:spPr>
            <a:xfrm>
              <a:off x="1003401" y="4975843"/>
              <a:ext cx="2530871" cy="512935"/>
            </a:xfrm>
            <a:prstGeom prst="rect">
              <a:avLst/>
            </a:prstGeom>
            <a:noFill/>
          </p:spPr>
          <p:txBody>
            <a:bodyPr wrap="square">
              <a:spAutoFit/>
            </a:bodyPr>
            <a:lstStyle/>
            <a:p>
              <a:pPr defTabSz="914367"/>
              <a:r>
                <a:rPr lang="fr-FR" sz="1372" b="1" dirty="0">
                  <a:solidFill>
                    <a:srgbClr val="000000"/>
                  </a:solidFill>
                  <a:latin typeface="Segoe UI"/>
                </a:rPr>
                <a:t>New Storage Account </a:t>
              </a:r>
            </a:p>
            <a:p>
              <a:pPr defTabSz="914367"/>
              <a:endParaRPr lang="fr-FR" sz="1372" b="1" dirty="0">
                <a:solidFill>
                  <a:srgbClr val="000000"/>
                </a:solidFill>
                <a:latin typeface="Segoe UI"/>
              </a:endParaRPr>
            </a:p>
          </p:txBody>
        </p:sp>
        <p:pic>
          <p:nvPicPr>
            <p:cNvPr id="54" name="Graphic 53">
              <a:extLst>
                <a:ext uri="{FF2B5EF4-FFF2-40B4-BE49-F238E27FC236}">
                  <a16:creationId xmlns:a16="http://schemas.microsoft.com/office/drawing/2014/main" id="{C485AE73-E434-4D08-B13F-1DF0A385447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272094" y="4566117"/>
              <a:ext cx="281974" cy="281974"/>
            </a:xfrm>
            <a:prstGeom prst="rect">
              <a:avLst/>
            </a:prstGeom>
          </p:spPr>
        </p:pic>
        <p:sp>
          <p:nvSpPr>
            <p:cNvPr id="55" name="Rectangle 54">
              <a:extLst>
                <a:ext uri="{FF2B5EF4-FFF2-40B4-BE49-F238E27FC236}">
                  <a16:creationId xmlns:a16="http://schemas.microsoft.com/office/drawing/2014/main" id="{CF0CC448-A033-4D16-B386-55ED42A0A8D5}"/>
                </a:ext>
              </a:extLst>
            </p:cNvPr>
            <p:cNvSpPr/>
            <p:nvPr/>
          </p:nvSpPr>
          <p:spPr bwMode="auto">
            <a:xfrm>
              <a:off x="623791" y="2922880"/>
              <a:ext cx="2575792" cy="2722510"/>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fr-FR" sz="2353" dirty="0">
                <a:gradFill>
                  <a:gsLst>
                    <a:gs pos="0">
                      <a:srgbClr val="FFFFFF"/>
                    </a:gs>
                    <a:gs pos="100000">
                      <a:srgbClr val="FFFFFF"/>
                    </a:gs>
                  </a:gsLst>
                  <a:lin ang="5400000" scaled="0"/>
                </a:gradFill>
                <a:latin typeface="Segoe UI"/>
                <a:cs typeface="Segoe UI" pitchFamily="34" charset="0"/>
              </a:endParaRPr>
            </a:p>
          </p:txBody>
        </p:sp>
        <p:sp>
          <p:nvSpPr>
            <p:cNvPr id="56" name="TextBox 55">
              <a:extLst>
                <a:ext uri="{FF2B5EF4-FFF2-40B4-BE49-F238E27FC236}">
                  <a16:creationId xmlns:a16="http://schemas.microsoft.com/office/drawing/2014/main" id="{99D1E0D6-8BA5-4B8E-AA39-DF2A46F20A27}"/>
                </a:ext>
              </a:extLst>
            </p:cNvPr>
            <p:cNvSpPr txBox="1"/>
            <p:nvPr/>
          </p:nvSpPr>
          <p:spPr>
            <a:xfrm>
              <a:off x="464740" y="1251714"/>
              <a:ext cx="2570248" cy="301727"/>
            </a:xfrm>
            <a:prstGeom prst="rect">
              <a:avLst/>
            </a:prstGeom>
            <a:noFill/>
          </p:spPr>
          <p:txBody>
            <a:bodyPr wrap="square">
              <a:spAutoFit/>
            </a:bodyPr>
            <a:lstStyle/>
            <a:p>
              <a:pPr defTabSz="914367"/>
              <a:r>
                <a:rPr lang="en-US" sz="1372" b="1" dirty="0">
                  <a:solidFill>
                    <a:schemeClr val="tx2">
                      <a:lumMod val="50000"/>
                    </a:schemeClr>
                  </a:solidFill>
                  <a:latin typeface="Segoe UI"/>
                </a:rPr>
                <a:t>Task 1</a:t>
              </a:r>
              <a:endParaRPr lang="fr-FR" sz="1372" dirty="0">
                <a:solidFill>
                  <a:schemeClr val="tx2">
                    <a:lumMod val="50000"/>
                  </a:schemeClr>
                </a:solidFill>
                <a:latin typeface="Segoe UI"/>
              </a:endParaRPr>
            </a:p>
          </p:txBody>
        </p:sp>
        <p:cxnSp>
          <p:nvCxnSpPr>
            <p:cNvPr id="57" name="Straight Arrow Connector 56">
              <a:extLst>
                <a:ext uri="{FF2B5EF4-FFF2-40B4-BE49-F238E27FC236}">
                  <a16:creationId xmlns:a16="http://schemas.microsoft.com/office/drawing/2014/main" id="{F70A6877-ED9E-405D-94FD-5777DCC1CF63}"/>
                </a:ext>
              </a:extLst>
            </p:cNvPr>
            <p:cNvCxnSpPr/>
            <p:nvPr/>
          </p:nvCxnSpPr>
          <p:spPr>
            <a:xfrm flipH="1">
              <a:off x="3199584" y="2481100"/>
              <a:ext cx="1670055"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84204822"/>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50D70E-635A-420B-BEF4-FA6CFD2D9B4D}"/>
              </a:ext>
            </a:extLst>
          </p:cNvPr>
          <p:cNvSpPr>
            <a:spLocks noGrp="1"/>
          </p:cNvSpPr>
          <p:nvPr>
            <p:ph type="title"/>
          </p:nvPr>
        </p:nvSpPr>
        <p:spPr>
          <a:xfrm>
            <a:off x="581340" y="3623451"/>
            <a:ext cx="8316854" cy="565091"/>
          </a:xfrm>
        </p:spPr>
        <p:txBody>
          <a:bodyPr/>
          <a:lstStyle/>
          <a:p>
            <a:r>
              <a:rPr lang="en-US" dirty="0"/>
              <a:t>End of presentation</a:t>
            </a:r>
          </a:p>
        </p:txBody>
      </p:sp>
    </p:spTree>
    <p:extLst>
      <p:ext uri="{BB962C8B-B14F-4D97-AF65-F5344CB8AC3E}">
        <p14:creationId xmlns:p14="http://schemas.microsoft.com/office/powerpoint/2010/main" val="4026094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0E4BC-CB74-4559-A2D6-2F27504E22A8}"/>
              </a:ext>
            </a:extLst>
          </p:cNvPr>
          <p:cNvSpPr>
            <a:spLocks noGrp="1"/>
          </p:cNvSpPr>
          <p:nvPr>
            <p:ph type="title"/>
          </p:nvPr>
        </p:nvSpPr>
        <p:spPr/>
        <p:txBody>
          <a:bodyPr/>
          <a:lstStyle/>
          <a:p>
            <a:r>
              <a:rPr lang="en-US" dirty="0"/>
              <a:t>Implement Role-Based Access Control</a:t>
            </a:r>
          </a:p>
        </p:txBody>
      </p:sp>
      <p:sp>
        <p:nvSpPr>
          <p:cNvPr id="3" name="Rectangle 2">
            <a:extLst>
              <a:ext uri="{FF2B5EF4-FFF2-40B4-BE49-F238E27FC236}">
                <a16:creationId xmlns:a16="http://schemas.microsoft.com/office/drawing/2014/main" id="{58A7CFEA-055C-4959-BDC7-473F4B33F137}"/>
              </a:ext>
            </a:extLst>
          </p:cNvPr>
          <p:cNvSpPr/>
          <p:nvPr/>
        </p:nvSpPr>
        <p:spPr bwMode="auto">
          <a:xfrm>
            <a:off x="427039" y="1385888"/>
            <a:ext cx="5709508" cy="693737"/>
          </a:xfrm>
          <a:prstGeom prst="rect">
            <a:avLst/>
          </a:prstGeom>
          <a:solidFill>
            <a:schemeClr val="tx2">
              <a:lumMod val="50000"/>
            </a:schemeClr>
          </a:solidFill>
          <a:ln w="6350">
            <a:solidFill>
              <a:schemeClr val="tx2"/>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fontAlgn="base">
              <a:spcBef>
                <a:spcPts val="600"/>
              </a:spcBef>
            </a:pPr>
            <a:r>
              <a:rPr lang="en-US" sz="2000" dirty="0">
                <a:latin typeface="+mj-lt"/>
              </a:rPr>
              <a:t>Provides fine-grained access management</a:t>
            </a:r>
            <a:br>
              <a:rPr lang="en-US" sz="2000" dirty="0">
                <a:latin typeface="+mj-lt"/>
              </a:rPr>
            </a:br>
            <a:r>
              <a:rPr lang="en-US" sz="2000" dirty="0">
                <a:latin typeface="+mj-lt"/>
              </a:rPr>
              <a:t>of resources in Azure​</a:t>
            </a:r>
          </a:p>
        </p:txBody>
      </p:sp>
      <p:sp>
        <p:nvSpPr>
          <p:cNvPr id="21" name="Rectangle 20">
            <a:extLst>
              <a:ext uri="{FF2B5EF4-FFF2-40B4-BE49-F238E27FC236}">
                <a16:creationId xmlns:a16="http://schemas.microsoft.com/office/drawing/2014/main" id="{D45D1370-FAFD-4DFA-B8B1-3626810CD054}"/>
              </a:ext>
            </a:extLst>
          </p:cNvPr>
          <p:cNvSpPr/>
          <p:nvPr/>
        </p:nvSpPr>
        <p:spPr>
          <a:xfrm>
            <a:off x="414337" y="2133502"/>
            <a:ext cx="5722210" cy="4053854"/>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160" tIns="91440" rIns="137160" bIns="91440" numCol="1" spcCol="1270" anchor="t" anchorCtr="0">
            <a:noAutofit/>
          </a:bodyPr>
          <a:lstStyle/>
          <a:p>
            <a:pPr defTabSz="800100">
              <a:lnSpc>
                <a:spcPct val="90000"/>
              </a:lnSpc>
              <a:spcBef>
                <a:spcPct val="0"/>
              </a:spcBef>
              <a:spcAft>
                <a:spcPct val="35000"/>
              </a:spcAft>
            </a:pPr>
            <a:r>
              <a:rPr lang="en-US" sz="2000" dirty="0">
                <a:solidFill>
                  <a:schemeClr val="tx1"/>
                </a:solidFill>
              </a:rPr>
              <a:t>Built on Azure Resource Manager</a:t>
            </a:r>
          </a:p>
          <a:p>
            <a:pPr defTabSz="800100">
              <a:lnSpc>
                <a:spcPct val="90000"/>
              </a:lnSpc>
              <a:spcBef>
                <a:spcPct val="0"/>
              </a:spcBef>
              <a:spcAft>
                <a:spcPct val="35000"/>
              </a:spcAft>
            </a:pPr>
            <a:r>
              <a:rPr lang="en-US" sz="2000" dirty="0">
                <a:solidFill>
                  <a:schemeClr val="tx1"/>
                </a:solidFill>
              </a:rPr>
              <a:t>Segregate duties within your team ​</a:t>
            </a:r>
          </a:p>
          <a:p>
            <a:pPr defTabSz="800100">
              <a:lnSpc>
                <a:spcPct val="90000"/>
              </a:lnSpc>
              <a:spcBef>
                <a:spcPct val="0"/>
              </a:spcBef>
              <a:spcAft>
                <a:spcPct val="35000"/>
              </a:spcAft>
            </a:pPr>
            <a:r>
              <a:rPr lang="en-US" sz="2000" dirty="0">
                <a:solidFill>
                  <a:schemeClr val="tx1"/>
                </a:solidFill>
              </a:rPr>
              <a:t>Grant only the amount of access to users that they need to perform their jobs​</a:t>
            </a:r>
          </a:p>
        </p:txBody>
      </p:sp>
      <p:sp>
        <p:nvSpPr>
          <p:cNvPr id="4" name="Rectangle 3">
            <a:extLst>
              <a:ext uri="{FF2B5EF4-FFF2-40B4-BE49-F238E27FC236}">
                <a16:creationId xmlns:a16="http://schemas.microsoft.com/office/drawing/2014/main" id="{57F94346-8B77-4B87-8F23-25295142830A}"/>
              </a:ext>
            </a:extLst>
          </p:cNvPr>
          <p:cNvSpPr/>
          <p:nvPr/>
        </p:nvSpPr>
        <p:spPr bwMode="auto">
          <a:xfrm>
            <a:off x="6218238" y="1385888"/>
            <a:ext cx="5807102" cy="693737"/>
          </a:xfrm>
          <a:prstGeom prst="rect">
            <a:avLst/>
          </a:prstGeom>
          <a:solidFill>
            <a:schemeClr val="tx2">
              <a:lumMod val="50000"/>
            </a:schemeClr>
          </a:solidFill>
          <a:ln w="6350">
            <a:solidFill>
              <a:schemeClr val="tx2"/>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fontAlgn="base">
              <a:spcBef>
                <a:spcPts val="600"/>
              </a:spcBef>
            </a:pPr>
            <a:r>
              <a:rPr lang="en-US" sz="2000" dirty="0">
                <a:latin typeface="+mj-lt"/>
              </a:rPr>
              <a:t>Concepts​</a:t>
            </a:r>
          </a:p>
        </p:txBody>
      </p:sp>
      <p:sp>
        <p:nvSpPr>
          <p:cNvPr id="9" name="Rectangle 8">
            <a:extLst>
              <a:ext uri="{FF2B5EF4-FFF2-40B4-BE49-F238E27FC236}">
                <a16:creationId xmlns:a16="http://schemas.microsoft.com/office/drawing/2014/main" id="{04F4DD64-041F-4419-B2D7-2DA2209AB842}"/>
              </a:ext>
            </a:extLst>
          </p:cNvPr>
          <p:cNvSpPr/>
          <p:nvPr/>
        </p:nvSpPr>
        <p:spPr>
          <a:xfrm>
            <a:off x="6215037" y="2133502"/>
            <a:ext cx="5807102" cy="4053854"/>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160" tIns="91440" rIns="137160" bIns="91440" numCol="1" spcCol="1270" anchor="t" anchorCtr="0">
            <a:noAutofit/>
          </a:bodyPr>
          <a:lstStyle/>
          <a:p>
            <a:pPr defTabSz="800100" fontAlgn="base">
              <a:lnSpc>
                <a:spcPct val="90000"/>
              </a:lnSpc>
              <a:spcBef>
                <a:spcPct val="0"/>
              </a:spcBef>
              <a:spcAft>
                <a:spcPct val="35000"/>
              </a:spcAft>
              <a:buSzPct val="100000"/>
            </a:pPr>
            <a:r>
              <a:rPr lang="en-US" sz="2000" dirty="0">
                <a:solidFill>
                  <a:schemeClr val="tx1"/>
                </a:solidFill>
                <a:latin typeface="+mj-lt"/>
              </a:rPr>
              <a:t>Security principal</a:t>
            </a:r>
            <a:r>
              <a:rPr lang="en-US" sz="2000" dirty="0">
                <a:solidFill>
                  <a:schemeClr val="tx1"/>
                </a:solidFill>
              </a:rPr>
              <a:t>. Object that represents something that is requesting access to resources​</a:t>
            </a:r>
          </a:p>
          <a:p>
            <a:pPr defTabSz="800100" fontAlgn="base">
              <a:lnSpc>
                <a:spcPct val="90000"/>
              </a:lnSpc>
              <a:spcBef>
                <a:spcPct val="0"/>
              </a:spcBef>
              <a:spcAft>
                <a:spcPct val="35000"/>
              </a:spcAft>
              <a:buSzPct val="100000"/>
            </a:pPr>
            <a:r>
              <a:rPr lang="en-US" sz="2000" dirty="0">
                <a:solidFill>
                  <a:schemeClr val="tx1"/>
                </a:solidFill>
                <a:latin typeface="+mj-lt"/>
              </a:rPr>
              <a:t>Role definition. </a:t>
            </a:r>
            <a:r>
              <a:rPr lang="en-US" sz="2000" dirty="0">
                <a:solidFill>
                  <a:schemeClr val="tx1"/>
                </a:solidFill>
              </a:rPr>
              <a:t>Collection of permissions that lists the operations that can be performed​</a:t>
            </a:r>
          </a:p>
          <a:p>
            <a:pPr defTabSz="800100" fontAlgn="base">
              <a:lnSpc>
                <a:spcPct val="90000"/>
              </a:lnSpc>
              <a:spcBef>
                <a:spcPct val="0"/>
              </a:spcBef>
              <a:spcAft>
                <a:spcPct val="35000"/>
              </a:spcAft>
              <a:buSzPct val="100000"/>
            </a:pPr>
            <a:r>
              <a:rPr lang="en-US" sz="2000" dirty="0">
                <a:solidFill>
                  <a:schemeClr val="tx1"/>
                </a:solidFill>
                <a:latin typeface="+mj-lt"/>
              </a:rPr>
              <a:t>Scope. </a:t>
            </a:r>
            <a:r>
              <a:rPr lang="en-US" sz="2000" dirty="0">
                <a:solidFill>
                  <a:schemeClr val="tx1"/>
                </a:solidFill>
              </a:rPr>
              <a:t>Boundary for the level of access that is requested​</a:t>
            </a:r>
          </a:p>
          <a:p>
            <a:pPr marL="0" lvl="1" fontAlgn="base">
              <a:spcBef>
                <a:spcPts val="100"/>
              </a:spcBef>
              <a:spcAft>
                <a:spcPts val="200"/>
              </a:spcAft>
              <a:buSzPct val="100000"/>
            </a:pPr>
            <a:r>
              <a:rPr lang="en-US" sz="2000" dirty="0">
                <a:solidFill>
                  <a:schemeClr val="tx1"/>
                </a:solidFill>
                <a:latin typeface="+mj-lt"/>
                <a:cs typeface="Segoe UI Semilight" panose="020B0402040204020203" pitchFamily="34" charset="0"/>
              </a:rPr>
              <a:t>Assignment. </a:t>
            </a:r>
            <a:r>
              <a:rPr lang="en-US" sz="2000" dirty="0">
                <a:solidFill>
                  <a:schemeClr val="tx1"/>
                </a:solidFill>
                <a:cs typeface="Segoe UI Semilight" panose="020B0402040204020203" pitchFamily="34" charset="0"/>
              </a:rPr>
              <a:t>Attaching a role definition to a security principal at a particular scope​:</a:t>
            </a:r>
          </a:p>
          <a:p>
            <a:pPr marL="342900" lvl="2" indent="-228600" fontAlgn="base">
              <a:spcBef>
                <a:spcPts val="100"/>
              </a:spcBef>
              <a:spcAft>
                <a:spcPts val="400"/>
              </a:spcAft>
              <a:buSzPct val="100000"/>
              <a:buFont typeface="Arial" panose="020B0604020202020204" pitchFamily="34" charset="0"/>
              <a:buChar char="•"/>
            </a:pPr>
            <a:r>
              <a:rPr lang="en-US" dirty="0">
                <a:solidFill>
                  <a:schemeClr val="tx1"/>
                </a:solidFill>
                <a:cs typeface="Segoe UI Semilight" panose="020B0402040204020203" pitchFamily="34" charset="0"/>
              </a:rPr>
              <a:t>Users can grant access described in a role definition by creating an assignment​</a:t>
            </a:r>
          </a:p>
          <a:p>
            <a:pPr marL="342900" lvl="2" indent="-228600" fontAlgn="base">
              <a:spcBef>
                <a:spcPts val="100"/>
              </a:spcBef>
              <a:spcAft>
                <a:spcPts val="400"/>
              </a:spcAft>
              <a:buSzPct val="100000"/>
              <a:buFont typeface="Arial" panose="020B0604020202020204" pitchFamily="34" charset="0"/>
              <a:buChar char="•"/>
            </a:pPr>
            <a:r>
              <a:rPr lang="en-US" dirty="0">
                <a:solidFill>
                  <a:schemeClr val="tx1"/>
                </a:solidFill>
                <a:cs typeface="Segoe UI Semilight" panose="020B0402040204020203" pitchFamily="34" charset="0"/>
              </a:rPr>
              <a:t>Deny assignments are currently read-only and are set by Azure Blueprints and Azure Managed Apps</a:t>
            </a:r>
            <a:endParaRPr lang="en-US" dirty="0">
              <a:solidFill>
                <a:schemeClr val="tx1"/>
              </a:solidFill>
            </a:endParaRPr>
          </a:p>
        </p:txBody>
      </p:sp>
    </p:spTree>
    <p:extLst>
      <p:ext uri="{BB962C8B-B14F-4D97-AF65-F5344CB8AC3E}">
        <p14:creationId xmlns:p14="http://schemas.microsoft.com/office/powerpoint/2010/main" val="3341033863"/>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5EE60-2B12-4E4C-B36C-24332182AFDA}"/>
              </a:ext>
            </a:extLst>
          </p:cNvPr>
          <p:cNvSpPr>
            <a:spLocks noGrp="1"/>
          </p:cNvSpPr>
          <p:nvPr>
            <p:ph type="title"/>
          </p:nvPr>
        </p:nvSpPr>
        <p:spPr/>
        <p:txBody>
          <a:bodyPr/>
          <a:lstStyle/>
          <a:p>
            <a:r>
              <a:rPr lang="en-US" dirty="0"/>
              <a:t>Determine Azure RBAC Roles</a:t>
            </a:r>
          </a:p>
        </p:txBody>
      </p:sp>
      <p:graphicFrame>
        <p:nvGraphicFramePr>
          <p:cNvPr id="5" name="Table 4" descr="Table showing the types of RBAC roles  in Azure (owner, contributor, reader and user access administrator) with a description of their  permissions and details">
            <a:extLst>
              <a:ext uri="{FF2B5EF4-FFF2-40B4-BE49-F238E27FC236}">
                <a16:creationId xmlns:a16="http://schemas.microsoft.com/office/drawing/2014/main" id="{28B084FB-790F-4462-88E3-45ED7DC0F2DC}"/>
              </a:ext>
            </a:extLst>
          </p:cNvPr>
          <p:cNvGraphicFramePr>
            <a:graphicFrameLocks noGrp="1"/>
          </p:cNvGraphicFramePr>
          <p:nvPr>
            <p:extLst>
              <p:ext uri="{D42A27DB-BD31-4B8C-83A1-F6EECF244321}">
                <p14:modId xmlns:p14="http://schemas.microsoft.com/office/powerpoint/2010/main" val="419099197"/>
              </p:ext>
            </p:extLst>
          </p:nvPr>
        </p:nvGraphicFramePr>
        <p:xfrm>
          <a:off x="427037" y="1317604"/>
          <a:ext cx="11571287" cy="4345441"/>
        </p:xfrm>
        <a:graphic>
          <a:graphicData uri="http://schemas.openxmlformats.org/drawingml/2006/table">
            <a:tbl>
              <a:tblPr firstRow="1" firstCol="1" bandRow="1">
                <a:tableStyleId>{B301B821-A1FF-4177-AEE7-76D212191A09}</a:tableStyleId>
              </a:tblPr>
              <a:tblGrid>
                <a:gridCol w="2620961">
                  <a:extLst>
                    <a:ext uri="{9D8B030D-6E8A-4147-A177-3AD203B41FA5}">
                      <a16:colId xmlns:a16="http://schemas.microsoft.com/office/drawing/2014/main" val="1101825562"/>
                    </a:ext>
                  </a:extLst>
                </a:gridCol>
                <a:gridCol w="4051300">
                  <a:extLst>
                    <a:ext uri="{9D8B030D-6E8A-4147-A177-3AD203B41FA5}">
                      <a16:colId xmlns:a16="http://schemas.microsoft.com/office/drawing/2014/main" val="236706924"/>
                    </a:ext>
                  </a:extLst>
                </a:gridCol>
                <a:gridCol w="4899026">
                  <a:extLst>
                    <a:ext uri="{9D8B030D-6E8A-4147-A177-3AD203B41FA5}">
                      <a16:colId xmlns:a16="http://schemas.microsoft.com/office/drawing/2014/main" val="521193641"/>
                    </a:ext>
                  </a:extLst>
                </a:gridCol>
              </a:tblGrid>
              <a:tr h="438327">
                <a:tc>
                  <a:txBody>
                    <a:bodyPr/>
                    <a:lstStyle/>
                    <a:p>
                      <a:pPr marL="0" marR="0" algn="l">
                        <a:lnSpc>
                          <a:spcPct val="107000"/>
                        </a:lnSpc>
                        <a:spcBef>
                          <a:spcPts val="0"/>
                        </a:spcBef>
                        <a:spcAft>
                          <a:spcPts val="0"/>
                        </a:spcAft>
                      </a:pPr>
                      <a:r>
                        <a:rPr lang="en-US" sz="2200" b="0" dirty="0">
                          <a:solidFill>
                            <a:schemeClr val="bg1"/>
                          </a:solidFill>
                          <a:effectLst/>
                          <a:latin typeface="+mj-lt"/>
                        </a:rPr>
                        <a:t>RBAC role in Azure</a:t>
                      </a:r>
                      <a:endParaRPr lang="en-US" sz="2200" b="0" dirty="0">
                        <a:solidFill>
                          <a:schemeClr val="bg1"/>
                        </a:solidFill>
                        <a:effectLst/>
                        <a:latin typeface="+mj-lt"/>
                        <a:ea typeface="Malgun Gothic" panose="020B0503020000020004" pitchFamily="34" charset="-127"/>
                        <a:cs typeface="Times New Roman" panose="02020603050405020304" pitchFamily="18" charset="0"/>
                      </a:endParaRPr>
                    </a:p>
                  </a:txBody>
                  <a:tcPr anchor="ctr">
                    <a:lnL w="6350" cap="flat" cmpd="sng" algn="ctr">
                      <a:solidFill>
                        <a:srgbClr val="243A5E"/>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243A5E"/>
                    </a:solidFill>
                  </a:tcPr>
                </a:tc>
                <a:tc>
                  <a:txBody>
                    <a:bodyPr/>
                    <a:lstStyle/>
                    <a:p>
                      <a:pPr marL="0" marR="0" algn="ctr">
                        <a:lnSpc>
                          <a:spcPct val="107000"/>
                        </a:lnSpc>
                        <a:spcBef>
                          <a:spcPts val="0"/>
                        </a:spcBef>
                        <a:spcAft>
                          <a:spcPts val="0"/>
                        </a:spcAft>
                      </a:pPr>
                      <a:r>
                        <a:rPr lang="en-US" sz="2200" b="0" dirty="0">
                          <a:solidFill>
                            <a:schemeClr val="bg1"/>
                          </a:solidFill>
                          <a:effectLst/>
                          <a:latin typeface="+mj-lt"/>
                        </a:rPr>
                        <a:t>Permissions</a:t>
                      </a:r>
                      <a:endParaRPr lang="en-US" sz="2200" b="0" dirty="0">
                        <a:solidFill>
                          <a:schemeClr val="bg1"/>
                        </a:solidFill>
                        <a:effectLst/>
                        <a:latin typeface="+mj-lt"/>
                        <a:ea typeface="Malgun Gothic" panose="020B0503020000020004" pitchFamily="34" charset="-127"/>
                        <a:cs typeface="Times New Roman" panose="02020603050405020304" pitchFamily="18"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243A5E"/>
                    </a:solidFill>
                  </a:tcPr>
                </a:tc>
                <a:tc>
                  <a:txBody>
                    <a:bodyPr/>
                    <a:lstStyle/>
                    <a:p>
                      <a:pPr marL="0" marR="0" algn="ctr">
                        <a:lnSpc>
                          <a:spcPct val="107000"/>
                        </a:lnSpc>
                        <a:spcBef>
                          <a:spcPts val="0"/>
                        </a:spcBef>
                        <a:spcAft>
                          <a:spcPts val="0"/>
                        </a:spcAft>
                      </a:pPr>
                      <a:r>
                        <a:rPr lang="en-US" sz="2200" b="0" dirty="0">
                          <a:solidFill>
                            <a:schemeClr val="bg1"/>
                          </a:solidFill>
                          <a:effectLst/>
                          <a:latin typeface="+mj-lt"/>
                        </a:rPr>
                        <a:t>Notes</a:t>
                      </a:r>
                      <a:endParaRPr lang="en-US" sz="2200" b="0" dirty="0">
                        <a:solidFill>
                          <a:schemeClr val="bg1"/>
                        </a:solidFill>
                        <a:effectLst/>
                        <a:latin typeface="+mj-lt"/>
                        <a:ea typeface="Malgun Gothic" panose="020B0503020000020004" pitchFamily="34" charset="-127"/>
                        <a:cs typeface="Times New Roman" panose="02020603050405020304" pitchFamily="18" charset="0"/>
                      </a:endParaRPr>
                    </a:p>
                  </a:txBody>
                  <a:tcPr anchor="ctr">
                    <a:lnL w="6350" cap="flat" cmpd="sng" algn="ctr">
                      <a:solidFill>
                        <a:schemeClr val="bg1"/>
                      </a:solidFill>
                      <a:prstDash val="solid"/>
                      <a:round/>
                      <a:headEnd type="none" w="med" len="med"/>
                      <a:tailEnd type="none" w="med" len="med"/>
                    </a:lnL>
                    <a:lnR w="6350" cap="flat" cmpd="sng" algn="ctr">
                      <a:solidFill>
                        <a:srgbClr val="243A5E"/>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243A5E"/>
                    </a:solidFill>
                  </a:tcPr>
                </a:tc>
                <a:extLst>
                  <a:ext uri="{0D108BD9-81ED-4DB2-BD59-A6C34878D82A}">
                    <a16:rowId xmlns:a16="http://schemas.microsoft.com/office/drawing/2014/main" val="2628152625"/>
                  </a:ext>
                </a:extLst>
              </a:tr>
              <a:tr h="1513588">
                <a:tc>
                  <a:txBody>
                    <a:bodyPr/>
                    <a:lstStyle/>
                    <a:p>
                      <a:pPr marL="0" marR="0" algn="l">
                        <a:lnSpc>
                          <a:spcPct val="107000"/>
                        </a:lnSpc>
                        <a:spcBef>
                          <a:spcPts val="0"/>
                        </a:spcBef>
                        <a:spcAft>
                          <a:spcPts val="0"/>
                        </a:spcAft>
                      </a:pPr>
                      <a:r>
                        <a:rPr lang="en-US" sz="2000" b="0" dirty="0">
                          <a:solidFill>
                            <a:schemeClr val="tx1"/>
                          </a:solidFill>
                          <a:effectLst/>
                          <a:latin typeface="+mj-lt"/>
                        </a:rPr>
                        <a:t>Owner</a:t>
                      </a:r>
                      <a:endParaRPr lang="en-US" sz="2000" b="0" dirty="0">
                        <a:solidFill>
                          <a:schemeClr val="tx1"/>
                        </a:solidFill>
                        <a:effectLst/>
                        <a:latin typeface="+mj-lt"/>
                        <a:ea typeface="Malgun Gothic" panose="020B0503020000020004" pitchFamily="34" charset="-127"/>
                        <a:cs typeface="Times New Roman" panose="02020603050405020304" pitchFamily="18" charset="0"/>
                      </a:endParaRPr>
                    </a:p>
                  </a:txBody>
                  <a:tcPr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lgn="l">
                        <a:lnSpc>
                          <a:spcPct val="107000"/>
                        </a:lnSpc>
                        <a:spcBef>
                          <a:spcPts val="0"/>
                        </a:spcBef>
                        <a:spcAft>
                          <a:spcPts val="0"/>
                        </a:spcAft>
                      </a:pPr>
                      <a:r>
                        <a:rPr lang="en-US" sz="2000" b="0" dirty="0">
                          <a:solidFill>
                            <a:schemeClr val="tx1"/>
                          </a:solidFill>
                          <a:effectLst/>
                          <a:latin typeface="+mn-lt"/>
                        </a:rPr>
                        <a:t>Has full access to all resources and can delegate access to others</a:t>
                      </a:r>
                      <a:endParaRPr lang="en-US" sz="2000" b="0" dirty="0">
                        <a:solidFill>
                          <a:schemeClr val="tx1"/>
                        </a:solidFill>
                        <a:effectLst/>
                        <a:latin typeface="+mn-lt"/>
                        <a:ea typeface="Malgun Gothic" panose="020B0503020000020004" pitchFamily="34" charset="-127"/>
                        <a:cs typeface="Times New Roman" panose="02020603050405020304" pitchFamily="18" charset="0"/>
                      </a:endParaRPr>
                    </a:p>
                  </a:txBody>
                  <a:tcPr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en-US" sz="2000" b="0" dirty="0">
                          <a:solidFill>
                            <a:schemeClr val="tx1"/>
                          </a:solidFill>
                          <a:effectLst/>
                          <a:latin typeface="+mn-lt"/>
                        </a:rPr>
                        <a:t>The Service Administrator and</a:t>
                      </a:r>
                      <a:br>
                        <a:rPr lang="en-US" sz="2000" b="0" dirty="0">
                          <a:solidFill>
                            <a:schemeClr val="tx1"/>
                          </a:solidFill>
                          <a:effectLst/>
                          <a:latin typeface="+mn-lt"/>
                        </a:rPr>
                      </a:br>
                      <a:r>
                        <a:rPr lang="en-US" sz="2000" b="0" dirty="0">
                          <a:solidFill>
                            <a:schemeClr val="tx1"/>
                          </a:solidFill>
                          <a:effectLst/>
                          <a:latin typeface="+mn-lt"/>
                        </a:rPr>
                        <a:t>Co-Administrators are assigned the Owner role at the subscription scope. This applies to all resource types</a:t>
                      </a:r>
                      <a:endParaRPr lang="en-US" sz="2000" b="0" dirty="0">
                        <a:solidFill>
                          <a:schemeClr val="tx1"/>
                        </a:solidFill>
                        <a:effectLst/>
                        <a:latin typeface="+mn-lt"/>
                        <a:ea typeface="Malgun Gothic" panose="020B0503020000020004" pitchFamily="34" charset="-127"/>
                        <a:cs typeface="Times New Roman" panose="02020603050405020304" pitchFamily="18" charset="0"/>
                      </a:endParaRP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723102123"/>
                  </a:ext>
                </a:extLst>
              </a:tr>
              <a:tr h="1081697">
                <a:tc>
                  <a:txBody>
                    <a:bodyPr/>
                    <a:lstStyle/>
                    <a:p>
                      <a:pPr marL="0" marR="0" algn="l">
                        <a:lnSpc>
                          <a:spcPct val="107000"/>
                        </a:lnSpc>
                        <a:spcBef>
                          <a:spcPts val="0"/>
                        </a:spcBef>
                        <a:spcAft>
                          <a:spcPts val="0"/>
                        </a:spcAft>
                      </a:pPr>
                      <a:r>
                        <a:rPr lang="en-US" sz="2000" b="0" dirty="0">
                          <a:solidFill>
                            <a:schemeClr val="tx1"/>
                          </a:solidFill>
                          <a:effectLst/>
                          <a:latin typeface="+mj-lt"/>
                        </a:rPr>
                        <a:t>Contributor</a:t>
                      </a:r>
                      <a:endParaRPr lang="en-US" sz="2000" b="0" dirty="0">
                        <a:solidFill>
                          <a:schemeClr val="tx1"/>
                        </a:solidFill>
                        <a:effectLst/>
                        <a:latin typeface="+mj-lt"/>
                        <a:ea typeface="Malgun Gothic" panose="020B0503020000020004" pitchFamily="34" charset="-127"/>
                        <a:cs typeface="Times New Roman" panose="02020603050405020304" pitchFamily="18" charset="0"/>
                      </a:endParaRPr>
                    </a:p>
                  </a:txBody>
                  <a:tcPr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lgn="l">
                        <a:lnSpc>
                          <a:spcPct val="107000"/>
                        </a:lnSpc>
                        <a:spcBef>
                          <a:spcPts val="0"/>
                        </a:spcBef>
                        <a:spcAft>
                          <a:spcPts val="0"/>
                        </a:spcAft>
                      </a:pPr>
                      <a:r>
                        <a:rPr lang="en-US" sz="2000" b="0" dirty="0">
                          <a:solidFill>
                            <a:schemeClr val="tx1"/>
                          </a:solidFill>
                          <a:effectLst/>
                          <a:latin typeface="+mn-lt"/>
                        </a:rPr>
                        <a:t>Creates and manages all types of Azure resources but cannot grant access to others</a:t>
                      </a:r>
                      <a:endParaRPr lang="en-US" sz="2000" b="0" dirty="0">
                        <a:solidFill>
                          <a:schemeClr val="tx1"/>
                        </a:solidFill>
                        <a:effectLst/>
                        <a:latin typeface="+mn-lt"/>
                        <a:ea typeface="Malgun Gothic" panose="020B0503020000020004" pitchFamily="34" charset="-127"/>
                        <a:cs typeface="Times New Roman" panose="02020603050405020304" pitchFamily="18" charset="0"/>
                      </a:endParaRPr>
                    </a:p>
                  </a:txBody>
                  <a:tcPr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en-US" sz="2000" b="0" dirty="0">
                          <a:solidFill>
                            <a:schemeClr val="tx1"/>
                          </a:solidFill>
                          <a:effectLst/>
                          <a:latin typeface="+mn-lt"/>
                        </a:rPr>
                        <a:t>This applies to all resource types</a:t>
                      </a:r>
                      <a:endParaRPr lang="en-US" sz="2000" b="0" dirty="0">
                        <a:solidFill>
                          <a:schemeClr val="tx1"/>
                        </a:solidFill>
                        <a:effectLst/>
                        <a:latin typeface="+mn-lt"/>
                        <a:ea typeface="Malgun Gothic" panose="020B0503020000020004" pitchFamily="34" charset="-127"/>
                        <a:cs typeface="Times New Roman" panose="02020603050405020304" pitchFamily="18" charset="0"/>
                      </a:endParaRP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858311705"/>
                  </a:ext>
                </a:extLst>
              </a:tr>
              <a:tr h="567448">
                <a:tc>
                  <a:txBody>
                    <a:bodyPr/>
                    <a:lstStyle/>
                    <a:p>
                      <a:pPr marL="0" marR="0" algn="l">
                        <a:lnSpc>
                          <a:spcPct val="107000"/>
                        </a:lnSpc>
                        <a:spcBef>
                          <a:spcPts val="0"/>
                        </a:spcBef>
                        <a:spcAft>
                          <a:spcPts val="0"/>
                        </a:spcAft>
                      </a:pPr>
                      <a:r>
                        <a:rPr lang="en-US" sz="2000" b="0" dirty="0">
                          <a:solidFill>
                            <a:schemeClr val="tx1"/>
                          </a:solidFill>
                          <a:effectLst/>
                          <a:latin typeface="+mj-lt"/>
                        </a:rPr>
                        <a:t>Reader</a:t>
                      </a:r>
                      <a:endParaRPr lang="en-US" sz="2000" b="0" dirty="0">
                        <a:solidFill>
                          <a:schemeClr val="tx1"/>
                        </a:solidFill>
                        <a:effectLst/>
                        <a:latin typeface="+mj-lt"/>
                        <a:ea typeface="Malgun Gothic" panose="020B0503020000020004" pitchFamily="34" charset="-127"/>
                        <a:cs typeface="Times New Roman" panose="02020603050405020304" pitchFamily="18" charset="0"/>
                      </a:endParaRPr>
                    </a:p>
                  </a:txBody>
                  <a:tcPr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lgn="l">
                        <a:lnSpc>
                          <a:spcPct val="107000"/>
                        </a:lnSpc>
                        <a:spcBef>
                          <a:spcPts val="0"/>
                        </a:spcBef>
                        <a:spcAft>
                          <a:spcPts val="0"/>
                        </a:spcAft>
                      </a:pPr>
                      <a:r>
                        <a:rPr lang="en-US" sz="2000" b="0" dirty="0">
                          <a:solidFill>
                            <a:schemeClr val="tx1"/>
                          </a:solidFill>
                          <a:effectLst/>
                          <a:latin typeface="+mn-lt"/>
                        </a:rPr>
                        <a:t>Views Azure resources</a:t>
                      </a:r>
                      <a:endParaRPr lang="en-US" sz="2000" b="0" dirty="0">
                        <a:solidFill>
                          <a:schemeClr val="tx1"/>
                        </a:solidFill>
                        <a:effectLst/>
                        <a:latin typeface="+mn-lt"/>
                        <a:ea typeface="Malgun Gothic" panose="020B0503020000020004" pitchFamily="34" charset="-127"/>
                        <a:cs typeface="Times New Roman" panose="02020603050405020304" pitchFamily="18" charset="0"/>
                      </a:endParaRPr>
                    </a:p>
                  </a:txBody>
                  <a:tcPr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en-US" sz="2000" b="0" dirty="0">
                          <a:solidFill>
                            <a:schemeClr val="tx1"/>
                          </a:solidFill>
                          <a:effectLst/>
                          <a:latin typeface="+mn-lt"/>
                        </a:rPr>
                        <a:t>This applies to all resource types</a:t>
                      </a:r>
                      <a:endParaRPr lang="en-US" sz="2000" b="0" dirty="0">
                        <a:solidFill>
                          <a:schemeClr val="tx1"/>
                        </a:solidFill>
                        <a:effectLst/>
                        <a:latin typeface="+mn-lt"/>
                        <a:ea typeface="Malgun Gothic" panose="020B0503020000020004" pitchFamily="34" charset="-127"/>
                        <a:cs typeface="Times New Roman" panose="02020603050405020304" pitchFamily="18" charset="0"/>
                      </a:endParaRP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595281607"/>
                  </a:ext>
                </a:extLst>
              </a:tr>
              <a:tr h="744381">
                <a:tc>
                  <a:txBody>
                    <a:bodyPr/>
                    <a:lstStyle/>
                    <a:p>
                      <a:pPr marL="0" marR="0" algn="l">
                        <a:lnSpc>
                          <a:spcPct val="107000"/>
                        </a:lnSpc>
                        <a:spcBef>
                          <a:spcPts val="0"/>
                        </a:spcBef>
                        <a:spcAft>
                          <a:spcPts val="0"/>
                        </a:spcAft>
                      </a:pPr>
                      <a:r>
                        <a:rPr lang="en-US" sz="2000" b="0" dirty="0">
                          <a:solidFill>
                            <a:schemeClr val="tx1"/>
                          </a:solidFill>
                          <a:effectLst/>
                          <a:latin typeface="+mj-lt"/>
                        </a:rPr>
                        <a:t>User Access Administrator</a:t>
                      </a:r>
                      <a:endParaRPr lang="en-US" sz="2000" b="0" dirty="0">
                        <a:solidFill>
                          <a:schemeClr val="tx1"/>
                        </a:solidFill>
                        <a:effectLst/>
                        <a:latin typeface="+mj-lt"/>
                        <a:ea typeface="Malgun Gothic" panose="020B0503020000020004" pitchFamily="34" charset="-127"/>
                        <a:cs typeface="Times New Roman" panose="02020603050405020304" pitchFamily="18" charset="0"/>
                      </a:endParaRPr>
                    </a:p>
                  </a:txBody>
                  <a:tcPr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lgn="l">
                        <a:lnSpc>
                          <a:spcPct val="107000"/>
                        </a:lnSpc>
                        <a:spcBef>
                          <a:spcPts val="0"/>
                        </a:spcBef>
                        <a:spcAft>
                          <a:spcPts val="0"/>
                        </a:spcAft>
                      </a:pPr>
                      <a:r>
                        <a:rPr lang="en-US" sz="2000" b="0" dirty="0">
                          <a:solidFill>
                            <a:schemeClr val="tx1"/>
                          </a:solidFill>
                          <a:effectLst/>
                          <a:latin typeface="+mn-lt"/>
                        </a:rPr>
                        <a:t>Manages user access to</a:t>
                      </a:r>
                      <a:br>
                        <a:rPr lang="en-US" sz="2000" b="0" dirty="0">
                          <a:solidFill>
                            <a:schemeClr val="tx1"/>
                          </a:solidFill>
                          <a:effectLst/>
                          <a:latin typeface="+mn-lt"/>
                        </a:rPr>
                      </a:br>
                      <a:r>
                        <a:rPr lang="en-US" sz="2000" b="0" dirty="0">
                          <a:solidFill>
                            <a:schemeClr val="tx1"/>
                          </a:solidFill>
                          <a:effectLst/>
                          <a:latin typeface="+mn-lt"/>
                        </a:rPr>
                        <a:t>Azure resources</a:t>
                      </a:r>
                      <a:endParaRPr lang="en-US" sz="2000" b="0" dirty="0">
                        <a:solidFill>
                          <a:schemeClr val="tx1"/>
                        </a:solidFill>
                        <a:effectLst/>
                        <a:latin typeface="+mn-lt"/>
                        <a:ea typeface="Malgun Gothic" panose="020B0503020000020004" pitchFamily="34" charset="-127"/>
                        <a:cs typeface="Times New Roman" panose="02020603050405020304" pitchFamily="18" charset="0"/>
                      </a:endParaRPr>
                    </a:p>
                  </a:txBody>
                  <a:tcPr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en-US" sz="2000" b="0" dirty="0">
                          <a:solidFill>
                            <a:schemeClr val="tx1"/>
                          </a:solidFill>
                          <a:effectLst/>
                          <a:latin typeface="+mn-lt"/>
                        </a:rPr>
                        <a:t>This</a:t>
                      </a:r>
                      <a:r>
                        <a:rPr lang="en-US" sz="2000" b="0" baseline="0" dirty="0">
                          <a:solidFill>
                            <a:schemeClr val="tx1"/>
                          </a:solidFill>
                          <a:effectLst/>
                          <a:latin typeface="+mn-lt"/>
                        </a:rPr>
                        <a:t> applies to managing access, rather than to managing resources</a:t>
                      </a:r>
                      <a:endParaRPr lang="en-US" sz="2000" b="0" dirty="0">
                        <a:solidFill>
                          <a:schemeClr val="tx1"/>
                        </a:solidFill>
                        <a:effectLst/>
                        <a:latin typeface="+mn-lt"/>
                        <a:ea typeface="Malgun Gothic" panose="020B0503020000020004" pitchFamily="34" charset="-127"/>
                        <a:cs typeface="Times New Roman" panose="02020603050405020304" pitchFamily="18" charset="0"/>
                      </a:endParaRP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4096763368"/>
                  </a:ext>
                </a:extLst>
              </a:tr>
            </a:tbl>
          </a:graphicData>
        </a:graphic>
      </p:graphicFrame>
    </p:spTree>
    <p:extLst>
      <p:ext uri="{BB962C8B-B14F-4D97-AF65-F5344CB8AC3E}">
        <p14:creationId xmlns:p14="http://schemas.microsoft.com/office/powerpoint/2010/main" val="2951007691"/>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81340" y="2341267"/>
            <a:ext cx="6964972" cy="1847276"/>
          </a:xfrm>
          <a:noFill/>
        </p:spPr>
        <p:txBody>
          <a:bodyPr/>
          <a:lstStyle/>
          <a:p>
            <a:r>
              <a:rPr lang="en-US" dirty="0"/>
              <a:t>Configure Subscriptions and Configure Azure Resource Manager Resources</a:t>
            </a:r>
          </a:p>
        </p:txBody>
      </p:sp>
    </p:spTree>
    <p:extLst>
      <p:ext uri="{BB962C8B-B14F-4D97-AF65-F5344CB8AC3E}">
        <p14:creationId xmlns:p14="http://schemas.microsoft.com/office/powerpoint/2010/main" val="3746766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DB204-9C57-4225-ADAF-45E6E88B98D7}"/>
              </a:ext>
            </a:extLst>
          </p:cNvPr>
          <p:cNvSpPr>
            <a:spLocks noGrp="1"/>
          </p:cNvSpPr>
          <p:nvPr>
            <p:ph type="title"/>
          </p:nvPr>
        </p:nvSpPr>
        <p:spPr/>
        <p:txBody>
          <a:bodyPr/>
          <a:lstStyle/>
          <a:p>
            <a:r>
              <a:rPr lang="en-US" dirty="0"/>
              <a:t>Review Resource Manager Benefits</a:t>
            </a:r>
          </a:p>
        </p:txBody>
      </p:sp>
      <p:sp>
        <p:nvSpPr>
          <p:cNvPr id="5" name="TextBox 1">
            <a:extLst>
              <a:ext uri="{FF2B5EF4-FFF2-40B4-BE49-F238E27FC236}">
                <a16:creationId xmlns:a16="http://schemas.microsoft.com/office/drawing/2014/main" id="{BFEB36CB-76C0-4CFB-B6C6-12BCC00FC0A9}"/>
              </a:ext>
            </a:extLst>
          </p:cNvPr>
          <p:cNvSpPr txBox="1"/>
          <p:nvPr/>
        </p:nvSpPr>
        <p:spPr>
          <a:xfrm>
            <a:off x="427037" y="1162329"/>
            <a:ext cx="5632093" cy="685800"/>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a:t>Provides a consistent management layer</a:t>
            </a:r>
          </a:p>
        </p:txBody>
      </p:sp>
      <p:sp>
        <p:nvSpPr>
          <p:cNvPr id="9" name="TextBox 1">
            <a:extLst>
              <a:ext uri="{FF2B5EF4-FFF2-40B4-BE49-F238E27FC236}">
                <a16:creationId xmlns:a16="http://schemas.microsoft.com/office/drawing/2014/main" id="{58B8175D-ED57-40EE-B612-E4362E901094}"/>
              </a:ext>
            </a:extLst>
          </p:cNvPr>
          <p:cNvSpPr txBox="1"/>
          <p:nvPr/>
        </p:nvSpPr>
        <p:spPr>
          <a:xfrm>
            <a:off x="427037" y="1999496"/>
            <a:ext cx="5632093" cy="909725"/>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a:t>Enables you to work with the resources in your solution as a group</a:t>
            </a:r>
          </a:p>
        </p:txBody>
      </p:sp>
      <p:sp>
        <p:nvSpPr>
          <p:cNvPr id="10" name="TextBox 1">
            <a:extLst>
              <a:ext uri="{FF2B5EF4-FFF2-40B4-BE49-F238E27FC236}">
                <a16:creationId xmlns:a16="http://schemas.microsoft.com/office/drawing/2014/main" id="{524489C5-10E2-4186-BEC6-B952B712FD8B}"/>
              </a:ext>
            </a:extLst>
          </p:cNvPr>
          <p:cNvSpPr txBox="1"/>
          <p:nvPr/>
        </p:nvSpPr>
        <p:spPr>
          <a:xfrm>
            <a:off x="427037" y="3060588"/>
            <a:ext cx="5632093" cy="909725"/>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a:t>Deploy, update, or delete in a single, coordinated operation</a:t>
            </a:r>
          </a:p>
        </p:txBody>
      </p:sp>
      <p:sp>
        <p:nvSpPr>
          <p:cNvPr id="11" name="TextBox 1">
            <a:extLst>
              <a:ext uri="{FF2B5EF4-FFF2-40B4-BE49-F238E27FC236}">
                <a16:creationId xmlns:a16="http://schemas.microsoft.com/office/drawing/2014/main" id="{42549C1A-B439-4798-8583-0FA5831212F9}"/>
              </a:ext>
            </a:extLst>
          </p:cNvPr>
          <p:cNvSpPr txBox="1"/>
          <p:nvPr/>
        </p:nvSpPr>
        <p:spPr>
          <a:xfrm>
            <a:off x="427037" y="4121680"/>
            <a:ext cx="5632093" cy="909725"/>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a:t>Provides security, auditing, and</a:t>
            </a:r>
            <a:br>
              <a:rPr lang="en-US" sz="2000"/>
            </a:br>
            <a:r>
              <a:rPr lang="en-US" sz="2000"/>
              <a:t>tagging features</a:t>
            </a:r>
          </a:p>
        </p:txBody>
      </p:sp>
      <p:sp>
        <p:nvSpPr>
          <p:cNvPr id="12" name="TextBox 1">
            <a:extLst>
              <a:ext uri="{FF2B5EF4-FFF2-40B4-BE49-F238E27FC236}">
                <a16:creationId xmlns:a16="http://schemas.microsoft.com/office/drawing/2014/main" id="{C19A5929-92B6-4569-A11F-8962B4F66202}"/>
              </a:ext>
            </a:extLst>
          </p:cNvPr>
          <p:cNvSpPr txBox="1"/>
          <p:nvPr/>
        </p:nvSpPr>
        <p:spPr>
          <a:xfrm>
            <a:off x="427037" y="5182772"/>
            <a:ext cx="5632093" cy="877635"/>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a:t>Choose the tools and APIs that work</a:t>
            </a:r>
            <a:br>
              <a:rPr lang="en-US" sz="2000"/>
            </a:br>
            <a:r>
              <a:rPr lang="en-US" sz="2000"/>
              <a:t>best for you</a:t>
            </a:r>
          </a:p>
        </p:txBody>
      </p:sp>
      <p:pic>
        <p:nvPicPr>
          <p:cNvPr id="4" name="Picture 3" descr="The Azure Resource Manager in the middle. Inputs are the portal, Azure PowerShell, Azure CLI, and REST clients. Outputs ae Data stores, Web apps, Virtual machines, and Service management">
            <a:extLst>
              <a:ext uri="{FF2B5EF4-FFF2-40B4-BE49-F238E27FC236}">
                <a16:creationId xmlns:a16="http://schemas.microsoft.com/office/drawing/2014/main" id="{13D052CF-E3DD-4BBD-B314-CC35C30CE8CC}"/>
              </a:ext>
            </a:extLst>
          </p:cNvPr>
          <p:cNvPicPr>
            <a:picLocks noChangeAspect="1"/>
          </p:cNvPicPr>
          <p:nvPr/>
        </p:nvPicPr>
        <p:blipFill>
          <a:blip r:embed="rId3"/>
          <a:stretch>
            <a:fillRect/>
          </a:stretch>
        </p:blipFill>
        <p:spPr>
          <a:xfrm>
            <a:off x="6450394" y="2183686"/>
            <a:ext cx="5326887" cy="2887457"/>
          </a:xfrm>
          <a:prstGeom prst="rect">
            <a:avLst/>
          </a:prstGeom>
        </p:spPr>
      </p:pic>
    </p:spTree>
    <p:extLst>
      <p:ext uri="{BB962C8B-B14F-4D97-AF65-F5344CB8AC3E}">
        <p14:creationId xmlns:p14="http://schemas.microsoft.com/office/powerpoint/2010/main" val="4064614729"/>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1C73A-478B-4C59-9132-A9B85038CFD7}"/>
              </a:ext>
            </a:extLst>
          </p:cNvPr>
          <p:cNvSpPr>
            <a:spLocks noGrp="1"/>
          </p:cNvSpPr>
          <p:nvPr>
            <p:ph type="title"/>
          </p:nvPr>
        </p:nvSpPr>
        <p:spPr/>
        <p:txBody>
          <a:bodyPr/>
          <a:lstStyle/>
          <a:p>
            <a:r>
              <a:rPr lang="en-US" dirty="0"/>
              <a:t>Review Azure Resource Terminology</a:t>
            </a:r>
          </a:p>
        </p:txBody>
      </p:sp>
      <p:pic>
        <p:nvPicPr>
          <p:cNvPr id="12" name="Picture 11" descr="Icon of books stacked together">
            <a:extLst>
              <a:ext uri="{FF2B5EF4-FFF2-40B4-BE49-F238E27FC236}">
                <a16:creationId xmlns:a16="http://schemas.microsoft.com/office/drawing/2014/main" id="{D1D8DA75-7166-42B5-8FD7-76FA4170478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3388" y="1128805"/>
            <a:ext cx="851916" cy="851916"/>
          </a:xfrm>
          <a:prstGeom prst="rect">
            <a:avLst/>
          </a:prstGeom>
        </p:spPr>
      </p:pic>
      <p:sp>
        <p:nvSpPr>
          <p:cNvPr id="20" name="TextBox 19">
            <a:extLst>
              <a:ext uri="{FF2B5EF4-FFF2-40B4-BE49-F238E27FC236}">
                <a16:creationId xmlns:a16="http://schemas.microsoft.com/office/drawing/2014/main" id="{3D2D3E24-9AB8-4CC1-BACD-D24724141BAE}"/>
              </a:ext>
            </a:extLst>
          </p:cNvPr>
          <p:cNvSpPr txBox="1"/>
          <p:nvPr/>
        </p:nvSpPr>
        <p:spPr>
          <a:xfrm>
            <a:off x="1511300" y="1389378"/>
            <a:ext cx="10498138" cy="307777"/>
          </a:xfrm>
          <a:prstGeom prst="rect">
            <a:avLst/>
          </a:prstGeom>
          <a:noFill/>
        </p:spPr>
        <p:txBody>
          <a:bodyPr wrap="square" lIns="0" tIns="0" rIns="0" bIns="0" rtlCol="0" anchor="ctr">
            <a:spAutoFit/>
          </a:bodyPr>
          <a:lstStyle/>
          <a:p>
            <a:pPr>
              <a:spcBef>
                <a:spcPts val="600"/>
              </a:spcBef>
              <a:spcAft>
                <a:spcPts val="600"/>
              </a:spcAft>
            </a:pPr>
            <a:r>
              <a:rPr lang="en-US" sz="2000"/>
              <a:t>A </a:t>
            </a:r>
            <a:r>
              <a:rPr lang="en-US" sz="2000">
                <a:latin typeface="+mj-lt"/>
              </a:rPr>
              <a:t>resource</a:t>
            </a:r>
            <a:r>
              <a:rPr lang="en-US" sz="2000"/>
              <a:t> is simply a single service instance in Azure</a:t>
            </a:r>
          </a:p>
        </p:txBody>
      </p:sp>
      <p:cxnSp>
        <p:nvCxnSpPr>
          <p:cNvPr id="21" name="Straight Connector 20">
            <a:extLst>
              <a:ext uri="{FF2B5EF4-FFF2-40B4-BE49-F238E27FC236}">
                <a16:creationId xmlns:a16="http://schemas.microsoft.com/office/drawing/2014/main" id="{FAB8C3D6-F1EA-4F89-B27B-3A0348FB753A}"/>
              </a:ext>
              <a:ext uri="{C183D7F6-B498-43B3-948B-1728B52AA6E4}">
                <adec:decorative xmlns:adec="http://schemas.microsoft.com/office/drawing/2017/decorative" val="1"/>
              </a:ext>
            </a:extLst>
          </p:cNvPr>
          <p:cNvCxnSpPr>
            <a:cxnSpLocks/>
          </p:cNvCxnSpPr>
          <p:nvPr/>
        </p:nvCxnSpPr>
        <p:spPr>
          <a:xfrm>
            <a:off x="1520217" y="2072078"/>
            <a:ext cx="1049344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1" name="Picture 10" descr="Icon of two people">
            <a:extLst>
              <a:ext uri="{FF2B5EF4-FFF2-40B4-BE49-F238E27FC236}">
                <a16:creationId xmlns:a16="http://schemas.microsoft.com/office/drawing/2014/main" id="{AE28454B-76B2-4444-92DF-C5C0C54A11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3388" y="2164966"/>
            <a:ext cx="851916" cy="851916"/>
          </a:xfrm>
          <a:prstGeom prst="rect">
            <a:avLst/>
          </a:prstGeom>
        </p:spPr>
      </p:pic>
      <p:sp>
        <p:nvSpPr>
          <p:cNvPr id="22" name="TextBox 21">
            <a:extLst>
              <a:ext uri="{FF2B5EF4-FFF2-40B4-BE49-F238E27FC236}">
                <a16:creationId xmlns:a16="http://schemas.microsoft.com/office/drawing/2014/main" id="{05A11FCB-FD8D-4E69-84F7-7BF12C885F4E}"/>
              </a:ext>
            </a:extLst>
          </p:cNvPr>
          <p:cNvSpPr txBox="1"/>
          <p:nvPr/>
        </p:nvSpPr>
        <p:spPr>
          <a:xfrm>
            <a:off x="1511300" y="2408888"/>
            <a:ext cx="10498138" cy="307777"/>
          </a:xfrm>
          <a:prstGeom prst="rect">
            <a:avLst/>
          </a:prstGeom>
          <a:noFill/>
        </p:spPr>
        <p:txBody>
          <a:bodyPr wrap="square" lIns="0" tIns="0" rIns="0" bIns="0" rtlCol="0" anchor="ctr">
            <a:spAutoFit/>
          </a:bodyPr>
          <a:lstStyle/>
          <a:p>
            <a:pPr>
              <a:spcBef>
                <a:spcPts val="612"/>
              </a:spcBef>
              <a:spcAft>
                <a:spcPts val="600"/>
              </a:spcAft>
            </a:pPr>
            <a:r>
              <a:rPr lang="en-US" sz="2000"/>
              <a:t>A </a:t>
            </a:r>
            <a:r>
              <a:rPr lang="en-US" sz="2000">
                <a:latin typeface="+mj-lt"/>
              </a:rPr>
              <a:t>resource group </a:t>
            </a:r>
            <a:r>
              <a:rPr lang="en-US" sz="2000"/>
              <a:t>is a logical grouping of resources</a:t>
            </a:r>
          </a:p>
        </p:txBody>
      </p:sp>
      <p:cxnSp>
        <p:nvCxnSpPr>
          <p:cNvPr id="23" name="Straight Connector 22">
            <a:extLst>
              <a:ext uri="{FF2B5EF4-FFF2-40B4-BE49-F238E27FC236}">
                <a16:creationId xmlns:a16="http://schemas.microsoft.com/office/drawing/2014/main" id="{AEEE2681-65E7-4053-93B5-68E699715634}"/>
              </a:ext>
              <a:ext uri="{C183D7F6-B498-43B3-948B-1728B52AA6E4}">
                <adec:decorative xmlns:adec="http://schemas.microsoft.com/office/drawing/2017/decorative" val="1"/>
              </a:ext>
            </a:extLst>
          </p:cNvPr>
          <p:cNvCxnSpPr>
            <a:cxnSpLocks/>
          </p:cNvCxnSpPr>
          <p:nvPr/>
        </p:nvCxnSpPr>
        <p:spPr>
          <a:xfrm>
            <a:off x="1520217" y="3108239"/>
            <a:ext cx="1049344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0" name="Picture 9" descr="Icon of a person">
            <a:extLst>
              <a:ext uri="{FF2B5EF4-FFF2-40B4-BE49-F238E27FC236}">
                <a16:creationId xmlns:a16="http://schemas.microsoft.com/office/drawing/2014/main" id="{B0AABEDF-5A1C-4CA0-8DBF-9454221EAF6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3388" y="3201127"/>
            <a:ext cx="851916" cy="851916"/>
          </a:xfrm>
          <a:prstGeom prst="rect">
            <a:avLst/>
          </a:prstGeom>
        </p:spPr>
      </p:pic>
      <p:sp>
        <p:nvSpPr>
          <p:cNvPr id="24" name="TextBox 23">
            <a:extLst>
              <a:ext uri="{FF2B5EF4-FFF2-40B4-BE49-F238E27FC236}">
                <a16:creationId xmlns:a16="http://schemas.microsoft.com/office/drawing/2014/main" id="{44D3E384-92C1-4399-BFF2-8D9FE5B54A54}"/>
              </a:ext>
            </a:extLst>
          </p:cNvPr>
          <p:cNvSpPr txBox="1"/>
          <p:nvPr/>
        </p:nvSpPr>
        <p:spPr>
          <a:xfrm>
            <a:off x="1511300" y="3318543"/>
            <a:ext cx="10498138" cy="615553"/>
          </a:xfrm>
          <a:prstGeom prst="rect">
            <a:avLst/>
          </a:prstGeom>
          <a:noFill/>
        </p:spPr>
        <p:txBody>
          <a:bodyPr wrap="square" lIns="0" tIns="0" rIns="0" bIns="0" rtlCol="0" anchor="ctr">
            <a:spAutoFit/>
          </a:bodyPr>
          <a:lstStyle/>
          <a:p>
            <a:pPr>
              <a:spcBef>
                <a:spcPts val="612"/>
              </a:spcBef>
              <a:spcAft>
                <a:spcPts val="600"/>
              </a:spcAft>
            </a:pPr>
            <a:r>
              <a:rPr lang="en-US" sz="2000"/>
              <a:t>An </a:t>
            </a:r>
            <a:r>
              <a:rPr lang="en-US" sz="2000">
                <a:latin typeface="+mj-lt"/>
              </a:rPr>
              <a:t>Azure Resource Manager template </a:t>
            </a:r>
            <a:r>
              <a:rPr lang="en-US" sz="2000"/>
              <a:t>is a JSON file that allows you to declaratively describe a set of resources </a:t>
            </a:r>
          </a:p>
        </p:txBody>
      </p:sp>
      <p:cxnSp>
        <p:nvCxnSpPr>
          <p:cNvPr id="25" name="Straight Connector 24">
            <a:extLst>
              <a:ext uri="{FF2B5EF4-FFF2-40B4-BE49-F238E27FC236}">
                <a16:creationId xmlns:a16="http://schemas.microsoft.com/office/drawing/2014/main" id="{96CA20F4-2AC9-419E-AB48-B3E7F943BF27}"/>
              </a:ext>
              <a:ext uri="{C183D7F6-B498-43B3-948B-1728B52AA6E4}">
                <adec:decorative xmlns:adec="http://schemas.microsoft.com/office/drawing/2017/decorative" val="1"/>
              </a:ext>
            </a:extLst>
          </p:cNvPr>
          <p:cNvCxnSpPr>
            <a:cxnSpLocks/>
          </p:cNvCxnSpPr>
          <p:nvPr/>
        </p:nvCxnSpPr>
        <p:spPr>
          <a:xfrm>
            <a:off x="1520217" y="4144400"/>
            <a:ext cx="1049344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9" name="Picture 8" descr="Icon of a document">
            <a:extLst>
              <a:ext uri="{FF2B5EF4-FFF2-40B4-BE49-F238E27FC236}">
                <a16:creationId xmlns:a16="http://schemas.microsoft.com/office/drawing/2014/main" id="{21350CBE-0B59-4AEF-A63A-A633A4974F8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33388" y="4237288"/>
            <a:ext cx="851916" cy="851916"/>
          </a:xfrm>
          <a:prstGeom prst="rect">
            <a:avLst/>
          </a:prstGeom>
        </p:spPr>
      </p:pic>
      <p:sp>
        <p:nvSpPr>
          <p:cNvPr id="31" name="TextBox 30">
            <a:extLst>
              <a:ext uri="{FF2B5EF4-FFF2-40B4-BE49-F238E27FC236}">
                <a16:creationId xmlns:a16="http://schemas.microsoft.com/office/drawing/2014/main" id="{CEBF18B8-74DD-4510-9E2E-26FAFE491351}"/>
              </a:ext>
            </a:extLst>
          </p:cNvPr>
          <p:cNvSpPr txBox="1"/>
          <p:nvPr/>
        </p:nvSpPr>
        <p:spPr>
          <a:xfrm>
            <a:off x="1511300" y="4508592"/>
            <a:ext cx="10498138" cy="307777"/>
          </a:xfrm>
          <a:prstGeom prst="rect">
            <a:avLst/>
          </a:prstGeom>
          <a:noFill/>
        </p:spPr>
        <p:txBody>
          <a:bodyPr wrap="square" lIns="0" tIns="0" rIns="0" bIns="0" rtlCol="0" anchor="ctr">
            <a:spAutoFit/>
          </a:bodyPr>
          <a:lstStyle/>
          <a:p>
            <a:pPr>
              <a:spcBef>
                <a:spcPts val="612"/>
              </a:spcBef>
              <a:spcAft>
                <a:spcPts val="600"/>
              </a:spcAft>
            </a:pPr>
            <a:r>
              <a:rPr lang="en-US" sz="2000"/>
              <a:t>A </a:t>
            </a:r>
            <a:r>
              <a:rPr lang="en-US" sz="2000">
                <a:latin typeface="+mj-lt"/>
              </a:rPr>
              <a:t>declarative syntax </a:t>
            </a:r>
            <a:r>
              <a:rPr lang="en-US" sz="2000"/>
              <a:t>is what a template uses to state what you intend to create</a:t>
            </a:r>
          </a:p>
        </p:txBody>
      </p:sp>
      <p:cxnSp>
        <p:nvCxnSpPr>
          <p:cNvPr id="26" name="Straight Connector 25">
            <a:extLst>
              <a:ext uri="{FF2B5EF4-FFF2-40B4-BE49-F238E27FC236}">
                <a16:creationId xmlns:a16="http://schemas.microsoft.com/office/drawing/2014/main" id="{C804A1D2-DB27-4408-BED4-EBB272C3CF2E}"/>
              </a:ext>
              <a:ext uri="{C183D7F6-B498-43B3-948B-1728B52AA6E4}">
                <adec:decorative xmlns:adec="http://schemas.microsoft.com/office/drawing/2017/decorative" val="1"/>
              </a:ext>
            </a:extLst>
          </p:cNvPr>
          <p:cNvCxnSpPr>
            <a:cxnSpLocks/>
          </p:cNvCxnSpPr>
          <p:nvPr/>
        </p:nvCxnSpPr>
        <p:spPr>
          <a:xfrm>
            <a:off x="1520217" y="5180561"/>
            <a:ext cx="1049344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8" name="Picture 7" descr="Icon of a person sitting in a desk">
            <a:extLst>
              <a:ext uri="{FF2B5EF4-FFF2-40B4-BE49-F238E27FC236}">
                <a16:creationId xmlns:a16="http://schemas.microsoft.com/office/drawing/2014/main" id="{301D2F12-769D-48BB-A940-AF8CBEF7790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33388" y="5273445"/>
            <a:ext cx="851916" cy="851916"/>
          </a:xfrm>
          <a:prstGeom prst="rect">
            <a:avLst/>
          </a:prstGeom>
        </p:spPr>
      </p:pic>
      <p:sp>
        <p:nvSpPr>
          <p:cNvPr id="33" name="TextBox 32">
            <a:extLst>
              <a:ext uri="{FF2B5EF4-FFF2-40B4-BE49-F238E27FC236}">
                <a16:creationId xmlns:a16="http://schemas.microsoft.com/office/drawing/2014/main" id="{41262BE2-30AD-4BCA-8E49-4E19B7BC267A}"/>
              </a:ext>
            </a:extLst>
          </p:cNvPr>
          <p:cNvSpPr txBox="1"/>
          <p:nvPr/>
        </p:nvSpPr>
        <p:spPr>
          <a:xfrm>
            <a:off x="1511300" y="5390861"/>
            <a:ext cx="10498138" cy="615553"/>
          </a:xfrm>
          <a:prstGeom prst="rect">
            <a:avLst/>
          </a:prstGeom>
          <a:noFill/>
        </p:spPr>
        <p:txBody>
          <a:bodyPr wrap="square" lIns="0" tIns="0" rIns="0" bIns="0" rtlCol="0" anchor="ctr">
            <a:spAutoFit/>
          </a:bodyPr>
          <a:lstStyle/>
          <a:p>
            <a:pPr>
              <a:spcBef>
                <a:spcPts val="612"/>
              </a:spcBef>
              <a:spcAft>
                <a:spcPts val="600"/>
              </a:spcAft>
            </a:pPr>
            <a:r>
              <a:rPr lang="en-US" sz="2000"/>
              <a:t>A </a:t>
            </a:r>
            <a:r>
              <a:rPr lang="en-US" sz="2000">
                <a:latin typeface="+mj-lt"/>
              </a:rPr>
              <a:t>resource provider </a:t>
            </a:r>
            <a:r>
              <a:rPr lang="en-US" sz="2000"/>
              <a:t>is service that supplies the resources you can deploy and manage through Resource Manager</a:t>
            </a:r>
          </a:p>
        </p:txBody>
      </p:sp>
    </p:spTree>
    <p:extLst>
      <p:ext uri="{BB962C8B-B14F-4D97-AF65-F5344CB8AC3E}">
        <p14:creationId xmlns:p14="http://schemas.microsoft.com/office/powerpoint/2010/main" val="2947592165"/>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630F1-5051-4E93-9C87-3C53BC5E769F}"/>
              </a:ext>
            </a:extLst>
          </p:cNvPr>
          <p:cNvSpPr>
            <a:spLocks noGrp="1"/>
          </p:cNvSpPr>
          <p:nvPr>
            <p:ph type="title"/>
          </p:nvPr>
        </p:nvSpPr>
        <p:spPr/>
        <p:txBody>
          <a:bodyPr/>
          <a:lstStyle/>
          <a:p>
            <a:r>
              <a:rPr lang="en-US" dirty="0"/>
              <a:t>Create Resource Manager Locks</a:t>
            </a:r>
          </a:p>
        </p:txBody>
      </p:sp>
      <p:sp>
        <p:nvSpPr>
          <p:cNvPr id="8" name="TextBox 1">
            <a:extLst>
              <a:ext uri="{FF2B5EF4-FFF2-40B4-BE49-F238E27FC236}">
                <a16:creationId xmlns:a16="http://schemas.microsoft.com/office/drawing/2014/main" id="{80E672FA-7255-498A-90EA-F69EB1A96278}"/>
              </a:ext>
            </a:extLst>
          </p:cNvPr>
          <p:cNvSpPr txBox="1"/>
          <p:nvPr/>
        </p:nvSpPr>
        <p:spPr>
          <a:xfrm>
            <a:off x="427037" y="1463667"/>
            <a:ext cx="5631779" cy="899799"/>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a:t>Associate the lock with a subscription,</a:t>
            </a:r>
            <a:br>
              <a:rPr lang="en-US" sz="2000"/>
            </a:br>
            <a:r>
              <a:rPr lang="en-US" sz="2000"/>
              <a:t>resource group, or resource</a:t>
            </a:r>
          </a:p>
        </p:txBody>
      </p:sp>
      <p:sp>
        <p:nvSpPr>
          <p:cNvPr id="9" name="TextBox 1">
            <a:extLst>
              <a:ext uri="{FF2B5EF4-FFF2-40B4-BE49-F238E27FC236}">
                <a16:creationId xmlns:a16="http://schemas.microsoft.com/office/drawing/2014/main" id="{8F64EDBE-D3E4-404D-A7A9-E517318B9554}"/>
              </a:ext>
            </a:extLst>
          </p:cNvPr>
          <p:cNvSpPr txBox="1"/>
          <p:nvPr/>
        </p:nvSpPr>
        <p:spPr>
          <a:xfrm>
            <a:off x="427037" y="2592862"/>
            <a:ext cx="5631779" cy="899799"/>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a:t>Locks are inherited by child resources</a:t>
            </a:r>
          </a:p>
        </p:txBody>
      </p:sp>
      <p:sp>
        <p:nvSpPr>
          <p:cNvPr id="10" name="TextBox 1">
            <a:extLst>
              <a:ext uri="{FF2B5EF4-FFF2-40B4-BE49-F238E27FC236}">
                <a16:creationId xmlns:a16="http://schemas.microsoft.com/office/drawing/2014/main" id="{C02948E0-DA31-4C59-986D-D6E21377467F}"/>
              </a:ext>
            </a:extLst>
          </p:cNvPr>
          <p:cNvSpPr txBox="1"/>
          <p:nvPr/>
        </p:nvSpPr>
        <p:spPr>
          <a:xfrm>
            <a:off x="427037" y="3722058"/>
            <a:ext cx="5631779" cy="899799"/>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a:t>Read-Only locks prevent any changes</a:t>
            </a:r>
            <a:br>
              <a:rPr lang="en-US" sz="2000"/>
            </a:br>
            <a:r>
              <a:rPr lang="en-US" sz="2000"/>
              <a:t>to the resource</a:t>
            </a:r>
          </a:p>
        </p:txBody>
      </p:sp>
      <p:sp>
        <p:nvSpPr>
          <p:cNvPr id="11" name="TextBox 1">
            <a:extLst>
              <a:ext uri="{FF2B5EF4-FFF2-40B4-BE49-F238E27FC236}">
                <a16:creationId xmlns:a16="http://schemas.microsoft.com/office/drawing/2014/main" id="{B4A2B618-8799-4655-ABFA-ADFA5487FB5F}"/>
              </a:ext>
            </a:extLst>
          </p:cNvPr>
          <p:cNvSpPr txBox="1"/>
          <p:nvPr/>
        </p:nvSpPr>
        <p:spPr>
          <a:xfrm>
            <a:off x="427038" y="4851253"/>
            <a:ext cx="5631779" cy="899799"/>
          </a:xfrm>
          <a:prstGeom prst="rect">
            <a:avLst/>
          </a:prstGeom>
          <a:solidFill>
            <a:schemeClr val="bg1">
              <a:lumMod val="95000"/>
            </a:schemeClr>
          </a:solidFill>
        </p:spPr>
        <p:txBody>
          <a:bodyPr wrap="square" lIns="137160" tIns="91440" rIns="137160" bIns="91440" rtlCol="0" anchor="ctr">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spcBef>
                <a:spcPts val="1200"/>
              </a:spcBef>
            </a:pPr>
            <a:r>
              <a:rPr lang="en-US" sz="2000"/>
              <a:t>Delete locks prevent deletion</a:t>
            </a:r>
          </a:p>
        </p:txBody>
      </p:sp>
      <p:pic>
        <p:nvPicPr>
          <p:cNvPr id="4" name="Picture 4" descr="Screenshot of the Management locks page. In the Settings options, Locks are highlighted and in the Add Lock page, the Lock type, Ready-only, and Delete option are displayed and highlighted">
            <a:extLst>
              <a:ext uri="{FF2B5EF4-FFF2-40B4-BE49-F238E27FC236}">
                <a16:creationId xmlns:a16="http://schemas.microsoft.com/office/drawing/2014/main" id="{D99D5D1D-00B0-48AA-B1A5-F7FC72D9351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00033" y="1952672"/>
            <a:ext cx="5416494" cy="3309383"/>
          </a:xfrm>
          <a:prstGeom prst="rect">
            <a:avLst/>
          </a:prstGeom>
        </p:spPr>
      </p:pic>
    </p:spTree>
    <p:extLst>
      <p:ext uri="{BB962C8B-B14F-4D97-AF65-F5344CB8AC3E}">
        <p14:creationId xmlns:p14="http://schemas.microsoft.com/office/powerpoint/2010/main" val="1426974232"/>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06FB1-ADCB-44A6-A586-4BE06B83C4E8}"/>
              </a:ext>
            </a:extLst>
          </p:cNvPr>
          <p:cNvSpPr>
            <a:spLocks noGrp="1"/>
          </p:cNvSpPr>
          <p:nvPr>
            <p:ph type="title"/>
          </p:nvPr>
        </p:nvSpPr>
        <p:spPr/>
        <p:txBody>
          <a:bodyPr/>
          <a:lstStyle/>
          <a:p>
            <a:r>
              <a:rPr lang="en-US" dirty="0"/>
              <a:t>Learning Objectives – Subscriptions and Azure RM</a:t>
            </a:r>
          </a:p>
        </p:txBody>
      </p:sp>
      <p:sp>
        <p:nvSpPr>
          <p:cNvPr id="22" name="TextBox 21">
            <a:extLst>
              <a:ext uri="{FF2B5EF4-FFF2-40B4-BE49-F238E27FC236}">
                <a16:creationId xmlns:a16="http://schemas.microsoft.com/office/drawing/2014/main" id="{CBEF2667-60D8-4CD6-94ED-0AC5AFDB0D05}"/>
              </a:ext>
            </a:extLst>
          </p:cNvPr>
          <p:cNvSpPr txBox="1"/>
          <p:nvPr/>
        </p:nvSpPr>
        <p:spPr>
          <a:xfrm>
            <a:off x="520629" y="1403267"/>
            <a:ext cx="5489790" cy="4047262"/>
          </a:xfrm>
          <a:prstGeom prst="rect">
            <a:avLst/>
          </a:prstGeom>
          <a:noFill/>
        </p:spPr>
        <p:txBody>
          <a:bodyPr wrap="square" lIns="0" tIns="0" rIns="0" bIns="0" rtlCol="0">
            <a:spAutoFit/>
          </a:bodyPr>
          <a:lstStyle/>
          <a:p>
            <a:pPr marL="342900" indent="-342900" defTabSz="444500">
              <a:spcBef>
                <a:spcPct val="0"/>
              </a:spcBef>
              <a:spcAft>
                <a:spcPct val="35000"/>
              </a:spcAft>
              <a:buFont typeface="Arial" panose="020B0604020202020204" pitchFamily="34" charset="0"/>
              <a:buChar char="•"/>
            </a:pPr>
            <a:r>
              <a:rPr lang="en-US" sz="2000" dirty="0"/>
              <a:t>Identify Regions</a:t>
            </a:r>
          </a:p>
          <a:p>
            <a:pPr marL="342900" indent="-342900" defTabSz="444500">
              <a:spcBef>
                <a:spcPct val="0"/>
              </a:spcBef>
              <a:spcAft>
                <a:spcPct val="35000"/>
              </a:spcAft>
              <a:buFont typeface="Arial" panose="020B0604020202020204" pitchFamily="34" charset="0"/>
              <a:buChar char="•"/>
            </a:pPr>
            <a:r>
              <a:rPr lang="en-US" sz="2000" dirty="0"/>
              <a:t>Implement Azure Subscriptions</a:t>
            </a:r>
          </a:p>
          <a:p>
            <a:pPr marL="342900" indent="-342900" defTabSz="444500">
              <a:spcBef>
                <a:spcPct val="0"/>
              </a:spcBef>
              <a:spcAft>
                <a:spcPct val="35000"/>
              </a:spcAft>
              <a:buFont typeface="Arial" panose="020B0604020202020204" pitchFamily="34" charset="0"/>
              <a:buChar char="•"/>
            </a:pPr>
            <a:r>
              <a:rPr lang="en-US" sz="2000" dirty="0"/>
              <a:t>Identify Subscription Usage</a:t>
            </a:r>
          </a:p>
          <a:p>
            <a:pPr marL="342900" indent="-342900" defTabSz="444500">
              <a:spcBef>
                <a:spcPct val="0"/>
              </a:spcBef>
              <a:spcAft>
                <a:spcPct val="35000"/>
              </a:spcAft>
              <a:buFont typeface="Arial" panose="020B0604020202020204" pitchFamily="34" charset="0"/>
              <a:buChar char="•"/>
            </a:pPr>
            <a:r>
              <a:rPr lang="en-US" sz="2000" dirty="0"/>
              <a:t>Obtain a Subscription</a:t>
            </a:r>
          </a:p>
          <a:p>
            <a:pPr marL="342900" indent="-342900" defTabSz="444500">
              <a:spcBef>
                <a:spcPct val="0"/>
              </a:spcBef>
              <a:spcAft>
                <a:spcPct val="35000"/>
              </a:spcAft>
              <a:buFont typeface="Arial" panose="020B0604020202020204" pitchFamily="34" charset="0"/>
              <a:buChar char="•"/>
            </a:pPr>
            <a:r>
              <a:rPr lang="en-US" sz="2000" dirty="0"/>
              <a:t>Create Resource Groups</a:t>
            </a:r>
          </a:p>
          <a:p>
            <a:pPr marL="342900" indent="-342900" defTabSz="444500">
              <a:spcBef>
                <a:spcPct val="0"/>
              </a:spcBef>
              <a:spcAft>
                <a:spcPct val="35000"/>
              </a:spcAft>
              <a:buFont typeface="Arial" panose="020B0604020202020204" pitchFamily="34" charset="0"/>
              <a:buChar char="•"/>
            </a:pPr>
            <a:r>
              <a:rPr lang="en-US" sz="2000" dirty="0"/>
              <a:t>Determine Service Limits and Quotas</a:t>
            </a:r>
          </a:p>
          <a:p>
            <a:pPr marL="342900" indent="-342900" defTabSz="444500">
              <a:spcBef>
                <a:spcPct val="0"/>
              </a:spcBef>
              <a:spcAft>
                <a:spcPct val="35000"/>
              </a:spcAft>
              <a:buFont typeface="Arial" panose="020B0604020202020204" pitchFamily="34" charset="0"/>
              <a:buChar char="•"/>
            </a:pPr>
            <a:r>
              <a:rPr lang="en-US" sz="2000" dirty="0"/>
              <a:t>Create an Azure Resource Hierarchy</a:t>
            </a:r>
          </a:p>
          <a:p>
            <a:pPr marL="342900" indent="-342900" defTabSz="444500">
              <a:spcBef>
                <a:spcPct val="0"/>
              </a:spcBef>
              <a:spcAft>
                <a:spcPct val="35000"/>
              </a:spcAft>
              <a:buFont typeface="Arial" panose="020B0604020202020204" pitchFamily="34" charset="0"/>
              <a:buChar char="•"/>
            </a:pPr>
            <a:r>
              <a:rPr lang="en-US" sz="2000" dirty="0"/>
              <a:t>Apply Resource Tagging</a:t>
            </a:r>
          </a:p>
          <a:p>
            <a:pPr marL="342900" indent="-342900" defTabSz="444500">
              <a:spcBef>
                <a:spcPct val="0"/>
              </a:spcBef>
              <a:spcAft>
                <a:spcPct val="35000"/>
              </a:spcAft>
              <a:buFont typeface="Arial" panose="020B0604020202020204" pitchFamily="34" charset="0"/>
              <a:buChar char="•"/>
            </a:pPr>
            <a:r>
              <a:rPr lang="en-US" sz="2000" dirty="0"/>
              <a:t>Manage Costs</a:t>
            </a:r>
          </a:p>
          <a:p>
            <a:pPr marL="342900" indent="-342900" defTabSz="444500">
              <a:spcBef>
                <a:spcPct val="0"/>
              </a:spcBef>
              <a:spcAft>
                <a:spcPct val="35000"/>
              </a:spcAft>
              <a:buFont typeface="Arial" panose="020B0604020202020204" pitchFamily="34" charset="0"/>
              <a:buChar char="•"/>
            </a:pPr>
            <a:r>
              <a:rPr lang="en-US" sz="2000" dirty="0"/>
              <a:t>Learning Recap</a:t>
            </a:r>
          </a:p>
        </p:txBody>
      </p:sp>
      <p:sp>
        <p:nvSpPr>
          <p:cNvPr id="5" name="TextBox 4">
            <a:extLst>
              <a:ext uri="{FF2B5EF4-FFF2-40B4-BE49-F238E27FC236}">
                <a16:creationId xmlns:a16="http://schemas.microsoft.com/office/drawing/2014/main" id="{355B6ED9-A8B7-D4F0-877E-B3451A531EFA}"/>
              </a:ext>
            </a:extLst>
          </p:cNvPr>
          <p:cNvSpPr txBox="1"/>
          <p:nvPr/>
        </p:nvSpPr>
        <p:spPr>
          <a:xfrm>
            <a:off x="6426057" y="1835268"/>
            <a:ext cx="4694093" cy="3323987"/>
          </a:xfrm>
          <a:prstGeom prst="rect">
            <a:avLst/>
          </a:prstGeom>
          <a:noFill/>
        </p:spPr>
        <p:txBody>
          <a:bodyPr wrap="square">
            <a:spAutoFit/>
          </a:bodyPr>
          <a:lstStyle/>
          <a:p>
            <a:pPr>
              <a:spcAft>
                <a:spcPts val="600"/>
              </a:spcAft>
            </a:pPr>
            <a:r>
              <a:rPr lang="en-US" dirty="0">
                <a:solidFill>
                  <a:schemeClr val="accent1"/>
                </a:solidFill>
              </a:rPr>
              <a:t>Manage Azure identities and governance  (20–25%): </a:t>
            </a:r>
            <a:r>
              <a:rPr lang="en-US" i="0" dirty="0">
                <a:solidFill>
                  <a:schemeClr val="accent1"/>
                </a:solidFill>
                <a:effectLst/>
              </a:rPr>
              <a:t>Manage subscriptions and governance</a:t>
            </a:r>
          </a:p>
          <a:p>
            <a:pPr marL="171450" indent="-171450">
              <a:spcAft>
                <a:spcPts val="600"/>
              </a:spcAft>
              <a:buFont typeface="Arial" panose="020B0604020202020204" pitchFamily="34" charset="0"/>
              <a:buChar char="•"/>
            </a:pPr>
            <a:r>
              <a:rPr lang="en-US" dirty="0"/>
              <a:t>Configure resource locks</a:t>
            </a:r>
          </a:p>
          <a:p>
            <a:pPr marL="171450" indent="-171450">
              <a:spcAft>
                <a:spcPts val="600"/>
              </a:spcAft>
              <a:buFont typeface="Arial" panose="020B0604020202020204" pitchFamily="34" charset="0"/>
              <a:buChar char="•"/>
            </a:pPr>
            <a:r>
              <a:rPr lang="en-US" dirty="0"/>
              <a:t>Apply and manage tags on resources</a:t>
            </a:r>
          </a:p>
          <a:p>
            <a:pPr marL="171450" indent="-171450">
              <a:spcAft>
                <a:spcPts val="600"/>
              </a:spcAft>
              <a:buFont typeface="Arial" panose="020B0604020202020204" pitchFamily="34" charset="0"/>
              <a:buChar char="•"/>
            </a:pPr>
            <a:r>
              <a:rPr lang="en-US" dirty="0"/>
              <a:t>Manage resource groups</a:t>
            </a:r>
          </a:p>
          <a:p>
            <a:pPr marL="171450" indent="-171450">
              <a:spcAft>
                <a:spcPts val="600"/>
              </a:spcAft>
              <a:buFont typeface="Arial" panose="020B0604020202020204" pitchFamily="34" charset="0"/>
              <a:buChar char="•"/>
            </a:pPr>
            <a:r>
              <a:rPr lang="en-US" dirty="0"/>
              <a:t>Manage subscriptions</a:t>
            </a:r>
          </a:p>
          <a:p>
            <a:pPr marL="171450" indent="-171450">
              <a:spcAft>
                <a:spcPts val="600"/>
              </a:spcAft>
              <a:buFont typeface="Arial" panose="020B0604020202020204" pitchFamily="34" charset="0"/>
              <a:buChar char="•"/>
            </a:pPr>
            <a:r>
              <a:rPr lang="en-US" dirty="0"/>
              <a:t>Manage costs by using alerts, budgets, and Azure Advisor recommendations</a:t>
            </a:r>
          </a:p>
          <a:p>
            <a:pPr marL="171450" indent="-171450">
              <a:spcAft>
                <a:spcPts val="600"/>
              </a:spcAft>
              <a:buFont typeface="Arial" panose="020B0604020202020204" pitchFamily="34" charset="0"/>
              <a:buChar char="•"/>
            </a:pPr>
            <a:r>
              <a:rPr lang="en-US" dirty="0"/>
              <a:t>Configure management groups</a:t>
            </a:r>
          </a:p>
        </p:txBody>
      </p:sp>
    </p:spTree>
    <p:extLst>
      <p:ext uri="{BB962C8B-B14F-4D97-AF65-F5344CB8AC3E}">
        <p14:creationId xmlns:p14="http://schemas.microsoft.com/office/powerpoint/2010/main" val="4253795811"/>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Identify Regions</a:t>
            </a:r>
          </a:p>
        </p:txBody>
      </p:sp>
      <p:sp>
        <p:nvSpPr>
          <p:cNvPr id="10" name="Rectangle 9">
            <a:extLst>
              <a:ext uri="{FF2B5EF4-FFF2-40B4-BE49-F238E27FC236}">
                <a16:creationId xmlns:a16="http://schemas.microsoft.com/office/drawing/2014/main" id="{36FEDD66-5AB8-4D8C-8C87-4D380BD8BC42}"/>
              </a:ext>
              <a:ext uri="{C183D7F6-B498-43B3-948B-1728B52AA6E4}">
                <adec:decorative xmlns:adec="http://schemas.microsoft.com/office/drawing/2017/decorative" val="0"/>
              </a:ext>
            </a:extLst>
          </p:cNvPr>
          <p:cNvSpPr/>
          <p:nvPr/>
        </p:nvSpPr>
        <p:spPr bwMode="auto">
          <a:xfrm>
            <a:off x="452438" y="1320479"/>
            <a:ext cx="5478462" cy="548132"/>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1200"/>
              </a:spcBef>
            </a:pPr>
            <a:r>
              <a:rPr lang="en-US" dirty="0">
                <a:solidFill>
                  <a:schemeClr val="tx1"/>
                </a:solidFill>
              </a:rPr>
              <a:t>A region represents a collection of datacenters</a:t>
            </a:r>
          </a:p>
        </p:txBody>
      </p:sp>
      <p:sp>
        <p:nvSpPr>
          <p:cNvPr id="12" name="Rectangle 11">
            <a:extLst>
              <a:ext uri="{FF2B5EF4-FFF2-40B4-BE49-F238E27FC236}">
                <a16:creationId xmlns:a16="http://schemas.microsoft.com/office/drawing/2014/main" id="{65A76017-C348-4C31-8FF7-A7D539555ACF}"/>
              </a:ext>
              <a:ext uri="{C183D7F6-B498-43B3-948B-1728B52AA6E4}">
                <adec:decorative xmlns:adec="http://schemas.microsoft.com/office/drawing/2017/decorative" val="0"/>
              </a:ext>
            </a:extLst>
          </p:cNvPr>
          <p:cNvSpPr/>
          <p:nvPr/>
        </p:nvSpPr>
        <p:spPr bwMode="auto">
          <a:xfrm>
            <a:off x="452438" y="1964024"/>
            <a:ext cx="5478462" cy="548132"/>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1200"/>
              </a:spcBef>
            </a:pPr>
            <a:r>
              <a:rPr lang="en-US" dirty="0">
                <a:solidFill>
                  <a:schemeClr val="tx1"/>
                </a:solidFill>
              </a:rPr>
              <a:t>Provides flexibility and scale</a:t>
            </a:r>
          </a:p>
        </p:txBody>
      </p:sp>
      <p:sp>
        <p:nvSpPr>
          <p:cNvPr id="13" name="Rectangle 12">
            <a:extLst>
              <a:ext uri="{FF2B5EF4-FFF2-40B4-BE49-F238E27FC236}">
                <a16:creationId xmlns:a16="http://schemas.microsoft.com/office/drawing/2014/main" id="{A4C727FE-E7E1-48A2-A17F-0850F6870BCB}"/>
              </a:ext>
              <a:ext uri="{C183D7F6-B498-43B3-948B-1728B52AA6E4}">
                <adec:decorative xmlns:adec="http://schemas.microsoft.com/office/drawing/2017/decorative" val="0"/>
              </a:ext>
            </a:extLst>
          </p:cNvPr>
          <p:cNvSpPr/>
          <p:nvPr/>
        </p:nvSpPr>
        <p:spPr bwMode="auto">
          <a:xfrm>
            <a:off x="452438" y="2607569"/>
            <a:ext cx="5478462" cy="548132"/>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1200"/>
              </a:spcBef>
            </a:pPr>
            <a:r>
              <a:rPr lang="en-US" dirty="0">
                <a:solidFill>
                  <a:schemeClr val="tx1"/>
                </a:solidFill>
              </a:rPr>
              <a:t>Preserves data residency</a:t>
            </a:r>
          </a:p>
        </p:txBody>
      </p:sp>
      <p:sp>
        <p:nvSpPr>
          <p:cNvPr id="14" name="Rectangle 13">
            <a:extLst>
              <a:ext uri="{FF2B5EF4-FFF2-40B4-BE49-F238E27FC236}">
                <a16:creationId xmlns:a16="http://schemas.microsoft.com/office/drawing/2014/main" id="{E19DF0EF-8D91-4D3F-BE6C-A5CE10219039}"/>
              </a:ext>
              <a:ext uri="{C183D7F6-B498-43B3-948B-1728B52AA6E4}">
                <adec:decorative xmlns:adec="http://schemas.microsoft.com/office/drawing/2017/decorative" val="0"/>
              </a:ext>
            </a:extLst>
          </p:cNvPr>
          <p:cNvSpPr/>
          <p:nvPr/>
        </p:nvSpPr>
        <p:spPr bwMode="auto">
          <a:xfrm>
            <a:off x="452438" y="3251114"/>
            <a:ext cx="5478462" cy="548132"/>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1200"/>
              </a:spcBef>
            </a:pPr>
            <a:r>
              <a:rPr lang="en-US" dirty="0">
                <a:solidFill>
                  <a:schemeClr val="tx1"/>
                </a:solidFill>
              </a:rPr>
              <a:t>Select regions close to your users</a:t>
            </a:r>
          </a:p>
        </p:txBody>
      </p:sp>
      <p:sp>
        <p:nvSpPr>
          <p:cNvPr id="15" name="Rectangle 14">
            <a:extLst>
              <a:ext uri="{FF2B5EF4-FFF2-40B4-BE49-F238E27FC236}">
                <a16:creationId xmlns:a16="http://schemas.microsoft.com/office/drawing/2014/main" id="{B73B9D39-09A4-42F6-98A7-CA8212862DBF}"/>
              </a:ext>
              <a:ext uri="{C183D7F6-B498-43B3-948B-1728B52AA6E4}">
                <adec:decorative xmlns:adec="http://schemas.microsoft.com/office/drawing/2017/decorative" val="0"/>
              </a:ext>
            </a:extLst>
          </p:cNvPr>
          <p:cNvSpPr/>
          <p:nvPr/>
        </p:nvSpPr>
        <p:spPr bwMode="auto">
          <a:xfrm>
            <a:off x="452438" y="3894659"/>
            <a:ext cx="5478462" cy="548132"/>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1200"/>
              </a:spcBef>
            </a:pPr>
            <a:r>
              <a:rPr lang="en-US" dirty="0">
                <a:solidFill>
                  <a:schemeClr val="tx1"/>
                </a:solidFill>
              </a:rPr>
              <a:t>Be aware of region deployment availability</a:t>
            </a:r>
          </a:p>
        </p:txBody>
      </p:sp>
      <p:sp>
        <p:nvSpPr>
          <p:cNvPr id="16" name="Rectangle 15">
            <a:extLst>
              <a:ext uri="{FF2B5EF4-FFF2-40B4-BE49-F238E27FC236}">
                <a16:creationId xmlns:a16="http://schemas.microsoft.com/office/drawing/2014/main" id="{485E15BF-11A3-4664-8D12-048BB1846C40}"/>
              </a:ext>
              <a:ext uri="{C183D7F6-B498-43B3-948B-1728B52AA6E4}">
                <adec:decorative xmlns:adec="http://schemas.microsoft.com/office/drawing/2017/decorative" val="0"/>
              </a:ext>
            </a:extLst>
          </p:cNvPr>
          <p:cNvSpPr/>
          <p:nvPr/>
        </p:nvSpPr>
        <p:spPr bwMode="auto">
          <a:xfrm>
            <a:off x="452438" y="4538204"/>
            <a:ext cx="5478462" cy="838050"/>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1200"/>
              </a:spcBef>
            </a:pPr>
            <a:r>
              <a:rPr lang="en-US" dirty="0">
                <a:solidFill>
                  <a:schemeClr val="tx1"/>
                </a:solidFill>
              </a:rPr>
              <a:t>There are global services that are region independent</a:t>
            </a:r>
          </a:p>
        </p:txBody>
      </p:sp>
      <p:sp>
        <p:nvSpPr>
          <p:cNvPr id="18" name="Rectangle 17">
            <a:extLst>
              <a:ext uri="{FF2B5EF4-FFF2-40B4-BE49-F238E27FC236}">
                <a16:creationId xmlns:a16="http://schemas.microsoft.com/office/drawing/2014/main" id="{6542DD08-1057-49D0-8FD7-DF807CD639AA}"/>
              </a:ext>
              <a:ext uri="{C183D7F6-B498-43B3-948B-1728B52AA6E4}">
                <adec:decorative xmlns:adec="http://schemas.microsoft.com/office/drawing/2017/decorative" val="0"/>
              </a:ext>
            </a:extLst>
          </p:cNvPr>
          <p:cNvSpPr/>
          <p:nvPr/>
        </p:nvSpPr>
        <p:spPr bwMode="auto">
          <a:xfrm>
            <a:off x="452438" y="5471665"/>
            <a:ext cx="5478462" cy="548132"/>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1200"/>
              </a:spcBef>
            </a:pPr>
            <a:r>
              <a:rPr lang="en-US" dirty="0">
                <a:solidFill>
                  <a:schemeClr val="tx1"/>
                </a:solidFill>
              </a:rPr>
              <a:t>Most regions are paired for high availability</a:t>
            </a:r>
          </a:p>
        </p:txBody>
      </p:sp>
      <p:pic>
        <p:nvPicPr>
          <p:cNvPr id="3" name="Picture 2" descr="Azure regions map.">
            <a:extLst>
              <a:ext uri="{FF2B5EF4-FFF2-40B4-BE49-F238E27FC236}">
                <a16:creationId xmlns:a16="http://schemas.microsoft.com/office/drawing/2014/main" id="{B2F5337A-7CF4-4D5F-95D3-AEAAC461869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30900" y="1303180"/>
            <a:ext cx="6423125" cy="3705042"/>
          </a:xfrm>
          <a:prstGeom prst="rect">
            <a:avLst/>
          </a:prstGeom>
        </p:spPr>
      </p:pic>
      <p:sp>
        <p:nvSpPr>
          <p:cNvPr id="8" name="Rectangle 7">
            <a:extLst>
              <a:ext uri="{FF2B5EF4-FFF2-40B4-BE49-F238E27FC236}">
                <a16:creationId xmlns:a16="http://schemas.microsoft.com/office/drawing/2014/main" id="{811A1EC0-5AF2-4D21-8437-ACF71E7A3AAF}"/>
              </a:ext>
            </a:extLst>
          </p:cNvPr>
          <p:cNvSpPr/>
          <p:nvPr/>
        </p:nvSpPr>
        <p:spPr>
          <a:xfrm>
            <a:off x="6061142" y="5054217"/>
            <a:ext cx="5775807" cy="917956"/>
          </a:xfrm>
          <a:prstGeom prst="rect">
            <a:avLst/>
          </a:prstGeom>
          <a:noFill/>
        </p:spPr>
        <p:txBody>
          <a:bodyPr wrap="square" lIns="91440" anchor="ctr">
            <a:noAutofit/>
          </a:bodyPr>
          <a:lstStyle/>
          <a:p>
            <a:pPr algn="ctr"/>
            <a:r>
              <a:rPr lang="en-IE" sz="2000" dirty="0">
                <a:latin typeface="+mj-lt"/>
                <a:cs typeface="Segoe UI Semilight"/>
              </a:rPr>
              <a:t>Worldwide there are 60+ regions</a:t>
            </a:r>
            <a:br>
              <a:rPr lang="en-IE" sz="2000" dirty="0">
                <a:latin typeface="+mj-lt"/>
                <a:cs typeface="Segoe UI Semilight"/>
              </a:rPr>
            </a:br>
            <a:r>
              <a:rPr lang="en-IE" sz="2000" dirty="0">
                <a:latin typeface="+mj-lt"/>
                <a:cs typeface="Segoe UI Semilight"/>
              </a:rPr>
              <a:t>representing 140 countries</a:t>
            </a:r>
            <a:endParaRPr lang="en-US" sz="2000" dirty="0">
              <a:latin typeface="+mj-lt"/>
              <a:cs typeface="Segoe UI Semilight"/>
            </a:endParaRPr>
          </a:p>
        </p:txBody>
      </p:sp>
    </p:spTree>
    <p:extLst>
      <p:ext uri="{BB962C8B-B14F-4D97-AF65-F5344CB8AC3E}">
        <p14:creationId xmlns:p14="http://schemas.microsoft.com/office/powerpoint/2010/main" val="1867425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Implement Azure Subscriptions</a:t>
            </a:r>
          </a:p>
        </p:txBody>
      </p:sp>
      <p:sp>
        <p:nvSpPr>
          <p:cNvPr id="12" name="Rectangle 11">
            <a:extLst>
              <a:ext uri="{FF2B5EF4-FFF2-40B4-BE49-F238E27FC236}">
                <a16:creationId xmlns:a16="http://schemas.microsoft.com/office/drawing/2014/main" id="{27061DCE-0628-443A-AAEB-A9977EF1FCC7}"/>
              </a:ext>
              <a:ext uri="{C183D7F6-B498-43B3-948B-1728B52AA6E4}">
                <adec:decorative xmlns:adec="http://schemas.microsoft.com/office/drawing/2017/decorative" val="0"/>
              </a:ext>
            </a:extLst>
          </p:cNvPr>
          <p:cNvSpPr/>
          <p:nvPr/>
        </p:nvSpPr>
        <p:spPr bwMode="auto">
          <a:xfrm>
            <a:off x="427037" y="1562977"/>
            <a:ext cx="6011862" cy="1195668"/>
          </a:xfrm>
          <a:prstGeom prst="rect">
            <a:avLst/>
          </a:prstGeom>
          <a:solidFill>
            <a:schemeClr val="bg1">
              <a:lumMod val="95000"/>
            </a:schemeClr>
          </a:solid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Only identities in Entra ID, or in a directory that is trusted by Entra ID, can create a subscription</a:t>
            </a:r>
          </a:p>
        </p:txBody>
      </p:sp>
      <p:sp>
        <p:nvSpPr>
          <p:cNvPr id="8" name="Rectangle 7">
            <a:extLst>
              <a:ext uri="{FF2B5EF4-FFF2-40B4-BE49-F238E27FC236}">
                <a16:creationId xmlns:a16="http://schemas.microsoft.com/office/drawing/2014/main" id="{8CD30929-7FD0-4673-80E1-2E9A660C7595}"/>
              </a:ext>
              <a:ext uri="{C183D7F6-B498-43B3-948B-1728B52AA6E4}">
                <adec:decorative xmlns:adec="http://schemas.microsoft.com/office/drawing/2017/decorative" val="0"/>
              </a:ext>
            </a:extLst>
          </p:cNvPr>
          <p:cNvSpPr/>
          <p:nvPr/>
        </p:nvSpPr>
        <p:spPr bwMode="auto">
          <a:xfrm>
            <a:off x="427037" y="2855916"/>
            <a:ext cx="6011862" cy="1195668"/>
          </a:xfrm>
          <a:prstGeom prst="rect">
            <a:avLst/>
          </a:prstGeom>
          <a:solidFill>
            <a:schemeClr val="bg1">
              <a:lumMod val="95000"/>
            </a:schemeClr>
          </a:solid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Logical unit of Azure services that is linked to an Azure account</a:t>
            </a:r>
          </a:p>
        </p:txBody>
      </p:sp>
      <p:sp>
        <p:nvSpPr>
          <p:cNvPr id="11" name="Rectangle 10">
            <a:extLst>
              <a:ext uri="{FF2B5EF4-FFF2-40B4-BE49-F238E27FC236}">
                <a16:creationId xmlns:a16="http://schemas.microsoft.com/office/drawing/2014/main" id="{C9F1EDBB-828D-4D8C-A946-2774E3A80DE4}"/>
              </a:ext>
              <a:ext uri="{C183D7F6-B498-43B3-948B-1728B52AA6E4}">
                <adec:decorative xmlns:adec="http://schemas.microsoft.com/office/drawing/2017/decorative" val="0"/>
              </a:ext>
            </a:extLst>
          </p:cNvPr>
          <p:cNvSpPr/>
          <p:nvPr/>
        </p:nvSpPr>
        <p:spPr bwMode="auto">
          <a:xfrm>
            <a:off x="427037" y="4160103"/>
            <a:ext cx="6011862" cy="1195668"/>
          </a:xfrm>
          <a:prstGeom prst="rect">
            <a:avLst/>
          </a:prstGeom>
          <a:solidFill>
            <a:schemeClr val="bg1">
              <a:lumMod val="95000"/>
            </a:schemeClr>
          </a:solid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Security and billing boundary*</a:t>
            </a:r>
          </a:p>
        </p:txBody>
      </p:sp>
      <p:pic>
        <p:nvPicPr>
          <p:cNvPr id="10" name="Picture 2" descr="Flowchart. At the top is the Azure Account. Connected to the account is a Dev Subscription, Test Subscription, and Production Subscription. Each subscription uses different Azure resources">
            <a:extLst>
              <a:ext uri="{FF2B5EF4-FFF2-40B4-BE49-F238E27FC236}">
                <a16:creationId xmlns:a16="http://schemas.microsoft.com/office/drawing/2014/main" id="{91F8BF4C-A37F-4E65-82E6-0A29C333C66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23238" b="-13863"/>
          <a:stretch/>
        </p:blipFill>
        <p:spPr>
          <a:xfrm>
            <a:off x="6684386" y="926084"/>
            <a:ext cx="5405439" cy="4699318"/>
          </a:xfrm>
          <a:prstGeom prst="rect">
            <a:avLst/>
          </a:prstGeom>
          <a:solidFill>
            <a:schemeClr val="bg1"/>
          </a:solidFill>
          <a:ln w="19050">
            <a:noFill/>
            <a:headEnd type="none" w="med" len="med"/>
            <a:tailEnd type="none" w="med" len="med"/>
          </a:ln>
          <a:effectLst/>
        </p:spPr>
      </p:pic>
    </p:spTree>
    <p:extLst>
      <p:ext uri="{BB962C8B-B14F-4D97-AF65-F5344CB8AC3E}">
        <p14:creationId xmlns:p14="http://schemas.microsoft.com/office/powerpoint/2010/main" val="1556931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450B8-9CB3-466F-8195-21E6F4ADECFF}"/>
              </a:ext>
            </a:extLst>
          </p:cNvPr>
          <p:cNvSpPr>
            <a:spLocks noGrp="1"/>
          </p:cNvSpPr>
          <p:nvPr>
            <p:ph type="title"/>
          </p:nvPr>
        </p:nvSpPr>
        <p:spPr/>
        <p:txBody>
          <a:bodyPr/>
          <a:lstStyle/>
          <a:p>
            <a:r>
              <a:rPr lang="en-US" dirty="0"/>
              <a:t>Identify Subscription Usage</a:t>
            </a:r>
          </a:p>
        </p:txBody>
      </p:sp>
      <p:graphicFrame>
        <p:nvGraphicFramePr>
          <p:cNvPr id="5" name="Table 4">
            <a:extLst>
              <a:ext uri="{FF2B5EF4-FFF2-40B4-BE49-F238E27FC236}">
                <a16:creationId xmlns:a16="http://schemas.microsoft.com/office/drawing/2014/main" id="{7E0A2B37-C2CF-47B4-8811-5C06E7CD89FD}"/>
              </a:ext>
            </a:extLst>
          </p:cNvPr>
          <p:cNvGraphicFramePr>
            <a:graphicFrameLocks noGrp="1"/>
          </p:cNvGraphicFramePr>
          <p:nvPr>
            <p:extLst>
              <p:ext uri="{D42A27DB-BD31-4B8C-83A1-F6EECF244321}">
                <p14:modId xmlns:p14="http://schemas.microsoft.com/office/powerpoint/2010/main" val="439969952"/>
              </p:ext>
            </p:extLst>
          </p:nvPr>
        </p:nvGraphicFramePr>
        <p:xfrm>
          <a:off x="465138" y="1400916"/>
          <a:ext cx="11582399" cy="4693920"/>
        </p:xfrm>
        <a:graphic>
          <a:graphicData uri="http://schemas.openxmlformats.org/drawingml/2006/table">
            <a:tbl>
              <a:tblPr firstRow="1" bandRow="1">
                <a:tableStyleId>{5C22544A-7EE6-4342-B048-85BDC9FD1C3A}</a:tableStyleId>
              </a:tblPr>
              <a:tblGrid>
                <a:gridCol w="2354262">
                  <a:extLst>
                    <a:ext uri="{9D8B030D-6E8A-4147-A177-3AD203B41FA5}">
                      <a16:colId xmlns:a16="http://schemas.microsoft.com/office/drawing/2014/main" val="1244596785"/>
                    </a:ext>
                  </a:extLst>
                </a:gridCol>
                <a:gridCol w="9228137">
                  <a:extLst>
                    <a:ext uri="{9D8B030D-6E8A-4147-A177-3AD203B41FA5}">
                      <a16:colId xmlns:a16="http://schemas.microsoft.com/office/drawing/2014/main" val="1144169494"/>
                    </a:ext>
                  </a:extLst>
                </a:gridCol>
              </a:tblGrid>
              <a:tr h="363959">
                <a:tc>
                  <a:txBody>
                    <a:bodyPr/>
                    <a:lstStyle/>
                    <a:p>
                      <a:pPr algn="l"/>
                      <a:r>
                        <a:rPr lang="en-US" sz="2400" b="0" dirty="0">
                          <a:solidFill>
                            <a:schemeClr val="tx1"/>
                          </a:solidFill>
                          <a:latin typeface="+mj-lt"/>
                        </a:rPr>
                        <a:t>Subscription</a:t>
                      </a:r>
                    </a:p>
                  </a:txBody>
                  <a:tcPr marL="137160" marR="137160" marT="91440" marB="91440">
                    <a:lnL w="6350" cap="flat" cmpd="sng" algn="ctr">
                      <a:solidFill>
                        <a:srgbClr val="243A5E"/>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A6BBE7"/>
                    </a:solidFill>
                  </a:tcPr>
                </a:tc>
                <a:tc>
                  <a:txBody>
                    <a:bodyPr/>
                    <a:lstStyle/>
                    <a:p>
                      <a:pPr algn="l"/>
                      <a:r>
                        <a:rPr lang="en-US" sz="2400" b="0" dirty="0">
                          <a:solidFill>
                            <a:schemeClr val="tx1"/>
                          </a:solidFill>
                          <a:latin typeface="+mj-lt"/>
                        </a:rPr>
                        <a:t>Usage</a:t>
                      </a:r>
                    </a:p>
                  </a:txBody>
                  <a:tcPr marL="137160" marR="137160" marT="91440" marB="91440">
                    <a:lnL w="6350" cap="flat" cmpd="sng" algn="ctr">
                      <a:solidFill>
                        <a:schemeClr val="bg1"/>
                      </a:solidFill>
                      <a:prstDash val="solid"/>
                      <a:round/>
                      <a:headEnd type="none" w="med" len="med"/>
                      <a:tailEnd type="none" w="med" len="med"/>
                    </a:lnL>
                    <a:lnR w="6350" cap="flat" cmpd="sng" algn="ctr">
                      <a:solidFill>
                        <a:srgbClr val="243A5E"/>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A6BBE7"/>
                    </a:solidFill>
                  </a:tcPr>
                </a:tc>
                <a:extLst>
                  <a:ext uri="{0D108BD9-81ED-4DB2-BD59-A6C34878D82A}">
                    <a16:rowId xmlns:a16="http://schemas.microsoft.com/office/drawing/2014/main" val="3867422487"/>
                  </a:ext>
                </a:extLst>
              </a:tr>
              <a:tr h="1005840">
                <a:tc>
                  <a:txBody>
                    <a:bodyPr/>
                    <a:lstStyle/>
                    <a:p>
                      <a:pPr algn="l"/>
                      <a:r>
                        <a:rPr lang="en-US" sz="2200" dirty="0">
                          <a:latin typeface="+mj-lt"/>
                        </a:rPr>
                        <a:t>Free</a:t>
                      </a: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a:r>
                        <a:rPr lang="en-US" sz="2200" dirty="0"/>
                        <a:t>Includes a $200 credit for the first 30 days, free limited access for</a:t>
                      </a:r>
                      <a:br>
                        <a:rPr lang="en-US" sz="2200" dirty="0"/>
                      </a:br>
                      <a:r>
                        <a:rPr lang="en-US" sz="2200" dirty="0"/>
                        <a:t>12 months</a:t>
                      </a:r>
                    </a:p>
                  </a:txBody>
                  <a:tcPr marL="137160" marR="0" marT="91440" marB="9144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837718024"/>
                  </a:ext>
                </a:extLst>
              </a:tr>
              <a:tr h="640080">
                <a:tc>
                  <a:txBody>
                    <a:bodyPr/>
                    <a:lstStyle/>
                    <a:p>
                      <a:pPr algn="l"/>
                      <a:r>
                        <a:rPr lang="en-US" sz="2200" dirty="0">
                          <a:latin typeface="+mj-lt"/>
                        </a:rPr>
                        <a:t>Pay-As-You-Go</a:t>
                      </a: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a:r>
                        <a:rPr lang="en-US" sz="2200" dirty="0"/>
                        <a:t>Charges you monthly</a:t>
                      </a:r>
                    </a:p>
                  </a:txBody>
                  <a:tcPr marL="137160" marR="137160" marT="91440" marB="9144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715247879"/>
                  </a:ext>
                </a:extLst>
              </a:tr>
              <a:tr h="640080">
                <a:tc>
                  <a:txBody>
                    <a:bodyPr/>
                    <a:lstStyle/>
                    <a:p>
                      <a:pPr algn="l"/>
                      <a:r>
                        <a:rPr lang="en-US" sz="2200" dirty="0">
                          <a:latin typeface="+mj-lt"/>
                        </a:rPr>
                        <a:t>CSP</a:t>
                      </a: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a:r>
                        <a:rPr lang="en-US" sz="2200" dirty="0"/>
                        <a:t>Agreement with possible discounts through a Microsoft Cloud Solutions Provider Partner – typically for small to medium businesses</a:t>
                      </a:r>
                    </a:p>
                  </a:txBody>
                  <a:tcPr marL="137160" marR="137160" marT="91440" marB="9144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168380257"/>
                  </a:ext>
                </a:extLst>
              </a:tr>
              <a:tr h="1005840">
                <a:tc>
                  <a:txBody>
                    <a:bodyPr/>
                    <a:lstStyle/>
                    <a:p>
                      <a:pPr algn="l"/>
                      <a:r>
                        <a:rPr lang="en-US" sz="2200" dirty="0">
                          <a:latin typeface="+mj-lt"/>
                        </a:rPr>
                        <a:t>Enterprise</a:t>
                      </a: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a:r>
                        <a:rPr lang="en-US" sz="2200" dirty="0"/>
                        <a:t>One agreement, with discounts for new licenses and Software</a:t>
                      </a:r>
                      <a:br>
                        <a:rPr lang="en-US" sz="2200" dirty="0"/>
                      </a:br>
                      <a:r>
                        <a:rPr lang="en-US" sz="2200" dirty="0"/>
                        <a:t>Assurance – targeted at enterprise-scale organizations</a:t>
                      </a:r>
                    </a:p>
                  </a:txBody>
                  <a:tcPr marL="137160" marR="137160" marT="91440" marB="9144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456433382"/>
                  </a:ext>
                </a:extLst>
              </a:tr>
              <a:tr h="640080">
                <a:tc>
                  <a:txBody>
                    <a:bodyPr/>
                    <a:lstStyle/>
                    <a:p>
                      <a:pPr algn="l"/>
                      <a:r>
                        <a:rPr lang="en-US" sz="2200" dirty="0">
                          <a:latin typeface="+mj-lt"/>
                        </a:rPr>
                        <a:t>Student</a:t>
                      </a: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a:r>
                        <a:rPr lang="en-US" sz="2200" dirty="0"/>
                        <a:t>Includes $100 for 12 months – must verify student access</a:t>
                      </a:r>
                    </a:p>
                  </a:txBody>
                  <a:tcPr marL="137160" marR="137160" marT="91440" marB="9144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91421379"/>
                  </a:ext>
                </a:extLst>
              </a:tr>
            </a:tbl>
          </a:graphicData>
        </a:graphic>
      </p:graphicFrame>
    </p:spTree>
    <p:extLst>
      <p:ext uri="{BB962C8B-B14F-4D97-AF65-F5344CB8AC3E}">
        <p14:creationId xmlns:p14="http://schemas.microsoft.com/office/powerpoint/2010/main" val="535203732"/>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Obtain a Subscription</a:t>
            </a:r>
          </a:p>
        </p:txBody>
      </p:sp>
      <p:sp>
        <p:nvSpPr>
          <p:cNvPr id="9" name="Rectangle 8">
            <a:extLst>
              <a:ext uri="{FF2B5EF4-FFF2-40B4-BE49-F238E27FC236}">
                <a16:creationId xmlns:a16="http://schemas.microsoft.com/office/drawing/2014/main" id="{1DB2FDA4-859B-48EE-9822-91840F556379}"/>
              </a:ext>
              <a:ext uri="{C183D7F6-B498-43B3-948B-1728B52AA6E4}">
                <adec:decorative xmlns:adec="http://schemas.microsoft.com/office/drawing/2017/decorative" val="0"/>
              </a:ext>
            </a:extLst>
          </p:cNvPr>
          <p:cNvSpPr/>
          <p:nvPr/>
        </p:nvSpPr>
        <p:spPr bwMode="auto">
          <a:xfrm>
            <a:off x="452438" y="1549084"/>
            <a:ext cx="6016752" cy="1241801"/>
          </a:xfrm>
          <a:prstGeom prst="rect">
            <a:avLst/>
          </a:prstGeom>
          <a:solidFill>
            <a:schemeClr val="bg1">
              <a:lumMod val="95000"/>
            </a:schemeClr>
          </a:solid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1200"/>
              </a:spcBef>
            </a:pPr>
            <a:r>
              <a:rPr lang="en-US" sz="2000" dirty="0">
                <a:solidFill>
                  <a:schemeClr val="tx1"/>
                </a:solidFill>
                <a:latin typeface="+mj-lt"/>
              </a:rPr>
              <a:t>Enterprise Agreement </a:t>
            </a:r>
            <a:r>
              <a:rPr lang="en-US" sz="2000" dirty="0">
                <a:solidFill>
                  <a:schemeClr val="tx1"/>
                </a:solidFill>
              </a:rPr>
              <a:t>customers make an upfront monetary commitment and consume services throughout the year</a:t>
            </a:r>
          </a:p>
        </p:txBody>
      </p:sp>
      <p:sp>
        <p:nvSpPr>
          <p:cNvPr id="10" name="Rectangle 9">
            <a:extLst>
              <a:ext uri="{FF2B5EF4-FFF2-40B4-BE49-F238E27FC236}">
                <a16:creationId xmlns:a16="http://schemas.microsoft.com/office/drawing/2014/main" id="{06253CC0-16C7-45C8-BA8D-27A2E9F02FFC}"/>
              </a:ext>
              <a:ext uri="{C183D7F6-B498-43B3-948B-1728B52AA6E4}">
                <adec:decorative xmlns:adec="http://schemas.microsoft.com/office/drawing/2017/decorative" val="0"/>
              </a:ext>
            </a:extLst>
          </p:cNvPr>
          <p:cNvSpPr/>
          <p:nvPr/>
        </p:nvSpPr>
        <p:spPr bwMode="auto">
          <a:xfrm>
            <a:off x="452438" y="2911437"/>
            <a:ext cx="6016752" cy="959480"/>
          </a:xfrm>
          <a:prstGeom prst="rect">
            <a:avLst/>
          </a:prstGeom>
          <a:solidFill>
            <a:schemeClr val="bg1">
              <a:lumMod val="95000"/>
            </a:schemeClr>
          </a:solid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1200"/>
              </a:spcBef>
            </a:pPr>
            <a:r>
              <a:rPr lang="en-US" sz="2000" dirty="0">
                <a:solidFill>
                  <a:schemeClr val="tx1"/>
                </a:solidFill>
                <a:latin typeface="+mj-lt"/>
              </a:rPr>
              <a:t>Resellers</a:t>
            </a:r>
            <a:r>
              <a:rPr lang="en-US" sz="2000" dirty="0">
                <a:solidFill>
                  <a:schemeClr val="tx1"/>
                </a:solidFill>
              </a:rPr>
              <a:t> provide a simple, flexible way to purchase cloud services</a:t>
            </a:r>
          </a:p>
        </p:txBody>
      </p:sp>
      <p:sp>
        <p:nvSpPr>
          <p:cNvPr id="11" name="Rectangle 10">
            <a:extLst>
              <a:ext uri="{FF2B5EF4-FFF2-40B4-BE49-F238E27FC236}">
                <a16:creationId xmlns:a16="http://schemas.microsoft.com/office/drawing/2014/main" id="{AD17F5D7-46F5-4D26-9192-87251CE87D2A}"/>
              </a:ext>
              <a:ext uri="{C183D7F6-B498-43B3-948B-1728B52AA6E4}">
                <adec:decorative xmlns:adec="http://schemas.microsoft.com/office/drawing/2017/decorative" val="0"/>
              </a:ext>
            </a:extLst>
          </p:cNvPr>
          <p:cNvSpPr/>
          <p:nvPr/>
        </p:nvSpPr>
        <p:spPr bwMode="auto">
          <a:xfrm>
            <a:off x="452438" y="3991469"/>
            <a:ext cx="6016752" cy="959480"/>
          </a:xfrm>
          <a:prstGeom prst="rect">
            <a:avLst/>
          </a:prstGeom>
          <a:solidFill>
            <a:schemeClr val="bg1">
              <a:lumMod val="95000"/>
            </a:schemeClr>
          </a:solid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1200"/>
              </a:spcBef>
            </a:pPr>
            <a:r>
              <a:rPr lang="en-US" sz="2000" dirty="0">
                <a:solidFill>
                  <a:schemeClr val="tx1"/>
                </a:solidFill>
                <a:latin typeface="+mj-lt"/>
              </a:rPr>
              <a:t>Partners</a:t>
            </a:r>
            <a:r>
              <a:rPr lang="en-US" sz="2000" dirty="0">
                <a:solidFill>
                  <a:schemeClr val="tx1"/>
                </a:solidFill>
              </a:rPr>
              <a:t> can design and implement your Azure cloud solution</a:t>
            </a:r>
          </a:p>
        </p:txBody>
      </p:sp>
      <p:sp>
        <p:nvSpPr>
          <p:cNvPr id="12" name="Rectangle 11">
            <a:extLst>
              <a:ext uri="{FF2B5EF4-FFF2-40B4-BE49-F238E27FC236}">
                <a16:creationId xmlns:a16="http://schemas.microsoft.com/office/drawing/2014/main" id="{CEC491F3-9B54-4D23-966A-CDEFF9198351}"/>
              </a:ext>
              <a:ext uri="{C183D7F6-B498-43B3-948B-1728B52AA6E4}">
                <adec:decorative xmlns:adec="http://schemas.microsoft.com/office/drawing/2017/decorative" val="0"/>
              </a:ext>
            </a:extLst>
          </p:cNvPr>
          <p:cNvSpPr/>
          <p:nvPr/>
        </p:nvSpPr>
        <p:spPr bwMode="auto">
          <a:xfrm>
            <a:off x="452438" y="5071500"/>
            <a:ext cx="6016752" cy="786689"/>
          </a:xfrm>
          <a:prstGeom prst="rect">
            <a:avLst/>
          </a:prstGeom>
          <a:solidFill>
            <a:schemeClr val="bg1">
              <a:lumMod val="95000"/>
            </a:schemeClr>
          </a:solid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1200"/>
              </a:spcBef>
            </a:pPr>
            <a:r>
              <a:rPr lang="en-US" sz="2000" dirty="0">
                <a:solidFill>
                  <a:schemeClr val="tx1"/>
                </a:solidFill>
                <a:latin typeface="+mj-lt"/>
              </a:rPr>
              <a:t>Personal free account </a:t>
            </a:r>
            <a:r>
              <a:rPr lang="en-US" sz="2000" dirty="0">
                <a:solidFill>
                  <a:schemeClr val="tx1"/>
                </a:solidFill>
                <a:cs typeface="Segoe UI" panose="020B0502040204020203" pitchFamily="34" charset="0"/>
              </a:rPr>
              <a:t>–</a:t>
            </a:r>
            <a:r>
              <a:rPr lang="en-US" sz="2000" dirty="0">
                <a:solidFill>
                  <a:schemeClr val="tx1"/>
                </a:solidFill>
              </a:rPr>
              <a:t> Start right away</a:t>
            </a:r>
          </a:p>
        </p:txBody>
      </p:sp>
      <p:pic>
        <p:nvPicPr>
          <p:cNvPr id="14" name="Picture 13" descr="Four images representing the four areas on the slide. Decorative">
            <a:extLst>
              <a:ext uri="{FF2B5EF4-FFF2-40B4-BE49-F238E27FC236}">
                <a16:creationId xmlns:a16="http://schemas.microsoft.com/office/drawing/2014/main" id="{43FF486B-C470-434E-97A6-74AC0750CF0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6640" t="-2379" r="-6186" b="-2379"/>
          <a:stretch/>
        </p:blipFill>
        <p:spPr>
          <a:xfrm>
            <a:off x="6604000" y="1549081"/>
            <a:ext cx="5405437" cy="4699318"/>
          </a:xfrm>
          <a:prstGeom prst="rect">
            <a:avLst/>
          </a:prstGeom>
          <a:solidFill>
            <a:schemeClr val="bg1"/>
          </a:solidFill>
          <a:ln w="19050">
            <a:noFill/>
            <a:headEnd type="none" w="med" len="med"/>
            <a:tailEnd type="none" w="med" len="med"/>
          </a:ln>
          <a:effectLst/>
        </p:spPr>
      </p:pic>
    </p:spTree>
    <p:extLst>
      <p:ext uri="{BB962C8B-B14F-4D97-AF65-F5344CB8AC3E}">
        <p14:creationId xmlns:p14="http://schemas.microsoft.com/office/powerpoint/2010/main" val="277342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icrosoft Power Platform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1a19d03a-48bc-4359-8038-5b5f6d5847c3}"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5134</Words>
  <Application>Microsoft Office PowerPoint</Application>
  <PresentationFormat>Custom</PresentationFormat>
  <Paragraphs>605</Paragraphs>
  <Slides>42</Slides>
  <Notes>38</Notes>
  <HiddenSlides>8</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42</vt:i4>
      </vt:variant>
    </vt:vector>
  </HeadingPairs>
  <TitlesOfParts>
    <vt:vector size="53" baseType="lpstr">
      <vt:lpstr>Arial</vt:lpstr>
      <vt:lpstr>Calibri</vt:lpstr>
      <vt:lpstr>Consolas</vt:lpstr>
      <vt:lpstr>Segoe UI</vt:lpstr>
      <vt:lpstr>Segoe UI Light</vt:lpstr>
      <vt:lpstr>Segoe UI Semibold</vt:lpstr>
      <vt:lpstr>Segoe UI Semilight</vt:lpstr>
      <vt:lpstr>Segoe UI VSS (Regular)</vt:lpstr>
      <vt:lpstr>Wingdings</vt:lpstr>
      <vt:lpstr>Wingdings 2</vt:lpstr>
      <vt:lpstr>Microsoft Power Platform Template</vt:lpstr>
      <vt:lpstr>AZ-104T00A Administer Governance and Compliance</vt:lpstr>
      <vt:lpstr>Learning Objectives</vt:lpstr>
      <vt:lpstr>Governance and Compliance whiteboard</vt:lpstr>
      <vt:lpstr>Configure Subscriptions and Configure Azure Resource Manager Resources</vt:lpstr>
      <vt:lpstr>Learning Objectives – Subscriptions and Azure RM</vt:lpstr>
      <vt:lpstr>Identify Regions</vt:lpstr>
      <vt:lpstr>Implement Azure Subscriptions</vt:lpstr>
      <vt:lpstr>Identify Subscription Usage</vt:lpstr>
      <vt:lpstr>Obtain a Subscription</vt:lpstr>
      <vt:lpstr>Create Resource Groups</vt:lpstr>
      <vt:lpstr>Determine Service Limits and Quotas</vt:lpstr>
      <vt:lpstr>Create an Azure Resource Hierarchy</vt:lpstr>
      <vt:lpstr>Apply Resource Tagging</vt:lpstr>
      <vt:lpstr>Manage Costs</vt:lpstr>
      <vt:lpstr>Learning Recap - Configure Subscriptions</vt:lpstr>
      <vt:lpstr>Configure Azure Policy</vt:lpstr>
      <vt:lpstr>Learning Objectives – Azure Policy</vt:lpstr>
      <vt:lpstr>Implement Azure Policies</vt:lpstr>
      <vt:lpstr>Create Azure Policies</vt:lpstr>
      <vt:lpstr>Demonstration – Azure Policy</vt:lpstr>
      <vt:lpstr>Learning Recap – Configure Azure Policy</vt:lpstr>
      <vt:lpstr>Configure Role-Based Access Control (RBAC)</vt:lpstr>
      <vt:lpstr>Learning Objectives - RBAC</vt:lpstr>
      <vt:lpstr>Compare Azure RBAC Roles to Entra ID Roles</vt:lpstr>
      <vt:lpstr>Create a Role Definition</vt:lpstr>
      <vt:lpstr>Create a Role Assignment</vt:lpstr>
      <vt:lpstr>Apply RBAC Authentication</vt:lpstr>
      <vt:lpstr>Demonstration – Azure RBAC</vt:lpstr>
      <vt:lpstr>Learning Recap– Configure RBAC</vt:lpstr>
      <vt:lpstr>Lab 02a - Manage Subscriptions and RBAC Lab 02b - Manage Governance via Azure Policy</vt:lpstr>
      <vt:lpstr>Lab 02a – Manage Subscriptions and Azure RBAC</vt:lpstr>
      <vt:lpstr>Lab 02a – Architecture diagram</vt:lpstr>
      <vt:lpstr>Lab 02a – Architecture diagram (interactive lab simulation)</vt:lpstr>
      <vt:lpstr>Lab 02b – Manage Governance via Azure Policy</vt:lpstr>
      <vt:lpstr>Lab 02b – Architecture diagram</vt:lpstr>
      <vt:lpstr>Lab 02b – Architecture diagram (interactive lab simulation)</vt:lpstr>
      <vt:lpstr>End of presentation</vt:lpstr>
      <vt:lpstr>Implement Role-Based Access Control</vt:lpstr>
      <vt:lpstr>Determine Azure RBAC Roles</vt:lpstr>
      <vt:lpstr>Review Resource Manager Benefits</vt:lpstr>
      <vt:lpstr>Review Azure Resource Terminology</vt:lpstr>
      <vt:lpstr>Create Resource Manager Locks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2023-09-26T17:54:58Z</dcterms:created>
  <dcterms:modified xsi:type="dcterms:W3CDTF">2024-05-02T17:17:22Z</dcterms:modified>
</cp:coreProperties>
</file>