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4643" r:id="rId1"/>
  </p:sldMasterIdLst>
  <p:notesMasterIdLst>
    <p:notesMasterId r:id="rId27"/>
  </p:notesMasterIdLst>
  <p:handoutMasterIdLst>
    <p:handoutMasterId r:id="rId28"/>
  </p:handoutMasterIdLst>
  <p:sldIdLst>
    <p:sldId id="2246" r:id="rId2"/>
    <p:sldId id="2584" r:id="rId3"/>
    <p:sldId id="2076138218" r:id="rId4"/>
    <p:sldId id="1866" r:id="rId5"/>
    <p:sldId id="2008" r:id="rId6"/>
    <p:sldId id="2595" r:id="rId7"/>
    <p:sldId id="2582" r:id="rId8"/>
    <p:sldId id="2578" r:id="rId9"/>
    <p:sldId id="2593" r:id="rId10"/>
    <p:sldId id="1868" r:id="rId11"/>
    <p:sldId id="2586" r:id="rId12"/>
    <p:sldId id="1884" r:id="rId13"/>
    <p:sldId id="1899" r:id="rId14"/>
    <p:sldId id="1901" r:id="rId15"/>
    <p:sldId id="9138" r:id="rId16"/>
    <p:sldId id="1905" r:id="rId17"/>
    <p:sldId id="2594" r:id="rId18"/>
    <p:sldId id="2010" r:id="rId19"/>
    <p:sldId id="2076138219" r:id="rId20"/>
    <p:sldId id="2076138220" r:id="rId21"/>
    <p:sldId id="2587" r:id="rId22"/>
    <p:sldId id="1980" r:id="rId23"/>
    <p:sldId id="1990" r:id="rId24"/>
    <p:sldId id="1981" r:id="rId25"/>
    <p:sldId id="1986" r:id="rId26"/>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Administer Azure Resources" id="{CBCC379F-88C9-4FDE-BAC4-E30590D9465A}">
          <p14:sldIdLst>
            <p14:sldId id="2246"/>
            <p14:sldId id="2584"/>
            <p14:sldId id="2076138218"/>
          </p14:sldIdLst>
        </p14:section>
        <p14:section name="Tools" id="{5BC258A1-A3D9-453B-925A-8F47C74EBC7C}">
          <p14:sldIdLst>
            <p14:sldId id="1866"/>
            <p14:sldId id="2008"/>
            <p14:sldId id="2595"/>
            <p14:sldId id="2582"/>
            <p14:sldId id="2578"/>
            <p14:sldId id="2593"/>
          </p14:sldIdLst>
        </p14:section>
        <p14:section name="Templates" id="{6AB517D9-7AD0-48DE-A41A-952DCA75EEDD}">
          <p14:sldIdLst>
            <p14:sldId id="1868"/>
            <p14:sldId id="2586"/>
            <p14:sldId id="1884"/>
            <p14:sldId id="1899"/>
            <p14:sldId id="1901"/>
            <p14:sldId id="9138"/>
            <p14:sldId id="1905"/>
            <p14:sldId id="2594"/>
          </p14:sldIdLst>
        </p14:section>
        <p14:section name="Labs" id="{4FB7BD47-466F-42B8-880D-0525FD608F97}">
          <p14:sldIdLst>
            <p14:sldId id="2010"/>
            <p14:sldId id="2076138219"/>
            <p14:sldId id="2076138220"/>
            <p14:sldId id="2587"/>
          </p14:sldIdLst>
        </p14:section>
        <p14:section name="Extra slides" id="{D046E094-FFE1-4E94-B106-2E7CA5B0E657}">
          <p14:sldIdLst>
            <p14:sldId id="1980"/>
            <p14:sldId id="1990"/>
            <p14:sldId id="1981"/>
            <p14:sldId id="1986"/>
          </p14:sldIdLst>
        </p14:section>
      </p14:sectionLst>
    </p:ex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5" name="Author" initials="A" lastIdx="0" clrIdx="5"/>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6BBE7"/>
    <a:srgbClr val="243A5E"/>
    <a:srgbClr val="EBEBEB"/>
    <a:srgbClr val="F2F2F2"/>
    <a:srgbClr val="59B4D9"/>
    <a:srgbClr val="FFFFFF"/>
    <a:srgbClr val="FFF100"/>
    <a:srgbClr val="75757A"/>
    <a:srgbClr val="3C3C41"/>
    <a:srgbClr val="30E5D0"/>
  </p:clrMru>
  <p:extLst>
    <p:ext uri="{E76CE94A-603C-4142-B9EB-6D1370010A27}">
      <p14:discardImageEditData xmlns:p14="http://schemas.microsoft.com/office/powerpoint/2010/main" val="1"/>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578" autoAdjust="0"/>
    <p:restoredTop sz="86061" autoAdjust="0"/>
  </p:normalViewPr>
  <p:slideViewPr>
    <p:cSldViewPr snapToGrid="0">
      <p:cViewPr varScale="1">
        <p:scale>
          <a:sx n="82" d="100"/>
          <a:sy n="82" d="100"/>
        </p:scale>
        <p:origin x="196" y="56"/>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p:scale>
          <a:sx n="1" d="2"/>
          <a:sy n="1" d="2"/>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microsoft.com/office/2018/10/relationships/authors" Targe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presProps" Target="presProp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11574"/>
            <a:ext cx="2971800" cy="457200"/>
          </a:xfrm>
          <a:prstGeom prst="rect">
            <a:avLst/>
          </a:prstGeom>
        </p:spPr>
        <p:txBody>
          <a:bodyPr vert="horz" lIns="91440" tIns="45720" rIns="91440" bIns="45720" rtlCol="0"/>
          <a:lstStyle>
            <a:lvl1pPr algn="l">
              <a:defRPr sz="1200"/>
            </a:lvl1pPr>
          </a:lstStyle>
          <a:p>
            <a:endParaRPr lang="en-US">
              <a:latin typeface="Segoe UI" pitchFamily="34" charset="0"/>
            </a:endParaRPr>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5FDB7B-8DB8-4A3A-95C8-7102BBC9A9E1}" type="datetime8">
              <a:rPr lang="en-US" smtClean="0">
                <a:latin typeface="Segoe UI" pitchFamily="34" charset="0"/>
              </a:rPr>
              <a:t>5/2/2024 10:15 AM</a:t>
            </a:fld>
            <a:endParaRPr lang="en-US">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a:gradFill>
                  <a:gsLst>
                    <a:gs pos="0">
                      <a:schemeClr val="tx1"/>
                    </a:gs>
                    <a:gs pos="100000">
                      <a:schemeClr val="tx1"/>
                    </a:gs>
                  </a:gsLst>
                  <a:lin ang="5400000" scaled="0"/>
                </a:gradFill>
                <a:latin typeface="Segoe UI" pitchFamily="34" charset="0"/>
                <a:ea typeface="Segoe UI" pitchFamily="34" charset="0"/>
                <a:cs typeface="Segoe UI" pitchFamily="34" charset="0"/>
              </a:rPr>
              <a:t>© Microsoft Corporation</a:t>
            </a: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endParaRPr lang="en-US"/>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DCE60099-03E7-4FA1-8A7F-E6E6CFB0F855}" type="datetime8">
              <a:rPr lang="en-US" smtClean="0"/>
              <a:t>5/2/2024 10:14 AM</a:t>
            </a:fld>
            <a:endParaRPr lang="en-US"/>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dt="0"/>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r>
              <a:rPr lang="en-US" dirty="0"/>
              <a:t>These Learn modules are part of the </a:t>
            </a:r>
            <a:r>
              <a:rPr lang="en-US" b="0" i="0" dirty="0">
                <a:solidFill>
                  <a:srgbClr val="171717"/>
                </a:solidFill>
                <a:effectLst/>
                <a:latin typeface="Segoe UI" panose="020B0502040204020203" pitchFamily="34" charset="0"/>
              </a:rPr>
              <a:t>AZ-104: Prerequisites for Azure administrators (https://docs.microsoft.com/learn/paths/az-104-administrator-prerequisites/learning path. </a:t>
            </a:r>
          </a:p>
          <a:p>
            <a:endParaRPr lang="en-US" dirty="0"/>
          </a:p>
        </p:txBody>
      </p:sp>
      <p:sp>
        <p:nvSpPr>
          <p:cNvPr id="4" name="Header Placeholder 3"/>
          <p:cNvSpPr>
            <a:spLocks noGrp="1"/>
          </p:cNvSpPr>
          <p:nvPr>
            <p:ph type="hdr" sz="quarter" idx="10"/>
          </p:nvPr>
        </p:nvSpPr>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11"/>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3619146B-24F9-441E-A368-DB3B5A84C1D4}"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5/2/2024 10:14 AM</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208039592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11</a:t>
            </a:fld>
            <a:endParaRPr lang="en-US" dirty="0"/>
          </a:p>
        </p:txBody>
      </p:sp>
    </p:spTree>
    <p:extLst>
      <p:ext uri="{BB962C8B-B14F-4D97-AF65-F5344CB8AC3E}">
        <p14:creationId xmlns:p14="http://schemas.microsoft.com/office/powerpoint/2010/main" val="32218748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What are ARM templates? - https://docs.microsoft.com/azure/azure-resource-manager/templates/overview</a:t>
            </a:r>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427A7F7-BB1E-479D-AFAA-B52F4D0C99F2}" type="datetime8">
              <a:rPr lang="en-US" smtClean="0"/>
              <a:t>5/2/2024 10:14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12</a:t>
            </a:fld>
            <a:endParaRPr lang="en-US" dirty="0"/>
          </a:p>
        </p:txBody>
      </p:sp>
    </p:spTree>
    <p:extLst>
      <p:ext uri="{BB962C8B-B14F-4D97-AF65-F5344CB8AC3E}">
        <p14:creationId xmlns:p14="http://schemas.microsoft.com/office/powerpoint/2010/main" val="19288653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r>
              <a:rPr lang="en-US" b="0" i="0" dirty="0">
                <a:solidFill>
                  <a:srgbClr val="171717"/>
                </a:solidFill>
                <a:effectLst/>
                <a:latin typeface="Segoe UI" panose="020B0502040204020203" pitchFamily="34" charset="0"/>
              </a:rPr>
              <a:t>Understand the structure and syntax of ARM templates - https://docs.microsoft.com/azure/azure-resource-manager/templates/template-syntax</a:t>
            </a:r>
          </a:p>
          <a:p>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13</a:t>
            </a:fld>
            <a:endParaRPr lang="en-US" dirty="0"/>
          </a:p>
        </p:txBody>
      </p:sp>
    </p:spTree>
    <p:extLst>
      <p:ext uri="{BB962C8B-B14F-4D97-AF65-F5344CB8AC3E}">
        <p14:creationId xmlns:p14="http://schemas.microsoft.com/office/powerpoint/2010/main" val="311272478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r>
              <a:rPr lang="en-US" dirty="0"/>
              <a:t>Parameters in Azure Resource Manager templates - https://docs.microsoft.com/azure/azure-resource-manager/templates/template-parameters</a:t>
            </a:r>
          </a:p>
          <a:p>
            <a:pPr marL="0" marR="0" lvl="0" indent="0" algn="l" defTabSz="932742" rtl="0" eaLnBrk="1" fontAlgn="auto" latinLnBrk="0" hangingPunct="1">
              <a:lnSpc>
                <a:spcPct val="90000"/>
              </a:lnSpc>
              <a:spcBef>
                <a:spcPts val="0"/>
              </a:spcBef>
              <a:spcAft>
                <a:spcPts val="340"/>
              </a:spcAft>
              <a:buClrTx/>
              <a:buSzTx/>
              <a:buFontTx/>
              <a:buNone/>
              <a:tabLst/>
              <a:defRPr/>
            </a:pPr>
            <a:endParaRPr lang="en-US" dirty="0"/>
          </a:p>
          <a:p>
            <a:pPr marL="0" marR="0" lvl="0" indent="0" algn="l" defTabSz="932742" rtl="0" eaLnBrk="1" fontAlgn="auto" latinLnBrk="0" hangingPunct="1">
              <a:lnSpc>
                <a:spcPct val="90000"/>
              </a:lnSpc>
              <a:spcBef>
                <a:spcPts val="0"/>
              </a:spcBef>
              <a:spcAft>
                <a:spcPts val="340"/>
              </a:spcAft>
              <a:buClrTx/>
              <a:buSzTx/>
              <a:buFontTx/>
              <a:buNone/>
              <a:tabLst/>
              <a:defRPr/>
            </a:pPr>
            <a:endParaRPr lang="en-US" dirty="0"/>
          </a:p>
          <a:p>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14</a:t>
            </a:fld>
            <a:endParaRPr lang="en-US" dirty="0"/>
          </a:p>
        </p:txBody>
      </p:sp>
    </p:spTree>
    <p:extLst>
      <p:ext uri="{BB962C8B-B14F-4D97-AF65-F5344CB8AC3E}">
        <p14:creationId xmlns:p14="http://schemas.microsoft.com/office/powerpoint/2010/main" val="219890723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What is Bicep? - https://docs.microsoft.com/azure/azure-resource-manager/bicep/overview?tabs=bicep</a:t>
            </a:r>
          </a:p>
          <a:p>
            <a:endParaRPr lang="en-US" dirty="0"/>
          </a:p>
          <a:p>
            <a:r>
              <a:rPr lang="en-US" dirty="0"/>
              <a:t>Bicep playground - https://aka.ms/bicepdemo</a:t>
            </a:r>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15</a:t>
            </a:fld>
            <a:endParaRPr lang="en-US" dirty="0"/>
          </a:p>
        </p:txBody>
      </p:sp>
    </p:spTree>
    <p:extLst>
      <p:ext uri="{BB962C8B-B14F-4D97-AF65-F5344CB8AC3E}">
        <p14:creationId xmlns:p14="http://schemas.microsoft.com/office/powerpoint/2010/main" val="183865906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Demonstration Quickstart templates - https://microsoftlearning.github.io/AZ-104-MicrosoftAzureAdministrator/Instructions/Demos/03%20-%20Administer%20Azure%20Resources.html#demonstration--quickstart-templates</a:t>
            </a:r>
          </a:p>
        </p:txBody>
      </p:sp>
      <p:sp>
        <p:nvSpPr>
          <p:cNvPr id="4" name="Slide Number Placeholder 3"/>
          <p:cNvSpPr>
            <a:spLocks noGrp="1"/>
          </p:cNvSpPr>
          <p:nvPr>
            <p:ph type="sldNum" sz="quarter" idx="5"/>
          </p:nvPr>
        </p:nvSpPr>
        <p:spPr/>
        <p:txBody>
          <a:bodyPr/>
          <a:lstStyle/>
          <a:p>
            <a:fld id="{8507DC7E-BC41-4478-BA30-CBCC3A644F0A}" type="slidenum">
              <a:rPr lang="en-US" smtClean="0"/>
              <a:t>16</a:t>
            </a:fld>
            <a:endParaRPr lang="en-US" dirty="0"/>
          </a:p>
        </p:txBody>
      </p:sp>
    </p:spTree>
    <p:extLst>
      <p:ext uri="{BB962C8B-B14F-4D97-AF65-F5344CB8AC3E}">
        <p14:creationId xmlns:p14="http://schemas.microsoft.com/office/powerpoint/2010/main" val="217221308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Additional questions are available in Office Forms - https://forms.office.com/Pages/ShareFormPage.aspx?id=v4j5cvGGr0GRqy180BHbR5NEFZBpuAZBgxPOGXi_gX5UMkFRVjJFOFJPNjZQUEpROVY5M1VEWElRTi4u&amp;sharetoken=yCwXM9qIBSS1d37SnduS&amp;wdLOR=c1C689F9D-2CC5-45D1-93D5-D3C9A240C860</a:t>
            </a:r>
          </a:p>
          <a:p>
            <a:endParaRPr lang="en-US" dirty="0"/>
          </a:p>
          <a:p>
            <a:pPr marL="0" marR="365760" lvl="0" indent="0">
              <a:lnSpc>
                <a:spcPct val="107000"/>
              </a:lnSpc>
              <a:spcBef>
                <a:spcPts val="0"/>
              </a:spcBef>
              <a:spcAft>
                <a:spcPts val="800"/>
              </a:spcAft>
              <a:buFont typeface="+mj-lt"/>
              <a:buNone/>
            </a:pPr>
            <a:r>
              <a:rPr lang="en-US" sz="1800" dirty="0">
                <a:solidFill>
                  <a:srgbClr val="505050"/>
                </a:solidFill>
                <a:effectLst/>
                <a:latin typeface="Calibri" panose="020F0502020204030204" pitchFamily="34" charset="0"/>
                <a:ea typeface="Segoe UI" panose="020B0502040204020203" pitchFamily="34" charset="0"/>
                <a:cs typeface="Segoe UI (Body)"/>
              </a:rPr>
              <a:t>What are Azure Resource Manager templates and what are the advantages of using them?</a:t>
            </a:r>
            <a:endParaRPr lang="en-US" sz="1800" b="0" dirty="0">
              <a:solidFill>
                <a:srgbClr val="505050"/>
              </a:solidFill>
              <a:effectLst/>
              <a:latin typeface="Segoe UI" panose="020B0502040204020203" pitchFamily="34" charset="0"/>
              <a:ea typeface="Segoe UI" panose="020B0502040204020203" pitchFamily="34" charset="0"/>
              <a:cs typeface="Segoe UI (Body)"/>
            </a:endParaRPr>
          </a:p>
          <a:p>
            <a:pPr marL="0" marR="365760" lvl="0" indent="0">
              <a:lnSpc>
                <a:spcPct val="107000"/>
              </a:lnSpc>
              <a:spcBef>
                <a:spcPts val="0"/>
              </a:spcBef>
              <a:spcAft>
                <a:spcPts val="800"/>
              </a:spcAft>
              <a:buFont typeface="+mj-lt"/>
              <a:buNone/>
            </a:pPr>
            <a:r>
              <a:rPr lang="en-US" sz="1800" b="1" dirty="0">
                <a:solidFill>
                  <a:srgbClr val="505050"/>
                </a:solidFill>
                <a:effectLst/>
                <a:latin typeface="Calibri" panose="020F0502020204030204" pitchFamily="34" charset="0"/>
                <a:ea typeface="Segoe UI" panose="020B0502040204020203" pitchFamily="34" charset="0"/>
                <a:cs typeface="Segoe UI (Body)"/>
              </a:rPr>
              <a:t>Answer: </a:t>
            </a:r>
            <a:r>
              <a:rPr lang="en-US" sz="1800" dirty="0">
                <a:solidFill>
                  <a:srgbClr val="505050"/>
                </a:solidFill>
                <a:effectLst/>
                <a:latin typeface="Calibri" panose="020F0502020204030204" pitchFamily="34" charset="0"/>
                <a:ea typeface="Segoe UI" panose="020B0502040204020203" pitchFamily="34" charset="0"/>
                <a:cs typeface="Segoe UI (Body)"/>
              </a:rPr>
              <a:t>Templates are a programmatic way to define your infrastructure with code. Templates let you create and deploy resources in a consistent manner. Templates improve accuracy and reduce manual errors. Templates can be reused and simplify administration. Templates have a defined schema and uses a declarative syntax. </a:t>
            </a:r>
          </a:p>
          <a:p>
            <a:pPr marL="0" marR="365760" lvl="0" indent="0">
              <a:lnSpc>
                <a:spcPct val="107000"/>
              </a:lnSpc>
              <a:spcBef>
                <a:spcPts val="0"/>
              </a:spcBef>
              <a:spcAft>
                <a:spcPts val="800"/>
              </a:spcAft>
              <a:buFont typeface="+mj-lt"/>
              <a:buNone/>
            </a:pPr>
            <a:endParaRPr lang="en-US" sz="1800" dirty="0">
              <a:solidFill>
                <a:srgbClr val="505050"/>
              </a:solidFill>
              <a:effectLst/>
              <a:latin typeface="Calibri" panose="020F0502020204030204" pitchFamily="34" charset="0"/>
              <a:ea typeface="Segoe UI" panose="020B0502040204020203" pitchFamily="34" charset="0"/>
              <a:cs typeface="Segoe UI (Body)"/>
            </a:endParaRPr>
          </a:p>
          <a:p>
            <a:pPr marL="0" marR="365760" lvl="0" indent="0">
              <a:lnSpc>
                <a:spcPct val="107000"/>
              </a:lnSpc>
              <a:spcBef>
                <a:spcPts val="0"/>
              </a:spcBef>
              <a:spcAft>
                <a:spcPts val="800"/>
              </a:spcAft>
              <a:buFont typeface="+mj-lt"/>
              <a:buNone/>
            </a:pPr>
            <a:r>
              <a:rPr lang="en-US" sz="1800" dirty="0">
                <a:solidFill>
                  <a:srgbClr val="505050"/>
                </a:solidFill>
                <a:effectLst/>
                <a:latin typeface="Calibri" panose="020F0502020204030204" pitchFamily="34" charset="0"/>
                <a:ea typeface="Segoe UI" panose="020B0502040204020203" pitchFamily="34" charset="0"/>
                <a:cs typeface="Segoe UI (Body)"/>
              </a:rPr>
              <a:t>How are ARM templates different from Bicep?</a:t>
            </a:r>
          </a:p>
          <a:p>
            <a:pPr marL="0" marR="365760" lvl="0" indent="0">
              <a:lnSpc>
                <a:spcPct val="107000"/>
              </a:lnSpc>
              <a:spcBef>
                <a:spcPts val="0"/>
              </a:spcBef>
              <a:spcAft>
                <a:spcPts val="800"/>
              </a:spcAft>
              <a:buFont typeface="+mj-lt"/>
              <a:buNone/>
            </a:pPr>
            <a:r>
              <a:rPr lang="en-US" sz="1800" b="1" dirty="0">
                <a:solidFill>
                  <a:srgbClr val="505050"/>
                </a:solidFill>
                <a:effectLst/>
                <a:latin typeface="Calibri" panose="020F0502020204030204" pitchFamily="34" charset="0"/>
                <a:ea typeface="Segoe UI" panose="020B0502040204020203" pitchFamily="34" charset="0"/>
                <a:cs typeface="Segoe UI (Body)"/>
              </a:rPr>
              <a:t>Answer</a:t>
            </a:r>
            <a:r>
              <a:rPr lang="en-US" sz="1800" dirty="0">
                <a:solidFill>
                  <a:srgbClr val="505050"/>
                </a:solidFill>
                <a:effectLst/>
                <a:latin typeface="Calibri" panose="020F0502020204030204" pitchFamily="34" charset="0"/>
                <a:ea typeface="Segoe UI" panose="020B0502040204020203" pitchFamily="34" charset="0"/>
                <a:cs typeface="Segoe UI (Body)"/>
              </a:rPr>
              <a:t>: Bicep is a transparent abstraction over the ARM template JSON. During deployment, the Bicep CLI converts a Bicep file into the ARM template JSON. All resources in the ARM template are valid in a Bicep file. You can use Bicep instead of JSON for developing your templates. </a:t>
            </a:r>
          </a:p>
          <a:p>
            <a:pPr marL="0" marR="365760" lvl="0" indent="0">
              <a:lnSpc>
                <a:spcPct val="107000"/>
              </a:lnSpc>
              <a:spcBef>
                <a:spcPts val="0"/>
              </a:spcBef>
              <a:spcAft>
                <a:spcPts val="800"/>
              </a:spcAft>
              <a:buFont typeface="+mj-lt"/>
              <a:buNone/>
            </a:pPr>
            <a:endParaRPr lang="en-US" sz="1800" dirty="0">
              <a:solidFill>
                <a:srgbClr val="505050"/>
              </a:solidFill>
              <a:effectLst/>
              <a:latin typeface="Calibri" panose="020F0502020204030204" pitchFamily="34" charset="0"/>
              <a:ea typeface="Segoe UI" panose="020B0502040204020203" pitchFamily="34" charset="0"/>
              <a:cs typeface="Segoe UI (Body)"/>
            </a:endParaRPr>
          </a:p>
          <a:p>
            <a:pPr marL="0" marR="365760" lvl="0" indent="0">
              <a:lnSpc>
                <a:spcPct val="107000"/>
              </a:lnSpc>
              <a:spcBef>
                <a:spcPts val="0"/>
              </a:spcBef>
              <a:spcAft>
                <a:spcPts val="800"/>
              </a:spcAft>
              <a:buFont typeface="+mj-lt"/>
              <a:buNone/>
            </a:pPr>
            <a:endParaRPr lang="en-US" sz="1800" dirty="0">
              <a:solidFill>
                <a:srgbClr val="505050"/>
              </a:solidFill>
              <a:effectLst/>
              <a:latin typeface="Segoe UI" panose="020B0502040204020203" pitchFamily="34" charset="0"/>
              <a:ea typeface="Segoe UI" panose="020B0502040204020203" pitchFamily="34" charset="0"/>
              <a:cs typeface="Segoe UI (Body)"/>
            </a:endParaRPr>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8507DC7E-BC41-4478-BA30-CBCC3A644F0A}" type="slidenum">
              <a:rPr lang="en-US" smtClean="0"/>
              <a:t>17</a:t>
            </a:fld>
            <a:endParaRPr lang="en-US" dirty="0"/>
          </a:p>
        </p:txBody>
      </p:sp>
    </p:spTree>
    <p:extLst>
      <p:ext uri="{BB962C8B-B14F-4D97-AF65-F5344CB8AC3E}">
        <p14:creationId xmlns:p14="http://schemas.microsoft.com/office/powerpoint/2010/main" val="132011982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507DC7E-BC41-4478-BA30-CBCC3A644F0A}" type="slidenum">
              <a:rPr lang="en-US" smtClean="0"/>
              <a:t>18</a:t>
            </a:fld>
            <a:endParaRPr lang="en-US" dirty="0"/>
          </a:p>
        </p:txBody>
      </p:sp>
    </p:spTree>
    <p:extLst>
      <p:ext uri="{BB962C8B-B14F-4D97-AF65-F5344CB8AC3E}">
        <p14:creationId xmlns:p14="http://schemas.microsoft.com/office/powerpoint/2010/main" val="33727287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r>
              <a:rPr lang="en-US" dirty="0"/>
              <a:t>This lab introduces the student to resource manager templates, Cloud Shell, Azure PowerShell, Bash (CLI), and Bicep. As of the 23 Feb 2024 course update there is only one lab. </a:t>
            </a:r>
          </a:p>
          <a:p>
            <a:pPr marL="0" marR="0" lvl="0" indent="0" algn="l" defTabSz="932742" rtl="0" eaLnBrk="1" fontAlgn="auto" latinLnBrk="0" hangingPunct="1">
              <a:lnSpc>
                <a:spcPct val="90000"/>
              </a:lnSpc>
              <a:spcBef>
                <a:spcPts val="0"/>
              </a:spcBef>
              <a:spcAft>
                <a:spcPts val="340"/>
              </a:spcAft>
              <a:buClrTx/>
              <a:buSzTx/>
              <a:buFontTx/>
              <a:buNone/>
              <a:tabLst/>
              <a:defRPr/>
            </a:pPr>
            <a:endParaRPr lang="en-US" dirty="0"/>
          </a:p>
          <a:p>
            <a:pPr marL="0" marR="0" lvl="0" indent="0" algn="l" defTabSz="932742" rtl="0" eaLnBrk="1" fontAlgn="auto" latinLnBrk="0" hangingPunct="1">
              <a:lnSpc>
                <a:spcPct val="90000"/>
              </a:lnSpc>
              <a:spcBef>
                <a:spcPts val="0"/>
              </a:spcBef>
              <a:spcAft>
                <a:spcPts val="340"/>
              </a:spcAft>
              <a:buClrTx/>
              <a:buSzTx/>
              <a:buFontTx/>
              <a:buNone/>
              <a:tabLst/>
              <a:defRPr/>
            </a:pPr>
            <a:r>
              <a:rPr lang="en-US" dirty="0"/>
              <a:t>Lab 03b - https://microsoftlearning.github.io/AZ-104-MicrosoftAzureAdministrator/Instructions/Labs/LAB_03b-Manage_Azure_Resources_by_Using_ARM_Templates.html</a:t>
            </a:r>
          </a:p>
          <a:p>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
          </p:nvPr>
        </p:nvSpPr>
        <p:spPr/>
        <p:txBody>
          <a:bodyPr/>
          <a:lstStyle/>
          <a:p>
            <a:fld id="{386CE63F-9E7F-4C04-9D0D-FCA25A8E9E86}" type="datetime8">
              <a:rPr lang="en-US" smtClean="0"/>
              <a:t>5/2/2024 10:14 AM</a:t>
            </a:fld>
            <a:endParaRPr lang="en-US" dirty="0"/>
          </a:p>
        </p:txBody>
      </p:sp>
      <p:sp>
        <p:nvSpPr>
          <p:cNvPr id="7" name="Slide Number Placeholder 6"/>
          <p:cNvSpPr>
            <a:spLocks noGrp="1"/>
          </p:cNvSpPr>
          <p:nvPr>
            <p:ph type="sldNum" sz="quarter" idx="5"/>
          </p:nvPr>
        </p:nvSpPr>
        <p:spPr/>
        <p:txBody>
          <a:bodyPr/>
          <a:lstStyle/>
          <a:p>
            <a:fld id="{B4008EB6-D09E-4580-8CD6-DDB14511944F}" type="slidenum">
              <a:rPr lang="en-US" smtClean="0"/>
              <a:pPr/>
              <a:t>19</a:t>
            </a:fld>
            <a:endParaRPr lang="en-US" dirty="0"/>
          </a:p>
        </p:txBody>
      </p:sp>
    </p:spTree>
    <p:extLst>
      <p:ext uri="{BB962C8B-B14F-4D97-AF65-F5344CB8AC3E}">
        <p14:creationId xmlns:p14="http://schemas.microsoft.com/office/powerpoint/2010/main" val="51147505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FA29704-A69D-4576-B453-E69B7F7C98C8}" type="slidenum">
              <a:rPr lang="de-DE" smtClean="0"/>
              <a:t>20</a:t>
            </a:fld>
            <a:endParaRPr lang="de-DE"/>
          </a:p>
        </p:txBody>
      </p:sp>
    </p:spTree>
    <p:extLst>
      <p:ext uri="{BB962C8B-B14F-4D97-AF65-F5344CB8AC3E}">
        <p14:creationId xmlns:p14="http://schemas.microsoft.com/office/powerpoint/2010/main" val="40841754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2</a:t>
            </a:fld>
            <a:endParaRPr lang="en-US" dirty="0"/>
          </a:p>
        </p:txBody>
      </p:sp>
    </p:spTree>
    <p:extLst>
      <p:ext uri="{BB962C8B-B14F-4D97-AF65-F5344CB8AC3E}">
        <p14:creationId xmlns:p14="http://schemas.microsoft.com/office/powerpoint/2010/main" val="380879891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r>
              <a:rPr lang="en-US" dirty="0"/>
              <a:t>Student Content</a:t>
            </a:r>
          </a:p>
          <a:p>
            <a:pPr marL="0" marR="0" lvl="0" indent="0" algn="l" defTabSz="932742" rtl="0" eaLnBrk="1" fontAlgn="auto" latinLnBrk="0" hangingPunct="1">
              <a:lnSpc>
                <a:spcPct val="90000"/>
              </a:lnSpc>
              <a:spcBef>
                <a:spcPts val="0"/>
              </a:spcBef>
              <a:spcAft>
                <a:spcPts val="340"/>
              </a:spcAft>
              <a:buClrTx/>
              <a:buSzTx/>
              <a:buFontTx/>
              <a:buNone/>
              <a:tabLst/>
              <a:defRPr/>
            </a:pPr>
            <a:endParaRPr lang="en-US" dirty="0"/>
          </a:p>
          <a:p>
            <a:r>
              <a:rPr lang="en-US" b="0" dirty="0">
                <a:solidFill>
                  <a:srgbClr val="000000"/>
                </a:solidFill>
                <a:effectLst/>
                <a:latin typeface="Consolas" panose="020B0609020204030204" pitchFamily="49" charset="0"/>
              </a:rPr>
              <a:t>A PowerShell command is called a </a:t>
            </a:r>
            <a:r>
              <a:rPr lang="en-US" b="0" i="1" dirty="0">
                <a:solidFill>
                  <a:srgbClr val="000000"/>
                </a:solidFill>
                <a:effectLst/>
                <a:latin typeface="Consolas" panose="020B0609020204030204" pitchFamily="49" charset="0"/>
              </a:rPr>
              <a:t>*cmdlet*</a:t>
            </a:r>
            <a:r>
              <a:rPr lang="en-US" b="0" dirty="0">
                <a:solidFill>
                  <a:srgbClr val="000000"/>
                </a:solidFill>
                <a:effectLst/>
                <a:latin typeface="Consolas" panose="020B0609020204030204" pitchFamily="49" charset="0"/>
              </a:rPr>
              <a:t> (pronounced "command-let"). A </a:t>
            </a:r>
            <a:r>
              <a:rPr lang="en-US" b="0" i="1" dirty="0">
                <a:solidFill>
                  <a:srgbClr val="000000"/>
                </a:solidFill>
                <a:effectLst/>
                <a:latin typeface="Consolas" panose="020B0609020204030204" pitchFamily="49" charset="0"/>
              </a:rPr>
              <a:t>*cmdlet*</a:t>
            </a:r>
            <a:r>
              <a:rPr lang="en-US" b="0" dirty="0">
                <a:solidFill>
                  <a:srgbClr val="000000"/>
                </a:solidFill>
                <a:effectLst/>
                <a:latin typeface="Consolas" panose="020B0609020204030204" pitchFamily="49" charset="0"/>
              </a:rPr>
              <a:t> is a command that manipulates a single feature. The term cmdlet is intended to imply that it is a small command. By convention, cmdlet authors are encouraged to keep cmdlets simple and single purpose.</a:t>
            </a:r>
          </a:p>
          <a:p>
            <a:br>
              <a:rPr lang="en-US" b="0" dirty="0">
                <a:solidFill>
                  <a:srgbClr val="000000"/>
                </a:solidFill>
                <a:effectLst/>
                <a:latin typeface="Consolas" panose="020B0609020204030204" pitchFamily="49" charset="0"/>
              </a:rPr>
            </a:br>
            <a:r>
              <a:rPr lang="en-US" b="0" dirty="0">
                <a:solidFill>
                  <a:srgbClr val="000000"/>
                </a:solidFill>
                <a:effectLst/>
                <a:latin typeface="Consolas" panose="020B0609020204030204" pitchFamily="49" charset="0"/>
              </a:rPr>
              <a:t>The base PowerShell product ships with cmdlets that work with features such as sessions and background jobs. You add modules to your PowerShell installation to get cmdlets that manipulate other features. For example, there are third-party modules to work with ftp, administer your operating system, and access the file system.</a:t>
            </a:r>
          </a:p>
          <a:p>
            <a:br>
              <a:rPr lang="en-US" b="0" dirty="0">
                <a:solidFill>
                  <a:srgbClr val="000000"/>
                </a:solidFill>
                <a:effectLst/>
                <a:latin typeface="Consolas" panose="020B0609020204030204" pitchFamily="49" charset="0"/>
              </a:rPr>
            </a:br>
            <a:r>
              <a:rPr lang="en-US" b="0" dirty="0">
                <a:solidFill>
                  <a:srgbClr val="000000"/>
                </a:solidFill>
                <a:effectLst/>
                <a:latin typeface="Consolas" panose="020B0609020204030204" pitchFamily="49" charset="0"/>
              </a:rPr>
              <a:t>Cmdlets follow a verb-noun naming convention; for example, </a:t>
            </a:r>
            <a:r>
              <a:rPr lang="en-US" b="1" dirty="0">
                <a:solidFill>
                  <a:srgbClr val="000000"/>
                </a:solidFill>
                <a:effectLst/>
                <a:latin typeface="Consolas" panose="020B0609020204030204" pitchFamily="49" charset="0"/>
              </a:rPr>
              <a:t>**Get-Process**</a:t>
            </a:r>
            <a:r>
              <a:rPr lang="en-US" b="0" dirty="0">
                <a:solidFill>
                  <a:srgbClr val="000000"/>
                </a:solidFill>
                <a:effectLst/>
                <a:latin typeface="Consolas" panose="020B0609020204030204" pitchFamily="49" charset="0"/>
              </a:rPr>
              <a:t>, </a:t>
            </a:r>
            <a:r>
              <a:rPr lang="en-US" b="1" dirty="0">
                <a:solidFill>
                  <a:srgbClr val="000000"/>
                </a:solidFill>
                <a:effectLst/>
                <a:latin typeface="Consolas" panose="020B0609020204030204" pitchFamily="49" charset="0"/>
              </a:rPr>
              <a:t>**Format-Table**</a:t>
            </a:r>
            <a:r>
              <a:rPr lang="en-US" b="0" dirty="0">
                <a:solidFill>
                  <a:srgbClr val="000000"/>
                </a:solidFill>
                <a:effectLst/>
                <a:latin typeface="Consolas" panose="020B0609020204030204" pitchFamily="49" charset="0"/>
              </a:rPr>
              <a:t>, and </a:t>
            </a:r>
            <a:r>
              <a:rPr lang="en-US" b="1" dirty="0">
                <a:solidFill>
                  <a:srgbClr val="000000"/>
                </a:solidFill>
                <a:effectLst/>
                <a:latin typeface="Consolas" panose="020B0609020204030204" pitchFamily="49" charset="0"/>
              </a:rPr>
              <a:t>**Start-Service**</a:t>
            </a:r>
            <a:r>
              <a:rPr lang="en-US" b="0" dirty="0">
                <a:solidFill>
                  <a:srgbClr val="000000"/>
                </a:solidFill>
                <a:effectLst/>
                <a:latin typeface="Consolas" panose="020B0609020204030204" pitchFamily="49" charset="0"/>
              </a:rPr>
              <a:t>. </a:t>
            </a:r>
          </a:p>
          <a:p>
            <a:br>
              <a:rPr lang="en-US" b="0" dirty="0">
                <a:solidFill>
                  <a:srgbClr val="000000"/>
                </a:solidFill>
                <a:effectLst/>
                <a:latin typeface="Consolas" panose="020B0609020204030204" pitchFamily="49" charset="0"/>
              </a:rPr>
            </a:br>
            <a:r>
              <a:rPr lang="en-US" b="0" dirty="0">
                <a:solidFill>
                  <a:srgbClr val="000000"/>
                </a:solidFill>
                <a:effectLst/>
                <a:latin typeface="Consolas" panose="020B0609020204030204" pitchFamily="49" charset="0"/>
              </a:rPr>
              <a:t>Verbs also have a convention. You can use </a:t>
            </a:r>
            <a:r>
              <a:rPr lang="en-US" b="1" dirty="0">
                <a:solidFill>
                  <a:srgbClr val="000000"/>
                </a:solidFill>
                <a:effectLst/>
                <a:latin typeface="Consolas" panose="020B0609020204030204" pitchFamily="49" charset="0"/>
              </a:rPr>
              <a:t>**Get-Verb**</a:t>
            </a:r>
            <a:r>
              <a:rPr lang="en-US" b="0" dirty="0">
                <a:solidFill>
                  <a:srgbClr val="000000"/>
                </a:solidFill>
                <a:effectLst/>
                <a:latin typeface="Consolas" panose="020B0609020204030204" pitchFamily="49" charset="0"/>
              </a:rPr>
              <a:t> to retrieve examples, such as: </a:t>
            </a:r>
          </a:p>
          <a:p>
            <a:br>
              <a:rPr lang="en-US" b="0" dirty="0">
                <a:solidFill>
                  <a:srgbClr val="000000"/>
                </a:solidFill>
                <a:effectLst/>
                <a:latin typeface="Consolas" panose="020B0609020204030204" pitchFamily="49" charset="0"/>
              </a:rPr>
            </a:br>
            <a:r>
              <a:rPr lang="en-US" b="0" dirty="0">
                <a:solidFill>
                  <a:srgbClr val="0000FF"/>
                </a:solidFill>
                <a:effectLst/>
                <a:latin typeface="Consolas" panose="020B0609020204030204" pitchFamily="49" charset="0"/>
              </a:rPr>
              <a:t>- </a:t>
            </a:r>
            <a:r>
              <a:rPr lang="en-US" b="1" dirty="0">
                <a:solidFill>
                  <a:srgbClr val="000000"/>
                </a:solidFill>
                <a:effectLst/>
                <a:latin typeface="Consolas" panose="020B0609020204030204" pitchFamily="49" charset="0"/>
              </a:rPr>
              <a:t>**get**</a:t>
            </a:r>
            <a:r>
              <a:rPr lang="en-US" b="0" dirty="0">
                <a:solidFill>
                  <a:srgbClr val="000000"/>
                </a:solidFill>
                <a:effectLst/>
                <a:latin typeface="Consolas" panose="020B0609020204030204" pitchFamily="49" charset="0"/>
              </a:rPr>
              <a:t> retrieves data.</a:t>
            </a:r>
          </a:p>
          <a:p>
            <a:r>
              <a:rPr lang="en-US" b="0" dirty="0">
                <a:solidFill>
                  <a:srgbClr val="0000FF"/>
                </a:solidFill>
                <a:effectLst/>
                <a:latin typeface="Consolas" panose="020B0609020204030204" pitchFamily="49" charset="0"/>
              </a:rPr>
              <a:t>- </a:t>
            </a:r>
            <a:r>
              <a:rPr lang="en-US" b="1" dirty="0">
                <a:solidFill>
                  <a:srgbClr val="000000"/>
                </a:solidFill>
                <a:effectLst/>
                <a:latin typeface="Consolas" panose="020B0609020204030204" pitchFamily="49" charset="0"/>
              </a:rPr>
              <a:t>**set**</a:t>
            </a:r>
            <a:r>
              <a:rPr lang="en-US" b="0" dirty="0">
                <a:solidFill>
                  <a:srgbClr val="000000"/>
                </a:solidFill>
                <a:effectLst/>
                <a:latin typeface="Consolas" panose="020B0609020204030204" pitchFamily="49" charset="0"/>
              </a:rPr>
              <a:t> inserts or updates data.</a:t>
            </a:r>
          </a:p>
          <a:p>
            <a:r>
              <a:rPr lang="en-US" b="0" dirty="0">
                <a:solidFill>
                  <a:srgbClr val="0000FF"/>
                </a:solidFill>
                <a:effectLst/>
                <a:latin typeface="Consolas" panose="020B0609020204030204" pitchFamily="49" charset="0"/>
              </a:rPr>
              <a:t>- </a:t>
            </a:r>
            <a:r>
              <a:rPr lang="en-US" b="1" dirty="0">
                <a:solidFill>
                  <a:srgbClr val="000000"/>
                </a:solidFill>
                <a:effectLst/>
                <a:latin typeface="Consolas" panose="020B0609020204030204" pitchFamily="49" charset="0"/>
              </a:rPr>
              <a:t>**format**</a:t>
            </a:r>
            <a:r>
              <a:rPr lang="en-US" b="0" dirty="0">
                <a:solidFill>
                  <a:srgbClr val="000000"/>
                </a:solidFill>
                <a:effectLst/>
                <a:latin typeface="Consolas" panose="020B0609020204030204" pitchFamily="49" charset="0"/>
              </a:rPr>
              <a:t> formats data.</a:t>
            </a:r>
          </a:p>
          <a:p>
            <a:r>
              <a:rPr lang="en-US" b="0" dirty="0">
                <a:solidFill>
                  <a:srgbClr val="0000FF"/>
                </a:solidFill>
                <a:effectLst/>
                <a:latin typeface="Consolas" panose="020B0609020204030204" pitchFamily="49" charset="0"/>
              </a:rPr>
              <a:t>- </a:t>
            </a:r>
            <a:r>
              <a:rPr lang="en-US" b="1" dirty="0">
                <a:solidFill>
                  <a:srgbClr val="000000"/>
                </a:solidFill>
                <a:effectLst/>
                <a:latin typeface="Consolas" panose="020B0609020204030204" pitchFamily="49" charset="0"/>
              </a:rPr>
              <a:t>**out**</a:t>
            </a:r>
            <a:r>
              <a:rPr lang="en-US" b="0" dirty="0">
                <a:solidFill>
                  <a:srgbClr val="000000"/>
                </a:solidFill>
                <a:effectLst/>
                <a:latin typeface="Consolas" panose="020B0609020204030204" pitchFamily="49" charset="0"/>
              </a:rPr>
              <a:t> directs output to a destination.</a:t>
            </a:r>
          </a:p>
          <a:p>
            <a:br>
              <a:rPr lang="en-US" b="0" dirty="0">
                <a:solidFill>
                  <a:srgbClr val="000000"/>
                </a:solidFill>
                <a:effectLst/>
                <a:latin typeface="Consolas" panose="020B0609020204030204" pitchFamily="49" charset="0"/>
              </a:rPr>
            </a:br>
            <a:r>
              <a:rPr lang="en-US" b="0" dirty="0">
                <a:solidFill>
                  <a:srgbClr val="000000"/>
                </a:solidFill>
                <a:effectLst/>
                <a:latin typeface="Consolas" panose="020B0609020204030204" pitchFamily="49" charset="0"/>
              </a:rPr>
              <a:t>Cmdlet authors are encouraged to include a help file for each cmdlet. The </a:t>
            </a:r>
            <a:r>
              <a:rPr lang="en-US" b="1" dirty="0">
                <a:solidFill>
                  <a:srgbClr val="000000"/>
                </a:solidFill>
                <a:effectLst/>
                <a:latin typeface="Consolas" panose="020B0609020204030204" pitchFamily="49" charset="0"/>
              </a:rPr>
              <a:t>**Get-Help**</a:t>
            </a:r>
            <a:r>
              <a:rPr lang="en-US" b="0" dirty="0">
                <a:solidFill>
                  <a:srgbClr val="000000"/>
                </a:solidFill>
                <a:effectLst/>
                <a:latin typeface="Consolas" panose="020B0609020204030204" pitchFamily="49" charset="0"/>
              </a:rPr>
              <a:t> cmdlet displays the help file for any cmdlet. For example, you could get help on the </a:t>
            </a:r>
            <a:r>
              <a:rPr lang="en-US" b="0" dirty="0">
                <a:solidFill>
                  <a:srgbClr val="001188"/>
                </a:solidFill>
                <a:effectLst/>
                <a:latin typeface="Consolas" panose="020B0609020204030204" pitchFamily="49" charset="0"/>
              </a:rPr>
              <a:t>`Get-</a:t>
            </a:r>
            <a:r>
              <a:rPr lang="en-US" b="0" dirty="0" err="1">
                <a:solidFill>
                  <a:srgbClr val="001188"/>
                </a:solidFill>
                <a:effectLst/>
                <a:latin typeface="Consolas" panose="020B0609020204030204" pitchFamily="49" charset="0"/>
              </a:rPr>
              <a:t>ChildItem</a:t>
            </a:r>
            <a:r>
              <a:rPr lang="en-US" b="0" dirty="0">
                <a:solidFill>
                  <a:srgbClr val="001188"/>
                </a:solidFill>
                <a:effectLst/>
                <a:latin typeface="Consolas" panose="020B0609020204030204" pitchFamily="49" charset="0"/>
              </a:rPr>
              <a:t>`</a:t>
            </a:r>
            <a:r>
              <a:rPr lang="en-US" b="0" dirty="0">
                <a:solidFill>
                  <a:srgbClr val="000000"/>
                </a:solidFill>
                <a:effectLst/>
                <a:latin typeface="Consolas" panose="020B0609020204030204" pitchFamily="49" charset="0"/>
              </a:rPr>
              <a:t> cmdlet with the following statement:</a:t>
            </a:r>
          </a:p>
          <a:p>
            <a:br>
              <a:rPr lang="en-US" b="0" dirty="0">
                <a:solidFill>
                  <a:srgbClr val="000000"/>
                </a:solidFill>
                <a:effectLst/>
                <a:latin typeface="Consolas" panose="020B0609020204030204" pitchFamily="49" charset="0"/>
              </a:rPr>
            </a:br>
            <a:r>
              <a:rPr lang="en-US" b="0" dirty="0">
                <a:solidFill>
                  <a:srgbClr val="A31515"/>
                </a:solidFill>
                <a:effectLst/>
                <a:latin typeface="Consolas" panose="020B0609020204030204" pitchFamily="49" charset="0"/>
              </a:rPr>
              <a:t>```</a:t>
            </a:r>
            <a:r>
              <a:rPr lang="en-US" b="0" dirty="0" err="1">
                <a:solidFill>
                  <a:srgbClr val="A31515"/>
                </a:solidFill>
                <a:effectLst/>
                <a:latin typeface="Consolas" panose="020B0609020204030204" pitchFamily="49" charset="0"/>
              </a:rPr>
              <a:t>powershell</a:t>
            </a:r>
            <a:endParaRPr lang="en-US" b="0" dirty="0">
              <a:solidFill>
                <a:srgbClr val="000000"/>
              </a:solidFill>
              <a:effectLst/>
              <a:latin typeface="Consolas" panose="020B0609020204030204" pitchFamily="49" charset="0"/>
            </a:endParaRPr>
          </a:p>
          <a:p>
            <a:r>
              <a:rPr lang="en-US" b="0" dirty="0">
                <a:solidFill>
                  <a:srgbClr val="000000"/>
                </a:solidFill>
                <a:effectLst/>
                <a:latin typeface="Consolas" panose="020B0609020204030204" pitchFamily="49" charset="0"/>
              </a:rPr>
              <a:t>Get-Help Get-</a:t>
            </a:r>
            <a:r>
              <a:rPr lang="en-US" b="0" dirty="0" err="1">
                <a:solidFill>
                  <a:srgbClr val="000000"/>
                </a:solidFill>
                <a:effectLst/>
                <a:latin typeface="Consolas" panose="020B0609020204030204" pitchFamily="49" charset="0"/>
              </a:rPr>
              <a:t>ChildItem</a:t>
            </a:r>
            <a:r>
              <a:rPr lang="en-US" b="0" dirty="0">
                <a:solidFill>
                  <a:srgbClr val="000000"/>
                </a:solidFill>
                <a:effectLst/>
                <a:latin typeface="Consolas" panose="020B0609020204030204" pitchFamily="49" charset="0"/>
              </a:rPr>
              <a:t> -detailed</a:t>
            </a:r>
          </a:p>
          <a:p>
            <a:r>
              <a:rPr lang="en-US" b="0" dirty="0">
                <a:solidFill>
                  <a:srgbClr val="001188"/>
                </a:solidFill>
                <a:effectLst/>
                <a:latin typeface="Consolas" panose="020B0609020204030204" pitchFamily="49" charset="0"/>
              </a:rPr>
              <a:t>```</a:t>
            </a:r>
            <a:endParaRPr lang="en-US" b="0" dirty="0">
              <a:solidFill>
                <a:srgbClr val="000000"/>
              </a:solidFill>
              <a:effectLst/>
              <a:latin typeface="Consolas" panose="020B0609020204030204" pitchFamily="49" charset="0"/>
            </a:endParaRPr>
          </a:p>
          <a:p>
            <a:br>
              <a:rPr lang="en-US" b="0" dirty="0">
                <a:solidFill>
                  <a:srgbClr val="000000"/>
                </a:solidFill>
                <a:effectLst/>
                <a:latin typeface="Consolas" panose="020B0609020204030204" pitchFamily="49" charset="0"/>
              </a:rPr>
            </a:br>
            <a:r>
              <a:rPr lang="en-US" b="0" dirty="0">
                <a:solidFill>
                  <a:srgbClr val="000000"/>
                </a:solidFill>
                <a:effectLst/>
                <a:latin typeface="Consolas" panose="020B0609020204030204" pitchFamily="49" charset="0"/>
              </a:rPr>
              <a:t>Cmdlets are shipped in _modules. A </a:t>
            </a:r>
            <a:r>
              <a:rPr lang="en-US" b="0" i="1" dirty="0">
                <a:solidFill>
                  <a:srgbClr val="000000"/>
                </a:solidFill>
                <a:effectLst/>
                <a:latin typeface="Consolas" panose="020B0609020204030204" pitchFamily="49" charset="0"/>
              </a:rPr>
              <a:t>*PowerShell module*</a:t>
            </a:r>
            <a:r>
              <a:rPr lang="en-US" b="0" dirty="0">
                <a:solidFill>
                  <a:srgbClr val="000000"/>
                </a:solidFill>
                <a:effectLst/>
                <a:latin typeface="Consolas" panose="020B0609020204030204" pitchFamily="49" charset="0"/>
              </a:rPr>
              <a:t> is a DLL file that includes the code to process each available cmdlet. You load cmdlets into PowerShell by loading the module containing them. You can get a list of loaded modules using the </a:t>
            </a:r>
            <a:r>
              <a:rPr lang="en-US" b="0" dirty="0">
                <a:solidFill>
                  <a:srgbClr val="001188"/>
                </a:solidFill>
                <a:effectLst/>
                <a:latin typeface="Consolas" panose="020B0609020204030204" pitchFamily="49" charset="0"/>
              </a:rPr>
              <a:t>`Get-Module`</a:t>
            </a:r>
            <a:r>
              <a:rPr lang="en-US" b="0" dirty="0">
                <a:solidFill>
                  <a:srgbClr val="000000"/>
                </a:solidFill>
                <a:effectLst/>
                <a:latin typeface="Consolas" panose="020B0609020204030204" pitchFamily="49" charset="0"/>
              </a:rPr>
              <a:t> command:</a:t>
            </a:r>
          </a:p>
          <a:p>
            <a:br>
              <a:rPr lang="en-US" b="0" dirty="0">
                <a:solidFill>
                  <a:srgbClr val="000000"/>
                </a:solidFill>
                <a:effectLst/>
                <a:latin typeface="Consolas" panose="020B0609020204030204" pitchFamily="49" charset="0"/>
              </a:rPr>
            </a:br>
            <a:r>
              <a:rPr lang="en-US" b="0" dirty="0">
                <a:solidFill>
                  <a:srgbClr val="A31515"/>
                </a:solidFill>
                <a:effectLst/>
                <a:latin typeface="Consolas" panose="020B0609020204030204" pitchFamily="49" charset="0"/>
              </a:rPr>
              <a:t>```</a:t>
            </a:r>
            <a:r>
              <a:rPr lang="en-US" b="0" dirty="0" err="1">
                <a:solidFill>
                  <a:srgbClr val="A31515"/>
                </a:solidFill>
                <a:effectLst/>
                <a:latin typeface="Consolas" panose="020B0609020204030204" pitchFamily="49" charset="0"/>
              </a:rPr>
              <a:t>powershell</a:t>
            </a:r>
            <a:endParaRPr lang="en-US" b="0" dirty="0">
              <a:solidFill>
                <a:srgbClr val="000000"/>
              </a:solidFill>
              <a:effectLst/>
              <a:latin typeface="Consolas" panose="020B0609020204030204" pitchFamily="49" charset="0"/>
            </a:endParaRPr>
          </a:p>
          <a:p>
            <a:r>
              <a:rPr lang="en-US" b="0" dirty="0">
                <a:solidFill>
                  <a:srgbClr val="000000"/>
                </a:solidFill>
                <a:effectLst/>
                <a:latin typeface="Consolas" panose="020B0609020204030204" pitchFamily="49" charset="0"/>
              </a:rPr>
              <a:t>Get-Module</a:t>
            </a:r>
          </a:p>
          <a:p>
            <a:r>
              <a:rPr lang="en-US" b="0" dirty="0">
                <a:solidFill>
                  <a:srgbClr val="001188"/>
                </a:solidFill>
                <a:effectLst/>
                <a:latin typeface="Consolas" panose="020B0609020204030204" pitchFamily="49" charset="0"/>
              </a:rPr>
              <a:t>```</a:t>
            </a:r>
            <a:endParaRPr lang="en-US" b="0" dirty="0">
              <a:solidFill>
                <a:srgbClr val="000000"/>
              </a:solidFill>
              <a:effectLst/>
              <a:latin typeface="Consolas" panose="020B0609020204030204" pitchFamily="49" charset="0"/>
            </a:endParaRPr>
          </a:p>
          <a:p>
            <a:br>
              <a:rPr lang="en-US" b="0" dirty="0">
                <a:solidFill>
                  <a:srgbClr val="000000"/>
                </a:solidFill>
                <a:effectLst/>
                <a:latin typeface="Consolas" panose="020B0609020204030204" pitchFamily="49" charset="0"/>
              </a:rPr>
            </a:br>
            <a:r>
              <a:rPr lang="en-US" b="0" dirty="0">
                <a:solidFill>
                  <a:srgbClr val="000000"/>
                </a:solidFill>
                <a:effectLst/>
                <a:latin typeface="Consolas" panose="020B0609020204030204" pitchFamily="49" charset="0"/>
              </a:rPr>
              <a:t>The 'Get-Module' command will output something like the following code:</a:t>
            </a:r>
          </a:p>
          <a:p>
            <a:br>
              <a:rPr lang="en-US" b="0" dirty="0">
                <a:solidFill>
                  <a:srgbClr val="000000"/>
                </a:solidFill>
                <a:effectLst/>
                <a:latin typeface="Consolas" panose="020B0609020204030204" pitchFamily="49" charset="0"/>
              </a:rPr>
            </a:br>
            <a:r>
              <a:rPr lang="en-US" b="0" dirty="0">
                <a:solidFill>
                  <a:srgbClr val="A31515"/>
                </a:solidFill>
                <a:effectLst/>
                <a:latin typeface="Consolas" panose="020B0609020204030204" pitchFamily="49" charset="0"/>
              </a:rPr>
              <a:t> ```output</a:t>
            </a:r>
            <a:endParaRPr lang="en-US" b="0" dirty="0">
              <a:solidFill>
                <a:srgbClr val="000000"/>
              </a:solidFill>
              <a:effectLst/>
              <a:latin typeface="Consolas" panose="020B0609020204030204" pitchFamily="49" charset="0"/>
            </a:endParaRPr>
          </a:p>
          <a:p>
            <a:r>
              <a:rPr lang="en-US" b="0" dirty="0">
                <a:solidFill>
                  <a:srgbClr val="000000"/>
                </a:solidFill>
                <a:effectLst/>
                <a:latin typeface="Consolas" panose="020B0609020204030204" pitchFamily="49" charset="0"/>
              </a:rPr>
              <a:t>    ModuleType Version    Name                                </a:t>
            </a:r>
            <a:r>
              <a:rPr lang="en-US" b="0" dirty="0" err="1">
                <a:solidFill>
                  <a:srgbClr val="000000"/>
                </a:solidFill>
                <a:effectLst/>
                <a:latin typeface="Consolas" panose="020B0609020204030204" pitchFamily="49" charset="0"/>
              </a:rPr>
              <a:t>ExportedCommands</a:t>
            </a:r>
            <a:endParaRPr lang="en-US" b="0" dirty="0">
              <a:solidFill>
                <a:srgbClr val="000000"/>
              </a:solidFill>
              <a:effectLst/>
              <a:latin typeface="Consolas" panose="020B0609020204030204" pitchFamily="49" charset="0"/>
            </a:endParaRPr>
          </a:p>
          <a:p>
            <a:r>
              <a:rPr lang="en-US" b="0" dirty="0">
                <a:solidFill>
                  <a:srgbClr val="000000"/>
                </a:solidFill>
                <a:effectLst/>
                <a:latin typeface="Consolas" panose="020B0609020204030204" pitchFamily="49" charset="0"/>
              </a:rPr>
              <a:t>    ---------- -------    ----                                ----------------</a:t>
            </a:r>
          </a:p>
          <a:p>
            <a:r>
              <a:rPr lang="en-US" b="0" dirty="0">
                <a:solidFill>
                  <a:srgbClr val="000000"/>
                </a:solidFill>
                <a:effectLst/>
                <a:latin typeface="Consolas" panose="020B0609020204030204" pitchFamily="49" charset="0"/>
              </a:rPr>
              <a:t>    Manifest   3.1.0.0    </a:t>
            </a:r>
            <a:r>
              <a:rPr lang="en-US" b="0" dirty="0" err="1">
                <a:solidFill>
                  <a:srgbClr val="000000"/>
                </a:solidFill>
                <a:effectLst/>
                <a:latin typeface="Consolas" panose="020B0609020204030204" pitchFamily="49" charset="0"/>
              </a:rPr>
              <a:t>Microsoft.PowerShell.Management</a:t>
            </a:r>
            <a:r>
              <a:rPr lang="en-US" b="0" dirty="0">
                <a:solidFill>
                  <a:srgbClr val="000000"/>
                </a:solidFill>
                <a:effectLst/>
                <a:latin typeface="Consolas" panose="020B0609020204030204" pitchFamily="49" charset="0"/>
              </a:rPr>
              <a:t>     {Add-Computer, Add-Content, Checkpoint-Computer, Clear-Con...</a:t>
            </a:r>
          </a:p>
          <a:p>
            <a:r>
              <a:rPr lang="en-US" b="0" dirty="0">
                <a:solidFill>
                  <a:srgbClr val="000000"/>
                </a:solidFill>
                <a:effectLst/>
                <a:latin typeface="Consolas" panose="020B0609020204030204" pitchFamily="49" charset="0"/>
              </a:rPr>
              <a:t>    Manifest   3.1.0.0    </a:t>
            </a:r>
            <a:r>
              <a:rPr lang="en-US" b="0" dirty="0" err="1">
                <a:solidFill>
                  <a:srgbClr val="000000"/>
                </a:solidFill>
                <a:effectLst/>
                <a:latin typeface="Consolas" panose="020B0609020204030204" pitchFamily="49" charset="0"/>
              </a:rPr>
              <a:t>Microsoft.PowerShell.Utility</a:t>
            </a:r>
            <a:r>
              <a:rPr lang="en-US" b="0" dirty="0">
                <a:solidFill>
                  <a:srgbClr val="000000"/>
                </a:solidFill>
                <a:effectLst/>
                <a:latin typeface="Consolas" panose="020B0609020204030204" pitchFamily="49" charset="0"/>
              </a:rPr>
              <a:t>        {Add-Member, Add-Type, Clear-Variable, Compare-Object...}</a:t>
            </a:r>
          </a:p>
          <a:p>
            <a:r>
              <a:rPr lang="en-US" b="0" dirty="0">
                <a:solidFill>
                  <a:srgbClr val="000000"/>
                </a:solidFill>
                <a:effectLst/>
                <a:latin typeface="Consolas" panose="020B0609020204030204" pitchFamily="49" charset="0"/>
              </a:rPr>
              <a:t>    Binary     1.0.0.1    </a:t>
            </a:r>
            <a:r>
              <a:rPr lang="en-US" b="0" dirty="0" err="1">
                <a:solidFill>
                  <a:srgbClr val="000000"/>
                </a:solidFill>
                <a:effectLst/>
                <a:latin typeface="Consolas" panose="020B0609020204030204" pitchFamily="49" charset="0"/>
              </a:rPr>
              <a:t>PackageManagement</a:t>
            </a:r>
            <a:r>
              <a:rPr lang="en-US" b="0" dirty="0">
                <a:solidFill>
                  <a:srgbClr val="000000"/>
                </a:solidFill>
                <a:effectLst/>
                <a:latin typeface="Consolas" panose="020B0609020204030204" pitchFamily="49" charset="0"/>
              </a:rPr>
              <a:t>                   {Find-Package, Find-</a:t>
            </a:r>
            <a:r>
              <a:rPr lang="en-US" b="0" dirty="0" err="1">
                <a:solidFill>
                  <a:srgbClr val="000000"/>
                </a:solidFill>
                <a:effectLst/>
                <a:latin typeface="Consolas" panose="020B0609020204030204" pitchFamily="49" charset="0"/>
              </a:rPr>
              <a:t>PackageProvider</a:t>
            </a:r>
            <a:r>
              <a:rPr lang="en-US" b="0" dirty="0">
                <a:solidFill>
                  <a:srgbClr val="000000"/>
                </a:solidFill>
                <a:effectLst/>
                <a:latin typeface="Consolas" panose="020B0609020204030204" pitchFamily="49" charset="0"/>
              </a:rPr>
              <a:t>, Get-Package, Get-Pack...</a:t>
            </a:r>
          </a:p>
          <a:p>
            <a:r>
              <a:rPr lang="en-US" b="0" dirty="0">
                <a:solidFill>
                  <a:srgbClr val="000000"/>
                </a:solidFill>
                <a:effectLst/>
                <a:latin typeface="Consolas" panose="020B0609020204030204" pitchFamily="49" charset="0"/>
              </a:rPr>
              <a:t>    Script     1.0.0.1    </a:t>
            </a:r>
            <a:r>
              <a:rPr lang="en-US" b="0" dirty="0" err="1">
                <a:solidFill>
                  <a:srgbClr val="000000"/>
                </a:solidFill>
                <a:effectLst/>
                <a:latin typeface="Consolas" panose="020B0609020204030204" pitchFamily="49" charset="0"/>
              </a:rPr>
              <a:t>PowerShellGet</a:t>
            </a:r>
            <a:r>
              <a:rPr lang="en-US" b="0" dirty="0">
                <a:solidFill>
                  <a:srgbClr val="000000"/>
                </a:solidFill>
                <a:effectLst/>
                <a:latin typeface="Consolas" panose="020B0609020204030204" pitchFamily="49" charset="0"/>
              </a:rPr>
              <a:t>                       {Find-Command, Find-</a:t>
            </a:r>
            <a:r>
              <a:rPr lang="en-US" b="0" dirty="0" err="1">
                <a:solidFill>
                  <a:srgbClr val="000000"/>
                </a:solidFill>
                <a:effectLst/>
                <a:latin typeface="Consolas" panose="020B0609020204030204" pitchFamily="49" charset="0"/>
              </a:rPr>
              <a:t>DscResource</a:t>
            </a:r>
            <a:r>
              <a:rPr lang="en-US" b="0" dirty="0">
                <a:solidFill>
                  <a:srgbClr val="000000"/>
                </a:solidFill>
                <a:effectLst/>
                <a:latin typeface="Consolas" panose="020B0609020204030204" pitchFamily="49" charset="0"/>
              </a:rPr>
              <a:t>, Find-Module, Find-</a:t>
            </a:r>
            <a:r>
              <a:rPr lang="en-US" b="0" dirty="0" err="1">
                <a:solidFill>
                  <a:srgbClr val="000000"/>
                </a:solidFill>
                <a:effectLst/>
                <a:latin typeface="Consolas" panose="020B0609020204030204" pitchFamily="49" charset="0"/>
              </a:rPr>
              <a:t>RoleCap</a:t>
            </a:r>
            <a:r>
              <a:rPr lang="en-US" b="0" dirty="0">
                <a:solidFill>
                  <a:srgbClr val="000000"/>
                </a:solidFill>
                <a:effectLst/>
                <a:latin typeface="Consolas" panose="020B0609020204030204" pitchFamily="49" charset="0"/>
              </a:rPr>
              <a:t>...</a:t>
            </a:r>
          </a:p>
          <a:p>
            <a:r>
              <a:rPr lang="en-US" b="0" dirty="0">
                <a:solidFill>
                  <a:srgbClr val="000000"/>
                </a:solidFill>
                <a:effectLst/>
                <a:latin typeface="Consolas" panose="020B0609020204030204" pitchFamily="49" charset="0"/>
              </a:rPr>
              <a:t>    Script     2.0.0      </a:t>
            </a:r>
            <a:r>
              <a:rPr lang="en-US" b="0" dirty="0" err="1">
                <a:solidFill>
                  <a:srgbClr val="000000"/>
                </a:solidFill>
                <a:effectLst/>
                <a:latin typeface="Consolas" panose="020B0609020204030204" pitchFamily="49" charset="0"/>
              </a:rPr>
              <a:t>PSReadline</a:t>
            </a:r>
            <a:r>
              <a:rPr lang="en-US" b="0" dirty="0">
                <a:solidFill>
                  <a:srgbClr val="000000"/>
                </a:solidFill>
                <a:effectLst/>
                <a:latin typeface="Consolas" panose="020B0609020204030204" pitchFamily="49" charset="0"/>
              </a:rPr>
              <a:t>                          {Get-</a:t>
            </a:r>
            <a:r>
              <a:rPr lang="en-US" b="0" dirty="0" err="1">
                <a:solidFill>
                  <a:srgbClr val="000000"/>
                </a:solidFill>
                <a:effectLst/>
                <a:latin typeface="Consolas" panose="020B0609020204030204" pitchFamily="49" charset="0"/>
              </a:rPr>
              <a:t>PSReadLineKeyHandler</a:t>
            </a:r>
            <a:r>
              <a:rPr lang="en-US" b="0" dirty="0">
                <a:solidFill>
                  <a:srgbClr val="000000"/>
                </a:solidFill>
                <a:effectLst/>
                <a:latin typeface="Consolas" panose="020B0609020204030204" pitchFamily="49" charset="0"/>
              </a:rPr>
              <a:t>, Get-</a:t>
            </a:r>
            <a:r>
              <a:rPr lang="en-US" b="0" dirty="0" err="1">
                <a:solidFill>
                  <a:srgbClr val="000000"/>
                </a:solidFill>
                <a:effectLst/>
                <a:latin typeface="Consolas" panose="020B0609020204030204" pitchFamily="49" charset="0"/>
              </a:rPr>
              <a:t>PSReadLineOption</a:t>
            </a:r>
            <a:r>
              <a:rPr lang="en-US" b="0" dirty="0">
                <a:solidFill>
                  <a:srgbClr val="000000"/>
                </a:solidFill>
                <a:effectLst/>
                <a:latin typeface="Consolas" panose="020B0609020204030204" pitchFamily="49" charset="0"/>
              </a:rPr>
              <a:t>, Remove-PS...</a:t>
            </a:r>
          </a:p>
          <a:p>
            <a:r>
              <a:rPr lang="en-US" b="0" dirty="0">
                <a:solidFill>
                  <a:srgbClr val="001188"/>
                </a:solidFill>
                <a:effectLst/>
                <a:latin typeface="Consolas" panose="020B0609020204030204" pitchFamily="49" charset="0"/>
              </a:rPr>
              <a:t>```</a:t>
            </a:r>
            <a:endParaRPr lang="en-US" b="0" dirty="0">
              <a:solidFill>
                <a:srgbClr val="000000"/>
              </a:solidFill>
              <a:effectLst/>
              <a:latin typeface="Consolas" panose="020B0609020204030204" pitchFamily="49" charset="0"/>
            </a:endParaRPr>
          </a:p>
          <a:p>
            <a:br>
              <a:rPr lang="en-US" b="0" dirty="0">
                <a:solidFill>
                  <a:srgbClr val="000000"/>
                </a:solidFill>
                <a:effectLst/>
                <a:latin typeface="Consolas" panose="020B0609020204030204" pitchFamily="49" charset="0"/>
              </a:rPr>
            </a:br>
            <a:br>
              <a:rPr lang="en-US" b="0" dirty="0">
                <a:solidFill>
                  <a:srgbClr val="000000"/>
                </a:solidFill>
                <a:effectLst/>
                <a:latin typeface="Consolas" panose="020B0609020204030204" pitchFamily="49" charset="0"/>
              </a:rPr>
            </a:br>
            <a:endParaRPr lang="en-US" b="0" dirty="0">
              <a:solidFill>
                <a:srgbClr val="000000"/>
              </a:solidFill>
              <a:effectLst/>
              <a:latin typeface="Consolas" panose="020B0609020204030204" pitchFamily="49" charset="0"/>
            </a:endParaRPr>
          </a:p>
          <a:p>
            <a:pPr marL="0" marR="0" lvl="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8507DC7E-BC41-4478-BA30-CBCC3A644F0A}" type="slidenum">
              <a:rPr lang="en-US" smtClean="0"/>
              <a:t>22</a:t>
            </a:fld>
            <a:endParaRPr lang="en-US"/>
          </a:p>
        </p:txBody>
      </p:sp>
    </p:spTree>
    <p:extLst>
      <p:ext uri="{BB962C8B-B14F-4D97-AF65-F5344CB8AC3E}">
        <p14:creationId xmlns:p14="http://schemas.microsoft.com/office/powerpoint/2010/main" val="83522940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r>
              <a:rPr lang="en-US" dirty="0"/>
              <a:t>Overview of Azure Cloud Shell - https://docs.microsoft.com/azure/cloud-shell/overview</a:t>
            </a:r>
          </a:p>
          <a:p>
            <a:endParaRPr lang="en-US" dirty="0"/>
          </a:p>
        </p:txBody>
      </p:sp>
      <p:sp>
        <p:nvSpPr>
          <p:cNvPr id="4" name="Slide Number Placeholder 3"/>
          <p:cNvSpPr>
            <a:spLocks noGrp="1"/>
          </p:cNvSpPr>
          <p:nvPr>
            <p:ph type="sldNum" sz="quarter" idx="5"/>
          </p:nvPr>
        </p:nvSpPr>
        <p:spPr/>
        <p:txBody>
          <a:bodyPr/>
          <a:lstStyle/>
          <a:p>
            <a:fld id="{8507DC7E-BC41-4478-BA30-CBCC3A644F0A}" type="slidenum">
              <a:rPr lang="en-US" smtClean="0"/>
              <a:t>23</a:t>
            </a:fld>
            <a:endParaRPr lang="en-US"/>
          </a:p>
        </p:txBody>
      </p:sp>
    </p:spTree>
    <p:extLst>
      <p:ext uri="{BB962C8B-B14F-4D97-AF65-F5344CB8AC3E}">
        <p14:creationId xmlns:p14="http://schemas.microsoft.com/office/powerpoint/2010/main" val="298788042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r>
              <a:rPr lang="en-US" dirty="0"/>
              <a:t>Get started with Azure PowerShell - https://docs.microsoft.com/powershell/azure/get-started-azureps?view=azps-4.3.0</a:t>
            </a:r>
          </a:p>
          <a:p>
            <a:endParaRPr lang="en-US" dirty="0"/>
          </a:p>
          <a:p>
            <a:r>
              <a:rPr lang="en-US" dirty="0"/>
              <a:t>Ask about the classes experience with PowerShell and Azure PowerShell.</a:t>
            </a:r>
          </a:p>
          <a:p>
            <a:endParaRPr lang="en-US" dirty="0"/>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72E0C910-0166-48E0-B8EF-5071277A02A8}" type="datetime8">
              <a:rPr lang="en-US" smtClean="0"/>
              <a:t>5/2/2024 10:14 AM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24</a:t>
            </a:fld>
            <a:endParaRPr lang="en-US"/>
          </a:p>
        </p:txBody>
      </p:sp>
    </p:spTree>
    <p:extLst>
      <p:ext uri="{BB962C8B-B14F-4D97-AF65-F5344CB8AC3E}">
        <p14:creationId xmlns:p14="http://schemas.microsoft.com/office/powerpoint/2010/main" val="137743485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r>
              <a:rPr lang="en-US" dirty="0"/>
              <a:t>Get started with Azure CLI - https://docs.microsoft.com/cli/azure/get-started-with-azure-cli?view=azure-cli-latest</a:t>
            </a:r>
          </a:p>
          <a:p>
            <a:endParaRPr lang="en-US" dirty="0"/>
          </a:p>
          <a:p>
            <a:r>
              <a:rPr lang="en-US" dirty="0"/>
              <a:t>Ask about the students experience with CLI.</a:t>
            </a:r>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72E0C910-0166-48E0-B8EF-5071277A02A8}" type="datetime8">
              <a:rPr lang="en-US" smtClean="0"/>
              <a:t>5/2/2024 10:14 AM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25</a:t>
            </a:fld>
            <a:endParaRPr lang="en-US"/>
          </a:p>
        </p:txBody>
      </p:sp>
    </p:spTree>
    <p:extLst>
      <p:ext uri="{BB962C8B-B14F-4D97-AF65-F5344CB8AC3E}">
        <p14:creationId xmlns:p14="http://schemas.microsoft.com/office/powerpoint/2010/main" val="37071198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365760" lvl="0" indent="0" algn="l" defTabSz="932742" rtl="0" eaLnBrk="1" fontAlgn="auto" latinLnBrk="0" hangingPunct="1">
              <a:lnSpc>
                <a:spcPct val="107000"/>
              </a:lnSpc>
              <a:spcBef>
                <a:spcPts val="0"/>
              </a:spcBef>
              <a:spcAft>
                <a:spcPts val="800"/>
              </a:spcAft>
              <a:buClrTx/>
              <a:buSzTx/>
              <a:buFontTx/>
              <a:buNone/>
              <a:tabLst/>
              <a:defRPr/>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Optional whiteboard slide to introduce the module or review the content. Use the whiteboard diagram directly or recreate the image during the class. </a:t>
            </a:r>
          </a:p>
          <a:p>
            <a:endParaRPr lang="en-US" sz="1200" dirty="0">
              <a:solidFill>
                <a:schemeClr val="tx1"/>
              </a:solidFill>
              <a:latin typeface="Segoe UI" panose="020B0502040204020203" pitchFamily="34" charset="0"/>
              <a:cs typeface="Segoe UI" panose="020B0502040204020203" pitchFamily="34" charset="0"/>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A5AD710-EC89-4888-BD15-6B04A0D5F96B}"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7011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This section is not directly related to any certification objectives. However, using the tools will be necessary to complete any hands-on portion of the exam. </a:t>
            </a:r>
          </a:p>
        </p:txBody>
      </p:sp>
      <p:sp>
        <p:nvSpPr>
          <p:cNvPr id="4" name="Slide Number Placeholder 3"/>
          <p:cNvSpPr>
            <a:spLocks noGrp="1"/>
          </p:cNvSpPr>
          <p:nvPr>
            <p:ph type="sldNum" sz="quarter" idx="5"/>
          </p:nvPr>
        </p:nvSpPr>
        <p:spPr/>
        <p:txBody>
          <a:bodyPr/>
          <a:lstStyle/>
          <a:p>
            <a:fld id="{8507DC7E-BC41-4478-BA30-CBCC3A644F0A}" type="slidenum">
              <a:rPr lang="en-US" smtClean="0"/>
              <a:t>5</a:t>
            </a:fld>
            <a:endParaRPr lang="en-US" dirty="0"/>
          </a:p>
        </p:txBody>
      </p:sp>
    </p:spTree>
    <p:extLst>
      <p:ext uri="{BB962C8B-B14F-4D97-AF65-F5344CB8AC3E}">
        <p14:creationId xmlns:p14="http://schemas.microsoft.com/office/powerpoint/2010/main" val="13336040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r>
              <a:rPr lang="en-US" dirty="0"/>
              <a:t>Quick overview of the administrator tools. There are separate Learn modules for the tools.  </a:t>
            </a:r>
          </a:p>
          <a:p>
            <a:pPr marL="0" marR="0" lvl="0" indent="0" algn="l" defTabSz="932742" rtl="0" eaLnBrk="1" fontAlgn="auto" latinLnBrk="0" hangingPunct="1">
              <a:lnSpc>
                <a:spcPct val="90000"/>
              </a:lnSpc>
              <a:spcBef>
                <a:spcPts val="0"/>
              </a:spcBef>
              <a:spcAft>
                <a:spcPts val="340"/>
              </a:spcAft>
              <a:buClrTx/>
              <a:buSzTx/>
              <a:buFontTx/>
              <a:buNone/>
              <a:tabLst/>
              <a:defRPr/>
            </a:pPr>
            <a:r>
              <a:rPr lang="en-US" dirty="0"/>
              <a:t> </a:t>
            </a:r>
          </a:p>
          <a:p>
            <a:pPr marL="0" marR="0" lvl="0" indent="0" algn="l" defTabSz="932742" rtl="0" eaLnBrk="1" fontAlgn="auto" latinLnBrk="0" hangingPunct="1">
              <a:lnSpc>
                <a:spcPct val="90000"/>
              </a:lnSpc>
              <a:spcBef>
                <a:spcPts val="0"/>
              </a:spcBef>
              <a:spcAft>
                <a:spcPts val="340"/>
              </a:spcAft>
              <a:buClrTx/>
              <a:buSzTx/>
              <a:buFontTx/>
              <a:buNone/>
              <a:tabLst/>
              <a:defRPr/>
            </a:pPr>
            <a:r>
              <a:rPr lang="en-US" dirty="0"/>
              <a:t>Azure Portal Overview - https://docs.microsoft.com/azure/azure-portal/azure-portal-overview</a:t>
            </a:r>
          </a:p>
          <a:p>
            <a:pPr marL="0" marR="0" lvl="0" indent="0" algn="l" defTabSz="932742" rtl="0" eaLnBrk="1" fontAlgn="auto" latinLnBrk="0" hangingPunct="1">
              <a:lnSpc>
                <a:spcPct val="90000"/>
              </a:lnSpc>
              <a:spcBef>
                <a:spcPts val="0"/>
              </a:spcBef>
              <a:spcAft>
                <a:spcPts val="340"/>
              </a:spcAft>
              <a:buClrTx/>
              <a:buSzTx/>
              <a:buFontTx/>
              <a:buNone/>
              <a:tabLst/>
              <a:defRPr/>
            </a:pPr>
            <a:r>
              <a:rPr lang="en-US" dirty="0"/>
              <a:t>Overview of Azure Cloud Shell - https://docs.microsoft.com/azure/cloud-shell/overview</a:t>
            </a:r>
          </a:p>
          <a:p>
            <a:pPr marL="0" marR="0" lvl="0" indent="0" algn="l" defTabSz="932742" rtl="0" eaLnBrk="1" fontAlgn="auto" latinLnBrk="0" hangingPunct="1">
              <a:lnSpc>
                <a:spcPct val="90000"/>
              </a:lnSpc>
              <a:spcBef>
                <a:spcPts val="0"/>
              </a:spcBef>
              <a:spcAft>
                <a:spcPts val="340"/>
              </a:spcAft>
              <a:buClrTx/>
              <a:buSzTx/>
              <a:buFontTx/>
              <a:buNone/>
              <a:tabLst/>
              <a:defRPr/>
            </a:pPr>
            <a:r>
              <a:rPr lang="en-US" dirty="0"/>
              <a:t>Get started with Azure PowerShell - https://docs.microsoft.com/powershell/azure/get-started-azureps?view=azps-4.3.0</a:t>
            </a:r>
          </a:p>
          <a:p>
            <a:pPr marL="0" marR="0" lvl="0" indent="0" algn="l" defTabSz="932742" rtl="0" eaLnBrk="1" fontAlgn="auto" latinLnBrk="0" hangingPunct="1">
              <a:lnSpc>
                <a:spcPct val="90000"/>
              </a:lnSpc>
              <a:spcBef>
                <a:spcPts val="0"/>
              </a:spcBef>
              <a:spcAft>
                <a:spcPts val="340"/>
              </a:spcAft>
              <a:buClrTx/>
              <a:buSzTx/>
              <a:buFontTx/>
              <a:buNone/>
              <a:tabLst/>
              <a:defRPr/>
            </a:pPr>
            <a:r>
              <a:rPr lang="en-US" dirty="0"/>
              <a:t>Get started with Azure CLI - https://docs.microsoft.com/cli/azure/get-started-with-azure-cli?view=azure-cli-latest</a:t>
            </a:r>
          </a:p>
          <a:p>
            <a:pPr marL="0" marR="0" lvl="0" indent="0" algn="l" defTabSz="932742" rtl="0" eaLnBrk="1" fontAlgn="auto" latinLnBrk="0" hangingPunct="1">
              <a:lnSpc>
                <a:spcPct val="90000"/>
              </a:lnSpc>
              <a:spcBef>
                <a:spcPts val="0"/>
              </a:spcBef>
              <a:spcAft>
                <a:spcPts val="340"/>
              </a:spcAft>
              <a:buClrTx/>
              <a:buSzTx/>
              <a:buFontTx/>
              <a:buNone/>
              <a:tabLst/>
              <a:defRPr/>
            </a:pPr>
            <a:endParaRPr lang="en-US" dirty="0"/>
          </a:p>
          <a:p>
            <a:pPr marL="0" marR="0" lvl="0" indent="0" algn="l" defTabSz="932742" rtl="0" eaLnBrk="1" fontAlgn="auto" latinLnBrk="0" hangingPunct="1">
              <a:lnSpc>
                <a:spcPct val="90000"/>
              </a:lnSpc>
              <a:spcBef>
                <a:spcPts val="0"/>
              </a:spcBef>
              <a:spcAft>
                <a:spcPts val="340"/>
              </a:spcAft>
              <a:buClrTx/>
              <a:buSzTx/>
              <a:buFontTx/>
              <a:buNone/>
              <a:tabLst/>
              <a:defRPr/>
            </a:pPr>
            <a:endParaRPr lang="en-US" dirty="0"/>
          </a:p>
          <a:p>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6</a:t>
            </a:fld>
            <a:endParaRPr lang="en-US" dirty="0"/>
          </a:p>
        </p:txBody>
      </p:sp>
    </p:spTree>
    <p:extLst>
      <p:ext uri="{BB962C8B-B14F-4D97-AF65-F5344CB8AC3E}">
        <p14:creationId xmlns:p14="http://schemas.microsoft.com/office/powerpoint/2010/main" val="6023070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Demonstration Azure Portal - https://microsoftlearning.github.io/AZ-104-MicrosoftAzureAdministrator/Instructions/Demos/03%20-%20Administer%20Azure%20Resources.html#demonstration--azure-portal</a:t>
            </a:r>
          </a:p>
        </p:txBody>
      </p:sp>
      <p:sp>
        <p:nvSpPr>
          <p:cNvPr id="4" name="Slide Number Placeholder 3"/>
          <p:cNvSpPr>
            <a:spLocks noGrp="1"/>
          </p:cNvSpPr>
          <p:nvPr>
            <p:ph type="sldNum" sz="quarter" idx="5"/>
          </p:nvPr>
        </p:nvSpPr>
        <p:spPr/>
        <p:txBody>
          <a:bodyPr/>
          <a:lstStyle/>
          <a:p>
            <a:fld id="{8507DC7E-BC41-4478-BA30-CBCC3A644F0A}" type="slidenum">
              <a:rPr lang="en-US" smtClean="0"/>
              <a:t>7</a:t>
            </a:fld>
            <a:endParaRPr lang="en-US" dirty="0"/>
          </a:p>
        </p:txBody>
      </p:sp>
    </p:spTree>
    <p:extLst>
      <p:ext uri="{BB962C8B-B14F-4D97-AF65-F5344CB8AC3E}">
        <p14:creationId xmlns:p14="http://schemas.microsoft.com/office/powerpoint/2010/main" val="5183304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Demonstration Azure Cloud Shell - https://microsoftlearning.github.io/AZ-104-MicrosoftAzureAdministrator/Instructions/Demos/03%20-%20Administer%20Azure%20Resources.html#demonstration--cloud-shell</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These are suggested things to demonstrate – You may choose something else. </a:t>
            </a:r>
          </a:p>
        </p:txBody>
      </p:sp>
      <p:sp>
        <p:nvSpPr>
          <p:cNvPr id="4" name="Slide Number Placeholder 3"/>
          <p:cNvSpPr>
            <a:spLocks noGrp="1"/>
          </p:cNvSpPr>
          <p:nvPr>
            <p:ph type="sldNum" sz="quarter" idx="5"/>
          </p:nvPr>
        </p:nvSpPr>
        <p:spPr/>
        <p:txBody>
          <a:bodyPr/>
          <a:lstStyle/>
          <a:p>
            <a:fld id="{8507DC7E-BC41-4478-BA30-CBCC3A644F0A}" type="slidenum">
              <a:rPr lang="en-US" smtClean="0"/>
              <a:t>8</a:t>
            </a:fld>
            <a:endParaRPr lang="en-US" dirty="0"/>
          </a:p>
        </p:txBody>
      </p:sp>
    </p:spTree>
    <p:extLst>
      <p:ext uri="{BB962C8B-B14F-4D97-AF65-F5344CB8AC3E}">
        <p14:creationId xmlns:p14="http://schemas.microsoft.com/office/powerpoint/2010/main" val="30951932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Additional questions are available in Office Forms - https://forms.office.com/Pages/ShareFormPage.aspx?id=v4j5cvGGr0GRqy180BHbR5NEFZBpuAZBgxPOGXi_gX5UMkFRVjJFOFJPNjZQUEpROVY5M1VEWElRTi4u&amp;sharetoken=yCwXM9qIBSS1d37SnduS&amp;wdLOR=c1C689F9D-2CC5-45D1-93D5-D3C9A240C860</a:t>
            </a:r>
          </a:p>
          <a:p>
            <a:endParaRPr lang="en-US" dirty="0"/>
          </a:p>
          <a:p>
            <a:r>
              <a:rPr lang="en-US" dirty="0"/>
              <a:t>Name at least three tools an Administrator can use on a day-to-day basis to manage Azure resources. </a:t>
            </a:r>
          </a:p>
          <a:p>
            <a:r>
              <a:rPr lang="en-US" b="1" dirty="0"/>
              <a:t>Answer</a:t>
            </a:r>
            <a:r>
              <a:rPr lang="en-US" dirty="0"/>
              <a:t>: Azure Portal, Azure CLI, Azure PowerShell, and Azure templates. </a:t>
            </a:r>
          </a:p>
          <a:p>
            <a:endParaRPr lang="en-US" dirty="0"/>
          </a:p>
          <a:p>
            <a:pPr marL="0" marR="365760" lvl="0" indent="0">
              <a:lnSpc>
                <a:spcPct val="107000"/>
              </a:lnSpc>
              <a:spcBef>
                <a:spcPts val="0"/>
              </a:spcBef>
              <a:spcAft>
                <a:spcPts val="800"/>
              </a:spcAft>
              <a:buFont typeface="+mj-lt"/>
              <a:buNone/>
            </a:pPr>
            <a:r>
              <a:rPr lang="en-US" sz="1800" dirty="0">
                <a:solidFill>
                  <a:srgbClr val="505050"/>
                </a:solidFill>
                <a:effectLst/>
                <a:latin typeface="Calibri" panose="020F0502020204030204" pitchFamily="34" charset="0"/>
                <a:ea typeface="Segoe UI" panose="020B0502040204020203" pitchFamily="34" charset="0"/>
                <a:cs typeface="Segoe UI (Body)"/>
              </a:rPr>
              <a:t>Describe the Azure Cloud Shell and the two programming languages it supports. </a:t>
            </a:r>
            <a:endParaRPr lang="en-US" sz="1800" b="0" dirty="0">
              <a:solidFill>
                <a:srgbClr val="505050"/>
              </a:solidFill>
              <a:effectLst/>
              <a:latin typeface="Segoe UI" panose="020B0502040204020203" pitchFamily="34" charset="0"/>
              <a:ea typeface="Segoe UI" panose="020B0502040204020203" pitchFamily="34" charset="0"/>
              <a:cs typeface="Segoe UI (Body)"/>
            </a:endParaRPr>
          </a:p>
          <a:p>
            <a:pPr marL="0" marR="365760" lvl="0" indent="0">
              <a:lnSpc>
                <a:spcPct val="107000"/>
              </a:lnSpc>
              <a:spcBef>
                <a:spcPts val="0"/>
              </a:spcBef>
              <a:spcAft>
                <a:spcPts val="800"/>
              </a:spcAft>
              <a:buFont typeface="+mj-lt"/>
              <a:buNone/>
            </a:pPr>
            <a:r>
              <a:rPr lang="en-US" sz="1800" b="1" dirty="0">
                <a:solidFill>
                  <a:srgbClr val="505050"/>
                </a:solidFill>
                <a:effectLst/>
                <a:latin typeface="Calibri" panose="020F0502020204030204" pitchFamily="34" charset="0"/>
                <a:ea typeface="Segoe UI" panose="020B0502040204020203" pitchFamily="34" charset="0"/>
                <a:cs typeface="Segoe UI (Body)"/>
              </a:rPr>
              <a:t>Answer: </a:t>
            </a:r>
            <a:r>
              <a:rPr lang="en-US" sz="1800" dirty="0">
                <a:solidFill>
                  <a:srgbClr val="505050"/>
                </a:solidFill>
                <a:effectLst/>
                <a:latin typeface="Calibri" panose="020F0502020204030204" pitchFamily="34" charset="0"/>
                <a:ea typeface="Segoe UI" panose="020B0502040204020203" pitchFamily="34" charset="0"/>
                <a:cs typeface="Segoe UI (Body)"/>
              </a:rPr>
              <a:t>The Azure Cloud Shell Interactive, browser-accessible shell. The shell offers coding in either Azure CLI or Azure PowerShell. The shell Is temporary and provided on a per-session, per-user basis. The shell requires a resource group, storage account, and Azure File share. When you use the shell, it authenticates automatically and times out after 20 minutes. </a:t>
            </a:r>
            <a:endParaRPr lang="en-US" sz="1800" dirty="0">
              <a:solidFill>
                <a:srgbClr val="505050"/>
              </a:solidFill>
              <a:effectLst/>
              <a:latin typeface="Segoe UI" panose="020B0502040204020203" pitchFamily="34" charset="0"/>
              <a:ea typeface="Segoe UI" panose="020B0502040204020203" pitchFamily="34" charset="0"/>
              <a:cs typeface="Segoe UI (Body)"/>
            </a:endParaRPr>
          </a:p>
          <a:p>
            <a:endParaRPr lang="en-US" dirty="0"/>
          </a:p>
          <a:p>
            <a:r>
              <a:rPr lang="en-US" dirty="0"/>
              <a:t>Why would you use the Azure portal instead of a programming language like CLI?</a:t>
            </a:r>
          </a:p>
          <a:p>
            <a:r>
              <a:rPr lang="en-US" b="1" dirty="0"/>
              <a:t>Answer</a:t>
            </a:r>
            <a:r>
              <a:rPr lang="en-US" dirty="0"/>
              <a:t>: The Azure portal is a good tool when you are first starting out as an Administrator. The portal is menu-driven with easy-to-use wizards. In the portal you don’t need to know a programming syntax. However, when you have tasks that must be repeated (scripted) a command language like PowerShell or the CLI is better than the portal. </a:t>
            </a:r>
          </a:p>
        </p:txBody>
      </p:sp>
      <p:sp>
        <p:nvSpPr>
          <p:cNvPr id="4" name="Slide Number Placeholder 3"/>
          <p:cNvSpPr>
            <a:spLocks noGrp="1"/>
          </p:cNvSpPr>
          <p:nvPr>
            <p:ph type="sldNum" sz="quarter" idx="5"/>
          </p:nvPr>
        </p:nvSpPr>
        <p:spPr/>
        <p:txBody>
          <a:bodyPr/>
          <a:lstStyle/>
          <a:p>
            <a:fld id="{8507DC7E-BC41-4478-BA30-CBCC3A644F0A}" type="slidenum">
              <a:rPr lang="en-US" smtClean="0"/>
              <a:t>9</a:t>
            </a:fld>
            <a:endParaRPr lang="en-US" dirty="0"/>
          </a:p>
        </p:txBody>
      </p:sp>
    </p:spTree>
    <p:extLst>
      <p:ext uri="{BB962C8B-B14F-4D97-AF65-F5344CB8AC3E}">
        <p14:creationId xmlns:p14="http://schemas.microsoft.com/office/powerpoint/2010/main" val="13201198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10</a:t>
            </a:fld>
            <a:endParaRPr lang="en-US"/>
          </a:p>
        </p:txBody>
      </p:sp>
    </p:spTree>
    <p:extLst>
      <p:ext uri="{BB962C8B-B14F-4D97-AF65-F5344CB8AC3E}">
        <p14:creationId xmlns:p14="http://schemas.microsoft.com/office/powerpoint/2010/main" val="134762462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8.svg"/><Relationship Id="rId4"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2E9348E-FA16-FE20-38FB-EDD806C9464D}"/>
              </a:ext>
            </a:extLst>
          </p:cNvPr>
          <p:cNvPicPr>
            <a:picLocks noChangeAspect="1"/>
          </p:cNvPicPr>
          <p:nvPr userDrawn="1"/>
        </p:nvPicPr>
        <p:blipFill>
          <a:blip r:embed="rId2"/>
          <a:stretch>
            <a:fillRect/>
          </a:stretch>
        </p:blipFill>
        <p:spPr>
          <a:xfrm>
            <a:off x="-1" y="11112"/>
            <a:ext cx="12436475" cy="6972300"/>
          </a:xfrm>
          <a:prstGeom prst="rect">
            <a:avLst/>
          </a:prstGeom>
        </p:spPr>
      </p:pic>
      <p:pic>
        <p:nvPicPr>
          <p:cNvPr id="7" name="MS logo gray - EMF" descr="Microsoft logo, gray text version">
            <a:extLst>
              <a:ext uri="{FF2B5EF4-FFF2-40B4-BE49-F238E27FC236}">
                <a16:creationId xmlns:a16="http://schemas.microsoft.com/office/drawing/2014/main" id="{7B930E7F-5B91-31B0-B67D-DB8C41E881CF}"/>
              </a:ext>
            </a:extLst>
          </p:cNvPr>
          <p:cNvPicPr>
            <a:picLocks noChangeAspect="1"/>
          </p:cNvPicPr>
          <p:nvPr userDrawn="1"/>
        </p:nvPicPr>
        <p:blipFill>
          <a:blip r:embed="rId3"/>
          <a:stretch>
            <a:fillRect/>
          </a:stretch>
        </p:blipFill>
        <p:spPr bwMode="black">
          <a:xfrm>
            <a:off x="595914" y="597450"/>
            <a:ext cx="1393840" cy="298433"/>
          </a:xfrm>
          <a:prstGeom prst="rect">
            <a:avLst/>
          </a:prstGeom>
        </p:spPr>
      </p:pic>
      <p:sp>
        <p:nvSpPr>
          <p:cNvPr id="3" name="Title 1">
            <a:extLst>
              <a:ext uri="{FF2B5EF4-FFF2-40B4-BE49-F238E27FC236}">
                <a16:creationId xmlns:a16="http://schemas.microsoft.com/office/drawing/2014/main" id="{3E21C31D-925C-53B5-2E40-C54FF245B41E}"/>
              </a:ext>
            </a:extLst>
          </p:cNvPr>
          <p:cNvSpPr>
            <a:spLocks noGrp="1"/>
          </p:cNvSpPr>
          <p:nvPr>
            <p:ph type="title" hasCustomPrompt="1"/>
          </p:nvPr>
        </p:nvSpPr>
        <p:spPr>
          <a:xfrm>
            <a:off x="581341" y="3622696"/>
            <a:ext cx="5800990" cy="1130181"/>
          </a:xfrm>
          <a:noFill/>
        </p:spPr>
        <p:txBody>
          <a:bodyPr wrap="square" lIns="0" tIns="0" rIns="0" bIns="0" anchor="b" anchorCtr="0">
            <a:spAutoFit/>
          </a:bodyPr>
          <a:lstStyle>
            <a:lvl1pPr>
              <a:defRPr sz="4080" b="0" i="0" spc="-51" baseline="0">
                <a:solidFill>
                  <a:schemeClr val="tx1"/>
                </a:solidFill>
                <a:latin typeface="+mn-lt"/>
                <a:cs typeface="Segoe UI" panose="020B0502040204020203" pitchFamily="34" charset="0"/>
              </a:defRPr>
            </a:lvl1pPr>
          </a:lstStyle>
          <a:p>
            <a:r>
              <a:rPr lang="en-US" dirty="0"/>
              <a:t>Event name or </a:t>
            </a:r>
            <a:br>
              <a:rPr lang="en-US" dirty="0"/>
            </a:br>
            <a:r>
              <a:rPr lang="en-US" dirty="0"/>
              <a:t>presentation title </a:t>
            </a:r>
          </a:p>
        </p:txBody>
      </p:sp>
      <p:sp>
        <p:nvSpPr>
          <p:cNvPr id="5" name="Footer Placeholder 10">
            <a:extLst>
              <a:ext uri="{FF2B5EF4-FFF2-40B4-BE49-F238E27FC236}">
                <a16:creationId xmlns:a16="http://schemas.microsoft.com/office/drawing/2014/main" id="{44253EDB-56F0-1036-A65B-02ABC067A9E8}"/>
              </a:ext>
            </a:extLst>
          </p:cNvPr>
          <p:cNvSpPr>
            <a:spLocks noGrp="1"/>
          </p:cNvSpPr>
          <p:nvPr>
            <p:ph type="ftr" sz="quarter" idx="3"/>
          </p:nvPr>
        </p:nvSpPr>
        <p:spPr>
          <a:xfrm>
            <a:off x="591057" y="6548910"/>
            <a:ext cx="4234554" cy="201917"/>
          </a:xfrm>
          <a:prstGeom prst="rect">
            <a:avLst/>
          </a:prstGeom>
        </p:spPr>
        <p:txBody>
          <a:bodyPr vert="horz" lIns="0" tIns="0" rIns="0" bIns="0" rtlCol="0" anchor="ctr"/>
          <a:lstStyle>
            <a:lvl1pPr marL="0" algn="l" defTabSz="932597" rtl="0" eaLnBrk="1" latinLnBrk="0" hangingPunct="1">
              <a:defRPr lang="en-US" sz="1020" kern="1200" dirty="0">
                <a:solidFill>
                  <a:schemeClr val="tx1"/>
                </a:solidFill>
                <a:latin typeface="+mn-lt"/>
                <a:ea typeface="+mn-ea"/>
                <a:cs typeface="+mn-cs"/>
              </a:defRPr>
            </a:lvl1pPr>
            <a:lvl5pPr>
              <a:defRPr lang="en-US" sz="765" kern="100" cap="all" spc="0" baseline="0" dirty="0">
                <a:solidFill>
                  <a:schemeClr val="tx1"/>
                </a:solidFill>
                <a:latin typeface="Arial" panose="020B0604020202020204" pitchFamily="34" charset="0"/>
                <a:ea typeface="+mn-ea"/>
                <a:cs typeface="Arial" panose="020B0604020202020204" pitchFamily="34" charset="0"/>
              </a:defRPr>
            </a:lvl5pPr>
          </a:lstStyle>
          <a:p>
            <a:pPr defTabSz="932563">
              <a:defRPr/>
            </a:pPr>
            <a:r>
              <a:rPr lang="en-US">
                <a:solidFill>
                  <a:srgbClr val="000000"/>
                </a:solidFill>
              </a:rPr>
              <a:t>© Copyright Microsoft Corporation. All rights reserved.</a:t>
            </a:r>
          </a:p>
        </p:txBody>
      </p:sp>
      <p:sp>
        <p:nvSpPr>
          <p:cNvPr id="2" name="Footer Placeholder 10">
            <a:extLst>
              <a:ext uri="{FF2B5EF4-FFF2-40B4-BE49-F238E27FC236}">
                <a16:creationId xmlns:a16="http://schemas.microsoft.com/office/drawing/2014/main" id="{A2E85BCA-8C5F-EFAA-DEF3-E5518406532B}"/>
              </a:ext>
            </a:extLst>
          </p:cNvPr>
          <p:cNvSpPr txBox="1">
            <a:spLocks/>
          </p:cNvSpPr>
          <p:nvPr userDrawn="1"/>
        </p:nvSpPr>
        <p:spPr>
          <a:xfrm>
            <a:off x="591057" y="6548910"/>
            <a:ext cx="4234554" cy="201917"/>
          </a:xfrm>
          <a:prstGeom prst="rect">
            <a:avLst/>
          </a:prstGeom>
        </p:spPr>
        <p:txBody>
          <a:bodyPr vert="horz" lIns="0" tIns="0" rIns="0" bIns="0" rtlCol="0" anchor="ctr"/>
          <a:lstStyle>
            <a:defPPr>
              <a:defRPr lang="en-US"/>
            </a:defPPr>
            <a:lvl1pPr marL="0" algn="l" defTabSz="914400" rtl="0" eaLnBrk="1" latinLnBrk="0" hangingPunct="1">
              <a:defRPr lang="en-US" sz="1000" kern="1200" dirty="0">
                <a:solidFill>
                  <a:schemeClr val="tx1"/>
                </a:solidFill>
                <a:latin typeface="+mn-lt"/>
                <a:ea typeface="+mn-ea"/>
                <a:cs typeface="+mn-cs"/>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lang="en-US" sz="750" kern="100" cap="all" spc="0" baseline="0" dirty="0">
                <a:solidFill>
                  <a:schemeClr val="tx1"/>
                </a:solidFill>
                <a:latin typeface="Arial" panose="020B0604020202020204" pitchFamily="34" charset="0"/>
                <a:ea typeface="+mn-ea"/>
                <a:cs typeface="Arial" panose="020B0604020202020204" pitchFamily="34" charset="0"/>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defTabSz="932563">
              <a:defRPr/>
            </a:pPr>
            <a:r>
              <a:rPr lang="en-US" sz="1020" dirty="0">
                <a:solidFill>
                  <a:srgbClr val="000000"/>
                </a:solidFill>
              </a:rPr>
              <a:t>© Copyright Microsoft Corporation. All rights reserved.</a:t>
            </a:r>
          </a:p>
        </p:txBody>
      </p:sp>
    </p:spTree>
    <p:extLst>
      <p:ext uri="{BB962C8B-B14F-4D97-AF65-F5344CB8AC3E}">
        <p14:creationId xmlns:p14="http://schemas.microsoft.com/office/powerpoint/2010/main" val="22067671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2" orient="horz" pos="2496">
          <p15:clr>
            <a:srgbClr val="5ACBF0"/>
          </p15:clr>
        </p15:guide>
        <p15:guide id="3" pos="3360">
          <p15:clr>
            <a:srgbClr val="5ACBF0"/>
          </p15:clr>
        </p15:guide>
        <p15:guide id="5" orient="horz" pos="2160">
          <p15:clr>
            <a:srgbClr val="FBAE40"/>
          </p15:clr>
        </p15:guide>
        <p15:guide id="6" orient="horz" pos="2229">
          <p15:clr>
            <a:srgbClr val="5ACBF0"/>
          </p15:clr>
        </p15:guide>
        <p15:guide id="7" pos="2996">
          <p15:clr>
            <a:srgbClr val="5ACBF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Lab">
    <p:spTree>
      <p:nvGrpSpPr>
        <p:cNvPr id="1" name=""/>
        <p:cNvGrpSpPr/>
        <p:nvPr/>
      </p:nvGrpSpPr>
      <p:grpSpPr>
        <a:xfrm>
          <a:off x="0" y="0"/>
          <a:ext cx="0" cy="0"/>
          <a:chOff x="0" y="0"/>
          <a:chExt cx="0" cy="0"/>
        </a:xfrm>
      </p:grpSpPr>
      <p:sp>
        <p:nvSpPr>
          <p:cNvPr id="6" name="Rectangle: Single Corner Rounded 5">
            <a:extLst>
              <a:ext uri="{FF2B5EF4-FFF2-40B4-BE49-F238E27FC236}">
                <a16:creationId xmlns:a16="http://schemas.microsoft.com/office/drawing/2014/main" id="{A02CAEB8-26C8-4DCC-A205-1958858BB2CA}"/>
              </a:ext>
              <a:ext uri="{C183D7F6-B498-43B3-948B-1728B52AA6E4}">
                <adec:decorative xmlns:adec="http://schemas.microsoft.com/office/drawing/2017/decorative" val="1"/>
              </a:ext>
            </a:extLst>
          </p:cNvPr>
          <p:cNvSpPr/>
          <p:nvPr userDrawn="1"/>
        </p:nvSpPr>
        <p:spPr bwMode="auto">
          <a:xfrm>
            <a:off x="-1" y="1951559"/>
            <a:ext cx="4282290" cy="4015292"/>
          </a:xfrm>
          <a:prstGeom prst="round1Rect">
            <a:avLst>
              <a:gd name="adj" fmla="val 6737"/>
            </a:avLst>
          </a:prstGeom>
          <a:solidFill>
            <a:srgbClr val="F4F3F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149217" rIns="186521" bIns="149217" numCol="1" spcCol="0" rtlCol="0" fromWordArt="0" anchor="ctr" anchorCtr="0" forceAA="0" compatLnSpc="1">
            <a:prstTxWarp prst="textNoShape">
              <a:avLst/>
            </a:prstTxWarp>
            <a:noAutofit/>
          </a:bodyPr>
          <a:lstStyle/>
          <a:p>
            <a:pPr algn="ctr" defTabSz="951028" fontAlgn="base">
              <a:spcBef>
                <a:spcPct val="0"/>
              </a:spcBef>
              <a:spcAft>
                <a:spcPct val="0"/>
              </a:spcAft>
            </a:pPr>
            <a:endParaRPr lang="en-US" sz="2448" dirty="0">
              <a:solidFill>
                <a:schemeClr val="tx1"/>
              </a:solidFill>
              <a:ea typeface="Segoe UI" pitchFamily="34" charset="0"/>
              <a:cs typeface="Segoe UI" pitchFamily="34" charset="0"/>
            </a:endParaRPr>
          </a:p>
        </p:txBody>
      </p:sp>
      <p:sp>
        <p:nvSpPr>
          <p:cNvPr id="2" name="Title 1">
            <a:extLst>
              <a:ext uri="{FF2B5EF4-FFF2-40B4-BE49-F238E27FC236}">
                <a16:creationId xmlns:a16="http://schemas.microsoft.com/office/drawing/2014/main" id="{BCE35D3C-86EE-875E-D2A6-669DF7E1C19A}"/>
              </a:ext>
            </a:extLst>
          </p:cNvPr>
          <p:cNvSpPr>
            <a:spLocks noGrp="1"/>
          </p:cNvSpPr>
          <p:nvPr>
            <p:ph type="title" hasCustomPrompt="1"/>
          </p:nvPr>
        </p:nvSpPr>
        <p:spPr>
          <a:xfrm>
            <a:off x="600058" y="525428"/>
            <a:ext cx="11703601" cy="502246"/>
          </a:xfrm>
        </p:spPr>
        <p:txBody>
          <a:bodyPr/>
          <a:lstStyle>
            <a:lvl1pPr>
              <a:defRPr sz="3264" b="0" i="0">
                <a:solidFill>
                  <a:schemeClr val="tx1"/>
                </a:solidFill>
                <a:latin typeface="+mj-lt"/>
                <a:cs typeface="Segoe UI Semibold" panose="020B0502040204020203" pitchFamily="34" charset="0"/>
              </a:defRPr>
            </a:lvl1pPr>
          </a:lstStyle>
          <a:p>
            <a:r>
              <a:rPr lang="en-US" dirty="0"/>
              <a:t> </a:t>
            </a:r>
          </a:p>
        </p:txBody>
      </p:sp>
      <p:grpSp>
        <p:nvGrpSpPr>
          <p:cNvPr id="8" name="Group 7">
            <a:extLst>
              <a:ext uri="{FF2B5EF4-FFF2-40B4-BE49-F238E27FC236}">
                <a16:creationId xmlns:a16="http://schemas.microsoft.com/office/drawing/2014/main" id="{1682E78A-A36F-A9AB-B5BC-51FF48A0C477}"/>
              </a:ext>
              <a:ext uri="{C183D7F6-B498-43B3-948B-1728B52AA6E4}">
                <adec:decorative xmlns:adec="http://schemas.microsoft.com/office/drawing/2017/decorative" val="1"/>
              </a:ext>
            </a:extLst>
          </p:cNvPr>
          <p:cNvGrpSpPr/>
          <p:nvPr userDrawn="1"/>
        </p:nvGrpSpPr>
        <p:grpSpPr>
          <a:xfrm>
            <a:off x="3726989" y="1477271"/>
            <a:ext cx="1110600" cy="1110600"/>
            <a:chOff x="5540700" y="2116300"/>
            <a:chExt cx="1110600" cy="1110600"/>
          </a:xfrm>
        </p:grpSpPr>
        <p:sp>
          <p:nvSpPr>
            <p:cNvPr id="10" name="Oval 9">
              <a:extLst>
                <a:ext uri="{FF2B5EF4-FFF2-40B4-BE49-F238E27FC236}">
                  <a16:creationId xmlns:a16="http://schemas.microsoft.com/office/drawing/2014/main" id="{A006B05E-82F0-67C0-F4BE-484546169B05}"/>
                </a:ext>
              </a:extLst>
            </p:cNvPr>
            <p:cNvSpPr/>
            <p:nvPr/>
          </p:nvSpPr>
          <p:spPr>
            <a:xfrm>
              <a:off x="5540700" y="2116300"/>
              <a:ext cx="1110600" cy="1110600"/>
            </a:xfrm>
            <a:prstGeom prst="ellipse">
              <a:avLst/>
            </a:prstGeom>
            <a:solidFill>
              <a:srgbClr val="8DC8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Segoe UI"/>
                <a:ea typeface="+mn-ea"/>
                <a:cs typeface="+mn-cs"/>
              </a:endParaRPr>
            </a:p>
          </p:txBody>
        </p:sp>
        <p:pic>
          <p:nvPicPr>
            <p:cNvPr id="11" name="Picture 33">
              <a:extLst>
                <a:ext uri="{FF2B5EF4-FFF2-40B4-BE49-F238E27FC236}">
                  <a16:creationId xmlns:a16="http://schemas.microsoft.com/office/drawing/2014/main" id="{B551F7BB-0B62-B45A-97E8-BDBC64276EB2}"/>
                </a:ext>
              </a:extLst>
            </p:cNvPr>
            <p:cNvPicPr/>
            <p:nvPr/>
          </p:nvPicPr>
          <p:blipFill>
            <a:blip r:embed="rId2">
              <a:extLst>
                <a:ext uri="{96DAC541-7B7A-43D3-8B79-37D633B846F1}">
                  <asvg:svgBlip xmlns:asvg="http://schemas.microsoft.com/office/drawing/2016/SVG/main" r:embed="rId3"/>
                </a:ext>
              </a:extLst>
            </a:blip>
            <a:srcRect/>
            <a:stretch/>
          </p:blipFill>
          <p:spPr>
            <a:xfrm>
              <a:off x="5749602" y="2325202"/>
              <a:ext cx="692796" cy="692796"/>
            </a:xfrm>
            <a:prstGeom prst="rect">
              <a:avLst/>
            </a:prstGeom>
            <a:noFill/>
          </p:spPr>
        </p:pic>
      </p:grpSp>
    </p:spTree>
    <p:extLst>
      <p:ext uri="{BB962C8B-B14F-4D97-AF65-F5344CB8AC3E}">
        <p14:creationId xmlns:p14="http://schemas.microsoft.com/office/powerpoint/2010/main" val="1703096096"/>
      </p:ext>
    </p:extLst>
  </p:cSld>
  <p:clrMapOvr>
    <a:masterClrMapping/>
  </p:clrMapOvr>
  <p:transition>
    <p:fade/>
  </p:transition>
  <p:extLst>
    <p:ext uri="{DCECCB84-F9BA-43D5-87BE-67443E8EF086}">
      <p15:sldGuideLst xmlns:p15="http://schemas.microsoft.com/office/powerpoint/2012/main">
        <p15:guide id="4" pos="778">
          <p15:clr>
            <a:srgbClr val="954F72"/>
          </p15:clr>
        </p15:guide>
        <p15:guide id="5" pos="962">
          <p15:clr>
            <a:srgbClr val="954F72"/>
          </p15:clr>
        </p15:guide>
        <p15:guide id="6" pos="1372">
          <p15:clr>
            <a:srgbClr val="954F72"/>
          </p15:clr>
        </p15:guide>
        <p15:guide id="7" pos="1556">
          <p15:clr>
            <a:srgbClr val="954F72"/>
          </p15:clr>
        </p15:guide>
        <p15:guide id="8" pos="1966">
          <p15:clr>
            <a:srgbClr val="954F72"/>
          </p15:clr>
        </p15:guide>
        <p15:guide id="9" pos="2150">
          <p15:clr>
            <a:srgbClr val="954F72"/>
          </p15:clr>
        </p15:guide>
        <p15:guide id="10" pos="2560">
          <p15:clr>
            <a:srgbClr val="954F72"/>
          </p15:clr>
        </p15:guide>
        <p15:guide id="11" pos="2744">
          <p15:clr>
            <a:srgbClr val="954F72"/>
          </p15:clr>
        </p15:guide>
        <p15:guide id="12" pos="3153">
          <p15:clr>
            <a:srgbClr val="954F72"/>
          </p15:clr>
        </p15:guide>
        <p15:guide id="13" pos="3338">
          <p15:clr>
            <a:srgbClr val="954F72"/>
          </p15:clr>
        </p15:guide>
        <p15:guide id="14" pos="3747">
          <p15:clr>
            <a:srgbClr val="954F72"/>
          </p15:clr>
        </p15:guide>
        <p15:guide id="15" pos="3932">
          <p15:clr>
            <a:srgbClr val="954F72"/>
          </p15:clr>
        </p15:guide>
        <p15:guide id="16" pos="4341">
          <p15:clr>
            <a:srgbClr val="954F72"/>
          </p15:clr>
        </p15:guide>
        <p15:guide id="17" pos="4526">
          <p15:clr>
            <a:srgbClr val="954F72"/>
          </p15:clr>
        </p15:guide>
        <p15:guide id="18" pos="4935">
          <p15:clr>
            <a:srgbClr val="954F72"/>
          </p15:clr>
        </p15:guide>
        <p15:guide id="19" pos="5120">
          <p15:clr>
            <a:srgbClr val="954F72"/>
          </p15:clr>
        </p15:guide>
        <p15:guide id="20" pos="5529">
          <p15:clr>
            <a:srgbClr val="954F72"/>
          </p15:clr>
        </p15:guide>
        <p15:guide id="21" pos="5713">
          <p15:clr>
            <a:srgbClr val="954F72"/>
          </p15:clr>
        </p15:guide>
        <p15:guide id="22" pos="6123">
          <p15:clr>
            <a:srgbClr val="954F72"/>
          </p15:clr>
        </p15:guide>
        <p15:guide id="23" pos="6307">
          <p15:clr>
            <a:srgbClr val="954F72"/>
          </p15:clr>
        </p15:guide>
        <p15:guide id="24" pos="6717">
          <p15:clr>
            <a:srgbClr val="954F72"/>
          </p15:clr>
        </p15:guide>
        <p15:guide id="25" pos="6901">
          <p15:clr>
            <a:srgbClr val="954F72"/>
          </p15:clr>
        </p15:guide>
        <p15:guide id="30" orient="horz" pos="812">
          <p15:clr>
            <a:srgbClr val="954F72"/>
          </p15:clr>
        </p15:guide>
        <p15:guide id="31" orient="horz" pos="996">
          <p15:clr>
            <a:srgbClr val="954F72"/>
          </p15:clr>
        </p15:guide>
        <p15:guide id="32" orient="horz" pos="1440">
          <p15:clr>
            <a:srgbClr val="954F72"/>
          </p15:clr>
        </p15:guide>
        <p15:guide id="33" orient="horz" pos="1624">
          <p15:clr>
            <a:srgbClr val="954F72"/>
          </p15:clr>
        </p15:guide>
        <p15:guide id="34" orient="horz" pos="2067">
          <p15:clr>
            <a:srgbClr val="954F72"/>
          </p15:clr>
        </p15:guide>
        <p15:guide id="35" orient="horz" pos="2252">
          <p15:clr>
            <a:srgbClr val="954F72"/>
          </p15:clr>
        </p15:guide>
        <p15:guide id="36" orient="horz" pos="2695">
          <p15:clr>
            <a:srgbClr val="954F72"/>
          </p15:clr>
        </p15:guide>
        <p15:guide id="37" orient="horz" pos="2880">
          <p15:clr>
            <a:srgbClr val="954F72"/>
          </p15:clr>
        </p15:guide>
        <p15:guide id="38" orient="horz" pos="3323">
          <p15:clr>
            <a:srgbClr val="954F72"/>
          </p15:clr>
        </p15:guide>
        <p15:guide id="39" orient="horz" pos="3507">
          <p15:clr>
            <a:srgbClr val="954F72"/>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1_Lab">
    <p:spTree>
      <p:nvGrpSpPr>
        <p:cNvPr id="1" name=""/>
        <p:cNvGrpSpPr/>
        <p:nvPr/>
      </p:nvGrpSpPr>
      <p:grpSpPr>
        <a:xfrm>
          <a:off x="0" y="0"/>
          <a:ext cx="0" cy="0"/>
          <a:chOff x="0" y="0"/>
          <a:chExt cx="0" cy="0"/>
        </a:xfrm>
      </p:grpSpPr>
      <p:sp>
        <p:nvSpPr>
          <p:cNvPr id="6" name="Rectangle: Single Corner Rounded 5">
            <a:extLst>
              <a:ext uri="{FF2B5EF4-FFF2-40B4-BE49-F238E27FC236}">
                <a16:creationId xmlns:a16="http://schemas.microsoft.com/office/drawing/2014/main" id="{A02CAEB8-26C8-4DCC-A205-1958858BB2CA}"/>
              </a:ext>
              <a:ext uri="{C183D7F6-B498-43B3-948B-1728B52AA6E4}">
                <adec:decorative xmlns:adec="http://schemas.microsoft.com/office/drawing/2017/decorative" val="1"/>
              </a:ext>
            </a:extLst>
          </p:cNvPr>
          <p:cNvSpPr/>
          <p:nvPr userDrawn="1"/>
        </p:nvSpPr>
        <p:spPr bwMode="auto">
          <a:xfrm>
            <a:off x="-1" y="1951559"/>
            <a:ext cx="4282290" cy="4015292"/>
          </a:xfrm>
          <a:prstGeom prst="round1Rect">
            <a:avLst>
              <a:gd name="adj" fmla="val 6737"/>
            </a:avLst>
          </a:prstGeom>
          <a:solidFill>
            <a:srgbClr val="F4F3F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494" tIns="149196" rIns="186494" bIns="149196" numCol="1" spcCol="0" rtlCol="0" fromWordArt="0" anchor="ctr" anchorCtr="0" forceAA="0" compatLnSpc="1">
            <a:prstTxWarp prst="textNoShape">
              <a:avLst/>
            </a:prstTxWarp>
            <a:noAutofit/>
          </a:bodyPr>
          <a:lstStyle/>
          <a:p>
            <a:pPr algn="ctr" defTabSz="950846" fontAlgn="base">
              <a:spcBef>
                <a:spcPct val="0"/>
              </a:spcBef>
              <a:spcAft>
                <a:spcPct val="0"/>
              </a:spcAft>
            </a:pPr>
            <a:endParaRPr lang="en-US" sz="2448" dirty="0">
              <a:solidFill>
                <a:schemeClr val="tx1"/>
              </a:solidFill>
              <a:ea typeface="Segoe UI" pitchFamily="34" charset="0"/>
              <a:cs typeface="Segoe UI" pitchFamily="34" charset="0"/>
            </a:endParaRPr>
          </a:p>
        </p:txBody>
      </p:sp>
      <p:grpSp>
        <p:nvGrpSpPr>
          <p:cNvPr id="8" name="Group 7">
            <a:extLst>
              <a:ext uri="{FF2B5EF4-FFF2-40B4-BE49-F238E27FC236}">
                <a16:creationId xmlns:a16="http://schemas.microsoft.com/office/drawing/2014/main" id="{1682E78A-A36F-A9AB-B5BC-51FF48A0C477}"/>
              </a:ext>
              <a:ext uri="{C183D7F6-B498-43B3-948B-1728B52AA6E4}">
                <adec:decorative xmlns:adec="http://schemas.microsoft.com/office/drawing/2017/decorative" val="1"/>
              </a:ext>
            </a:extLst>
          </p:cNvPr>
          <p:cNvGrpSpPr/>
          <p:nvPr userDrawn="1"/>
        </p:nvGrpSpPr>
        <p:grpSpPr>
          <a:xfrm>
            <a:off x="3726989" y="1477271"/>
            <a:ext cx="1110600" cy="1110600"/>
            <a:chOff x="5540700" y="2116300"/>
            <a:chExt cx="1110600" cy="1110600"/>
          </a:xfrm>
        </p:grpSpPr>
        <p:sp>
          <p:nvSpPr>
            <p:cNvPr id="10" name="Oval 9">
              <a:extLst>
                <a:ext uri="{FF2B5EF4-FFF2-40B4-BE49-F238E27FC236}">
                  <a16:creationId xmlns:a16="http://schemas.microsoft.com/office/drawing/2014/main" id="{A006B05E-82F0-67C0-F4BE-484546169B05}"/>
                </a:ext>
              </a:extLst>
            </p:cNvPr>
            <p:cNvSpPr/>
            <p:nvPr/>
          </p:nvSpPr>
          <p:spPr>
            <a:xfrm>
              <a:off x="5540700" y="2116300"/>
              <a:ext cx="1110600" cy="1110600"/>
            </a:xfrm>
            <a:prstGeom prst="ellipse">
              <a:avLst/>
            </a:prstGeom>
            <a:solidFill>
              <a:srgbClr val="8DC8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24"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Segoe UI"/>
                <a:ea typeface="+mn-ea"/>
                <a:cs typeface="+mn-cs"/>
              </a:endParaRPr>
            </a:p>
          </p:txBody>
        </p:sp>
        <p:pic>
          <p:nvPicPr>
            <p:cNvPr id="11" name="Picture 33">
              <a:extLst>
                <a:ext uri="{FF2B5EF4-FFF2-40B4-BE49-F238E27FC236}">
                  <a16:creationId xmlns:a16="http://schemas.microsoft.com/office/drawing/2014/main" id="{B551F7BB-0B62-B45A-97E8-BDBC64276EB2}"/>
                </a:ext>
              </a:extLst>
            </p:cNvPr>
            <p:cNvPicPr/>
            <p:nvPr/>
          </p:nvPicPr>
          <p:blipFill>
            <a:blip r:embed="rId2">
              <a:extLst>
                <a:ext uri="{96DAC541-7B7A-43D3-8B79-37D633B846F1}">
                  <asvg:svgBlip xmlns:asvg="http://schemas.microsoft.com/office/drawing/2016/SVG/main" r:embed="rId3"/>
                </a:ext>
              </a:extLst>
            </a:blip>
            <a:srcRect/>
            <a:stretch/>
          </p:blipFill>
          <p:spPr>
            <a:xfrm>
              <a:off x="5749602" y="2325202"/>
              <a:ext cx="692796" cy="692796"/>
            </a:xfrm>
            <a:prstGeom prst="rect">
              <a:avLst/>
            </a:prstGeom>
            <a:noFill/>
          </p:spPr>
        </p:pic>
      </p:grpSp>
      <p:sp>
        <p:nvSpPr>
          <p:cNvPr id="5" name="Title 2">
            <a:extLst>
              <a:ext uri="{FF2B5EF4-FFF2-40B4-BE49-F238E27FC236}">
                <a16:creationId xmlns:a16="http://schemas.microsoft.com/office/drawing/2014/main" id="{4175403B-6F90-A094-AF78-603246CF1E2C}"/>
              </a:ext>
            </a:extLst>
          </p:cNvPr>
          <p:cNvSpPr>
            <a:spLocks noGrp="1"/>
          </p:cNvSpPr>
          <p:nvPr>
            <p:ph type="title" hasCustomPrompt="1"/>
          </p:nvPr>
        </p:nvSpPr>
        <p:spPr>
          <a:xfrm>
            <a:off x="465138" y="567458"/>
            <a:ext cx="11530584" cy="546234"/>
          </a:xfrm>
        </p:spPr>
        <p:txBody>
          <a:bodyPr/>
          <a:lstStyle>
            <a:lvl1pPr>
              <a:defRPr/>
            </a:lvl1pPr>
          </a:lstStyle>
          <a:p>
            <a:r>
              <a:rPr lang="en-US" dirty="0"/>
              <a:t>Heading Segoe UI </a:t>
            </a:r>
            <a:r>
              <a:rPr lang="en-US" dirty="0" err="1"/>
              <a:t>Semibold</a:t>
            </a:r>
            <a:r>
              <a:rPr lang="en-US" dirty="0"/>
              <a:t> 32</a:t>
            </a:r>
          </a:p>
        </p:txBody>
      </p:sp>
    </p:spTree>
    <p:extLst>
      <p:ext uri="{BB962C8B-B14F-4D97-AF65-F5344CB8AC3E}">
        <p14:creationId xmlns:p14="http://schemas.microsoft.com/office/powerpoint/2010/main" val="2031421148"/>
      </p:ext>
    </p:extLst>
  </p:cSld>
  <p:clrMapOvr>
    <a:masterClrMapping/>
  </p:clrMapOvr>
  <p:transition>
    <p:fade/>
  </p:transition>
  <p:extLst>
    <p:ext uri="{DCECCB84-F9BA-43D5-87BE-67443E8EF086}">
      <p15:sldGuideLst xmlns:p15="http://schemas.microsoft.com/office/powerpoint/2012/main">
        <p15:guide id="4" pos="778">
          <p15:clr>
            <a:srgbClr val="954F72"/>
          </p15:clr>
        </p15:guide>
        <p15:guide id="5" pos="962">
          <p15:clr>
            <a:srgbClr val="954F72"/>
          </p15:clr>
        </p15:guide>
        <p15:guide id="6" pos="1372">
          <p15:clr>
            <a:srgbClr val="954F72"/>
          </p15:clr>
        </p15:guide>
        <p15:guide id="7" pos="1556">
          <p15:clr>
            <a:srgbClr val="954F72"/>
          </p15:clr>
        </p15:guide>
        <p15:guide id="8" pos="1966">
          <p15:clr>
            <a:srgbClr val="954F72"/>
          </p15:clr>
        </p15:guide>
        <p15:guide id="9" pos="2150">
          <p15:clr>
            <a:srgbClr val="954F72"/>
          </p15:clr>
        </p15:guide>
        <p15:guide id="10" pos="2560">
          <p15:clr>
            <a:srgbClr val="954F72"/>
          </p15:clr>
        </p15:guide>
        <p15:guide id="11" pos="2744">
          <p15:clr>
            <a:srgbClr val="954F72"/>
          </p15:clr>
        </p15:guide>
        <p15:guide id="12" pos="3153">
          <p15:clr>
            <a:srgbClr val="954F72"/>
          </p15:clr>
        </p15:guide>
        <p15:guide id="13" pos="3338">
          <p15:clr>
            <a:srgbClr val="954F72"/>
          </p15:clr>
        </p15:guide>
        <p15:guide id="14" pos="3747">
          <p15:clr>
            <a:srgbClr val="954F72"/>
          </p15:clr>
        </p15:guide>
        <p15:guide id="15" pos="3932">
          <p15:clr>
            <a:srgbClr val="954F72"/>
          </p15:clr>
        </p15:guide>
        <p15:guide id="16" pos="4341">
          <p15:clr>
            <a:srgbClr val="954F72"/>
          </p15:clr>
        </p15:guide>
        <p15:guide id="17" pos="4526">
          <p15:clr>
            <a:srgbClr val="954F72"/>
          </p15:clr>
        </p15:guide>
        <p15:guide id="18" pos="4935">
          <p15:clr>
            <a:srgbClr val="954F72"/>
          </p15:clr>
        </p15:guide>
        <p15:guide id="19" pos="5120">
          <p15:clr>
            <a:srgbClr val="954F72"/>
          </p15:clr>
        </p15:guide>
        <p15:guide id="20" pos="5529">
          <p15:clr>
            <a:srgbClr val="954F72"/>
          </p15:clr>
        </p15:guide>
        <p15:guide id="21" pos="5713">
          <p15:clr>
            <a:srgbClr val="954F72"/>
          </p15:clr>
        </p15:guide>
        <p15:guide id="22" pos="6123">
          <p15:clr>
            <a:srgbClr val="954F72"/>
          </p15:clr>
        </p15:guide>
        <p15:guide id="23" pos="6307">
          <p15:clr>
            <a:srgbClr val="954F72"/>
          </p15:clr>
        </p15:guide>
        <p15:guide id="24" pos="6717">
          <p15:clr>
            <a:srgbClr val="954F72"/>
          </p15:clr>
        </p15:guide>
        <p15:guide id="25" pos="6901">
          <p15:clr>
            <a:srgbClr val="954F72"/>
          </p15:clr>
        </p15:guide>
        <p15:guide id="30" orient="horz" pos="812">
          <p15:clr>
            <a:srgbClr val="954F72"/>
          </p15:clr>
        </p15:guide>
        <p15:guide id="31" orient="horz" pos="996">
          <p15:clr>
            <a:srgbClr val="954F72"/>
          </p15:clr>
        </p15:guide>
        <p15:guide id="32" orient="horz" pos="1440">
          <p15:clr>
            <a:srgbClr val="954F72"/>
          </p15:clr>
        </p15:guide>
        <p15:guide id="33" orient="horz" pos="1624">
          <p15:clr>
            <a:srgbClr val="954F72"/>
          </p15:clr>
        </p15:guide>
        <p15:guide id="34" orient="horz" pos="2067">
          <p15:clr>
            <a:srgbClr val="954F72"/>
          </p15:clr>
        </p15:guide>
        <p15:guide id="35" orient="horz" pos="2252">
          <p15:clr>
            <a:srgbClr val="954F72"/>
          </p15:clr>
        </p15:guide>
        <p15:guide id="36" orient="horz" pos="2695">
          <p15:clr>
            <a:srgbClr val="954F72"/>
          </p15:clr>
        </p15:guide>
        <p15:guide id="37" orient="horz" pos="2880">
          <p15:clr>
            <a:srgbClr val="954F72"/>
          </p15:clr>
        </p15:guide>
        <p15:guide id="38" orient="horz" pos="3323">
          <p15:clr>
            <a:srgbClr val="954F72"/>
          </p15:clr>
        </p15:guide>
        <p15:guide id="39" orient="horz" pos="3507">
          <p15:clr>
            <a:srgbClr val="954F72"/>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a:xfrm>
            <a:off x="465138" y="567458"/>
            <a:ext cx="11530584" cy="537180"/>
          </a:xfrm>
        </p:spPr>
        <p:txBody>
          <a:bodyPr/>
          <a:lstStyle>
            <a:lvl1pPr>
              <a:defRPr/>
            </a:lvl1pPr>
          </a:lstStyle>
          <a:p>
            <a:r>
              <a:rPr lang="en-US" dirty="0"/>
              <a:t>Heading Segoe UI </a:t>
            </a:r>
            <a:r>
              <a:rPr lang="en-US" dirty="0" err="1"/>
              <a:t>Semibold</a:t>
            </a:r>
            <a:r>
              <a:rPr lang="en-US" dirty="0"/>
              <a:t> 32</a:t>
            </a:r>
          </a:p>
        </p:txBody>
      </p:sp>
    </p:spTree>
    <p:extLst>
      <p:ext uri="{BB962C8B-B14F-4D97-AF65-F5344CB8AC3E}">
        <p14:creationId xmlns:p14="http://schemas.microsoft.com/office/powerpoint/2010/main" val="2416015380"/>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slide">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64707CDC-9BD2-0073-85EB-939160E4C7CC}"/>
              </a:ext>
            </a:extLst>
          </p:cNvPr>
          <p:cNvPicPr>
            <a:picLocks noChangeAspect="1"/>
          </p:cNvPicPr>
          <p:nvPr userDrawn="1"/>
        </p:nvPicPr>
        <p:blipFill>
          <a:blip r:embed="rId2"/>
          <a:stretch>
            <a:fillRect/>
          </a:stretch>
        </p:blipFill>
        <p:spPr>
          <a:xfrm>
            <a:off x="1231900" y="1587"/>
            <a:ext cx="11204575" cy="6991350"/>
          </a:xfrm>
          <a:prstGeom prst="rect">
            <a:avLst/>
          </a:prstGeom>
        </p:spPr>
      </p:pic>
      <p:sp>
        <p:nvSpPr>
          <p:cNvPr id="3" name="Title 1">
            <a:extLst>
              <a:ext uri="{FF2B5EF4-FFF2-40B4-BE49-F238E27FC236}">
                <a16:creationId xmlns:a16="http://schemas.microsoft.com/office/drawing/2014/main" id="{12D19AFB-6939-2FBA-48C9-66A2961406A7}"/>
              </a:ext>
            </a:extLst>
          </p:cNvPr>
          <p:cNvSpPr>
            <a:spLocks noGrp="1"/>
          </p:cNvSpPr>
          <p:nvPr>
            <p:ph type="title" hasCustomPrompt="1"/>
          </p:nvPr>
        </p:nvSpPr>
        <p:spPr>
          <a:xfrm>
            <a:off x="581340" y="3514705"/>
            <a:ext cx="6472474" cy="565091"/>
          </a:xfrm>
          <a:noFill/>
        </p:spPr>
        <p:txBody>
          <a:bodyPr wrap="square" lIns="0" tIns="0" rIns="0" bIns="0" anchor="b" anchorCtr="0">
            <a:spAutoFit/>
          </a:bodyPr>
          <a:lstStyle>
            <a:lvl1pPr>
              <a:defRPr sz="4080" b="0" i="0" spc="-51" baseline="0">
                <a:solidFill>
                  <a:schemeClr val="tx1"/>
                </a:solidFill>
                <a:latin typeface="+mn-lt"/>
                <a:cs typeface="Segoe UI" panose="020B0502040204020203" pitchFamily="34" charset="0"/>
              </a:defRPr>
            </a:lvl1pPr>
          </a:lstStyle>
          <a:p>
            <a:r>
              <a:rPr lang="en-US" dirty="0"/>
              <a:t>Section divider title</a:t>
            </a:r>
          </a:p>
        </p:txBody>
      </p:sp>
      <p:sp>
        <p:nvSpPr>
          <p:cNvPr id="7" name="TextBox 6">
            <a:extLst>
              <a:ext uri="{FF2B5EF4-FFF2-40B4-BE49-F238E27FC236}">
                <a16:creationId xmlns:a16="http://schemas.microsoft.com/office/drawing/2014/main" id="{49AE7960-A7FE-D692-112F-471C560CCA67}"/>
              </a:ext>
            </a:extLst>
          </p:cNvPr>
          <p:cNvSpPr txBox="1"/>
          <p:nvPr userDrawn="1"/>
        </p:nvSpPr>
        <p:spPr>
          <a:xfrm>
            <a:off x="427038" y="6411853"/>
            <a:ext cx="6216728" cy="270285"/>
          </a:xfrm>
          <a:prstGeom prst="rect">
            <a:avLst/>
          </a:prstGeom>
          <a:noFill/>
        </p:spPr>
        <p:txBody>
          <a:bodyPr wrap="square">
            <a:spAutoFit/>
          </a:bodyPr>
          <a:lstStyle/>
          <a:p>
            <a:pPr defTabSz="932563">
              <a:defRPr/>
            </a:pPr>
            <a:r>
              <a:rPr lang="en-US" sz="1122" dirty="0">
                <a:solidFill>
                  <a:srgbClr val="000000"/>
                </a:solidFill>
              </a:rPr>
              <a:t>© Copyright Microsoft Corporation. All rights reserved.</a:t>
            </a:r>
          </a:p>
        </p:txBody>
      </p:sp>
    </p:spTree>
    <p:extLst>
      <p:ext uri="{BB962C8B-B14F-4D97-AF65-F5344CB8AC3E}">
        <p14:creationId xmlns:p14="http://schemas.microsoft.com/office/powerpoint/2010/main" val="42678271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450">
          <p15:clr>
            <a:srgbClr val="FBAE40"/>
          </p15:clr>
        </p15:guide>
        <p15:guide id="2" orient="horz" pos="2647">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a:t>Heading Segoe UI </a:t>
            </a:r>
            <a:r>
              <a:rPr lang="en-US" err="1"/>
              <a:t>Semibold</a:t>
            </a:r>
            <a:r>
              <a:rPr lang="en-US"/>
              <a:t> 32</a:t>
            </a:r>
          </a:p>
        </p:txBody>
      </p:sp>
    </p:spTree>
    <p:extLst>
      <p:ext uri="{BB962C8B-B14F-4D97-AF65-F5344CB8AC3E}">
        <p14:creationId xmlns:p14="http://schemas.microsoft.com/office/powerpoint/2010/main" val="3803136048"/>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subheadin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74CBFC5-126D-4E5D-BA79-A65662FA3631}"/>
              </a:ext>
            </a:extLst>
          </p:cNvPr>
          <p:cNvSpPr>
            <a:spLocks noGrp="1"/>
          </p:cNvSpPr>
          <p:nvPr>
            <p:ph type="title"/>
          </p:nvPr>
        </p:nvSpPr>
        <p:spPr>
          <a:xfrm>
            <a:off x="427038" y="449263"/>
            <a:ext cx="11568684" cy="655637"/>
          </a:xfrm>
        </p:spPr>
        <p:txBody>
          <a:bodyPr/>
          <a:lstStyle/>
          <a:p>
            <a:r>
              <a:rPr lang="en-US" dirty="0"/>
              <a:t>Click to edit Master title style</a:t>
            </a:r>
          </a:p>
        </p:txBody>
      </p:sp>
      <p:sp>
        <p:nvSpPr>
          <p:cNvPr id="4" name="Text Placeholder 3">
            <a:extLst>
              <a:ext uri="{FF2B5EF4-FFF2-40B4-BE49-F238E27FC236}">
                <a16:creationId xmlns:a16="http://schemas.microsoft.com/office/drawing/2014/main" id="{DB521330-4B4A-4C5F-85CF-D5CBC2772D39}"/>
              </a:ext>
            </a:extLst>
          </p:cNvPr>
          <p:cNvSpPr>
            <a:spLocks noGrp="1"/>
          </p:cNvSpPr>
          <p:nvPr>
            <p:ph type="body" sz="quarter" idx="10" hasCustomPrompt="1"/>
          </p:nvPr>
        </p:nvSpPr>
        <p:spPr>
          <a:xfrm>
            <a:off x="440753" y="998040"/>
            <a:ext cx="11568684" cy="439465"/>
          </a:xfrm>
        </p:spPr>
        <p:txBody>
          <a:bodyPr tIns="45720" rIns="0" bIns="45720"/>
          <a:lstStyle>
            <a:lvl1pPr>
              <a:defRPr sz="2244">
                <a:solidFill>
                  <a:schemeClr val="tx2">
                    <a:lumMod val="50000"/>
                  </a:schemeClr>
                </a:solidFill>
              </a:defRPr>
            </a:lvl1pPr>
          </a:lstStyle>
          <a:p>
            <a:r>
              <a:rPr lang="en-US" dirty="0"/>
              <a:t>Subheading Segoe UI </a:t>
            </a:r>
            <a:r>
              <a:rPr lang="en-US" dirty="0" err="1"/>
              <a:t>Semibold</a:t>
            </a:r>
            <a:r>
              <a:rPr lang="en-US" dirty="0"/>
              <a:t> 22 </a:t>
            </a:r>
            <a:r>
              <a:rPr lang="en-US" dirty="0" err="1"/>
              <a:t>pt</a:t>
            </a:r>
            <a:endParaRPr lang="en-US" dirty="0"/>
          </a:p>
        </p:txBody>
      </p:sp>
    </p:spTree>
    <p:extLst>
      <p:ext uri="{BB962C8B-B14F-4D97-AF65-F5344CB8AC3E}">
        <p14:creationId xmlns:p14="http://schemas.microsoft.com/office/powerpoint/2010/main" val="2499011154"/>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Learning Objs - no OD">
    <p:bg>
      <p:bgPr>
        <a:solidFill>
          <a:srgbClr val="F4F3F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0DA845-DD15-1C56-8B25-22EAA1B45A8A}"/>
              </a:ext>
            </a:extLst>
          </p:cNvPr>
          <p:cNvSpPr>
            <a:spLocks noGrp="1"/>
          </p:cNvSpPr>
          <p:nvPr>
            <p:ph type="title"/>
          </p:nvPr>
        </p:nvSpPr>
        <p:spPr/>
        <p:txBody>
          <a:bodyPr/>
          <a:lstStyle/>
          <a:p>
            <a:r>
              <a:rPr lang="en-US" dirty="0"/>
              <a:t>Click to edit Master title style</a:t>
            </a:r>
          </a:p>
        </p:txBody>
      </p:sp>
      <p:pic>
        <p:nvPicPr>
          <p:cNvPr id="15" name="Graphic 14">
            <a:extLst>
              <a:ext uri="{FF2B5EF4-FFF2-40B4-BE49-F238E27FC236}">
                <a16:creationId xmlns:a16="http://schemas.microsoft.com/office/drawing/2014/main" id="{B2A34330-BC4D-94AB-2A95-93170E542890}"/>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 y="3207262"/>
            <a:ext cx="12436476" cy="3095623"/>
          </a:xfrm>
          <a:prstGeom prst="rect">
            <a:avLst/>
          </a:prstGeom>
        </p:spPr>
      </p:pic>
    </p:spTree>
    <p:extLst>
      <p:ext uri="{BB962C8B-B14F-4D97-AF65-F5344CB8AC3E}">
        <p14:creationId xmlns:p14="http://schemas.microsoft.com/office/powerpoint/2010/main" val="991384308"/>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earning Objs">
    <p:bg>
      <p:bgPr>
        <a:solidFill>
          <a:srgbClr val="F4F3F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0DA845-DD15-1C56-8B25-22EAA1B45A8A}"/>
              </a:ext>
            </a:extLst>
          </p:cNvPr>
          <p:cNvSpPr>
            <a:spLocks noGrp="1"/>
          </p:cNvSpPr>
          <p:nvPr>
            <p:ph type="title"/>
          </p:nvPr>
        </p:nvSpPr>
        <p:spPr/>
        <p:txBody>
          <a:bodyPr/>
          <a:lstStyle/>
          <a:p>
            <a:r>
              <a:rPr lang="en-US" dirty="0"/>
              <a:t>Click to edit Master title style</a:t>
            </a:r>
          </a:p>
        </p:txBody>
      </p:sp>
      <p:pic>
        <p:nvPicPr>
          <p:cNvPr id="15" name="Graphic 14">
            <a:extLst>
              <a:ext uri="{FF2B5EF4-FFF2-40B4-BE49-F238E27FC236}">
                <a16:creationId xmlns:a16="http://schemas.microsoft.com/office/drawing/2014/main" id="{B2A34330-BC4D-94AB-2A95-93170E542890}"/>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 y="3207262"/>
            <a:ext cx="12436476" cy="3095623"/>
          </a:xfrm>
          <a:prstGeom prst="rect">
            <a:avLst/>
          </a:prstGeom>
        </p:spPr>
      </p:pic>
      <p:sp>
        <p:nvSpPr>
          <p:cNvPr id="7" name="Rectangle: Rounded Corners 6">
            <a:extLst>
              <a:ext uri="{FF2B5EF4-FFF2-40B4-BE49-F238E27FC236}">
                <a16:creationId xmlns:a16="http://schemas.microsoft.com/office/drawing/2014/main" id="{E8885716-8A7B-42A7-93E2-E8749AF5C6BC}"/>
              </a:ext>
            </a:extLst>
          </p:cNvPr>
          <p:cNvSpPr/>
          <p:nvPr userDrawn="1"/>
        </p:nvSpPr>
        <p:spPr bwMode="auto">
          <a:xfrm>
            <a:off x="6116130" y="1476375"/>
            <a:ext cx="5313870" cy="4333875"/>
          </a:xfrm>
          <a:prstGeom prst="roundRect">
            <a:avLst/>
          </a:prstGeom>
          <a:solidFill>
            <a:schemeClr val="bg1"/>
          </a:solidFill>
          <a:ln>
            <a:solidFill>
              <a:schemeClr val="bg1">
                <a:lumMod val="9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978991261"/>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earning Recap">
    <p:spTree>
      <p:nvGrpSpPr>
        <p:cNvPr id="1" name=""/>
        <p:cNvGrpSpPr/>
        <p:nvPr/>
      </p:nvGrpSpPr>
      <p:grpSpPr>
        <a:xfrm>
          <a:off x="0" y="0"/>
          <a:ext cx="0" cy="0"/>
          <a:chOff x="0" y="0"/>
          <a:chExt cx="0" cy="0"/>
        </a:xfrm>
      </p:grpSpPr>
      <p:sp>
        <p:nvSpPr>
          <p:cNvPr id="6" name="Rectangle: Single Corner Rounded 5">
            <a:extLst>
              <a:ext uri="{FF2B5EF4-FFF2-40B4-BE49-F238E27FC236}">
                <a16:creationId xmlns:a16="http://schemas.microsoft.com/office/drawing/2014/main" id="{A02CAEB8-26C8-4DCC-A205-1958858BB2CA}"/>
              </a:ext>
              <a:ext uri="{C183D7F6-B498-43B3-948B-1728B52AA6E4}">
                <adec:decorative xmlns:adec="http://schemas.microsoft.com/office/drawing/2017/decorative" val="1"/>
              </a:ext>
            </a:extLst>
          </p:cNvPr>
          <p:cNvSpPr/>
          <p:nvPr userDrawn="1"/>
        </p:nvSpPr>
        <p:spPr bwMode="auto">
          <a:xfrm>
            <a:off x="-1" y="1951559"/>
            <a:ext cx="3183609" cy="4015292"/>
          </a:xfrm>
          <a:prstGeom prst="round1Rect">
            <a:avLst>
              <a:gd name="adj" fmla="val 6737"/>
            </a:avLst>
          </a:prstGeom>
          <a:solidFill>
            <a:srgbClr val="F4F3F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149217" rIns="186521" bIns="149217" numCol="1" spcCol="0" rtlCol="0" fromWordArt="0" anchor="ctr" anchorCtr="0" forceAA="0" compatLnSpc="1">
            <a:prstTxWarp prst="textNoShape">
              <a:avLst/>
            </a:prstTxWarp>
            <a:noAutofit/>
          </a:bodyPr>
          <a:lstStyle/>
          <a:p>
            <a:pPr algn="ctr" defTabSz="951028" fontAlgn="base">
              <a:spcBef>
                <a:spcPct val="0"/>
              </a:spcBef>
              <a:spcAft>
                <a:spcPct val="0"/>
              </a:spcAft>
            </a:pPr>
            <a:endParaRPr lang="en-US" sz="2448" dirty="0">
              <a:solidFill>
                <a:schemeClr val="tx1"/>
              </a:solidFill>
              <a:ea typeface="Segoe UI" pitchFamily="34" charset="0"/>
              <a:cs typeface="Segoe UI" pitchFamily="34" charset="0"/>
            </a:endParaRPr>
          </a:p>
        </p:txBody>
      </p:sp>
      <p:grpSp>
        <p:nvGrpSpPr>
          <p:cNvPr id="3" name="Group 2">
            <a:extLst>
              <a:ext uri="{FF2B5EF4-FFF2-40B4-BE49-F238E27FC236}">
                <a16:creationId xmlns:a16="http://schemas.microsoft.com/office/drawing/2014/main" id="{C54C7EE8-4313-2803-B06C-A5BA61EA412A}"/>
              </a:ext>
              <a:ext uri="{C183D7F6-B498-43B3-948B-1728B52AA6E4}">
                <adec:decorative xmlns:adec="http://schemas.microsoft.com/office/drawing/2017/decorative" val="1"/>
              </a:ext>
            </a:extLst>
          </p:cNvPr>
          <p:cNvGrpSpPr/>
          <p:nvPr userDrawn="1"/>
        </p:nvGrpSpPr>
        <p:grpSpPr>
          <a:xfrm>
            <a:off x="2614984" y="1617484"/>
            <a:ext cx="1132870" cy="1132709"/>
            <a:chOff x="5540700" y="2116300"/>
            <a:chExt cx="1110600" cy="1110600"/>
          </a:xfrm>
        </p:grpSpPr>
        <p:sp>
          <p:nvSpPr>
            <p:cNvPr id="4" name="Oval 3">
              <a:extLst>
                <a:ext uri="{FF2B5EF4-FFF2-40B4-BE49-F238E27FC236}">
                  <a16:creationId xmlns:a16="http://schemas.microsoft.com/office/drawing/2014/main" id="{3F97E22B-DD1F-99A5-25F7-1E4F4F58DA7D}"/>
                </a:ext>
              </a:extLst>
            </p:cNvPr>
            <p:cNvSpPr/>
            <p:nvPr/>
          </p:nvSpPr>
          <p:spPr>
            <a:xfrm>
              <a:off x="5540700" y="2116300"/>
              <a:ext cx="1110600" cy="1110600"/>
            </a:xfrm>
            <a:prstGeom prst="ellipse">
              <a:avLst/>
            </a:prstGeom>
            <a:solidFill>
              <a:srgbClr val="FFA3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32597"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dirty="0">
                <a:ln>
                  <a:noFill/>
                </a:ln>
                <a:solidFill>
                  <a:srgbClr val="FFFFFF"/>
                </a:solidFill>
                <a:effectLst/>
                <a:uLnTx/>
                <a:uFillTx/>
                <a:latin typeface="Segoe UI"/>
                <a:ea typeface="+mn-ea"/>
                <a:cs typeface="+mn-cs"/>
              </a:endParaRPr>
            </a:p>
          </p:txBody>
        </p:sp>
        <p:pic>
          <p:nvPicPr>
            <p:cNvPr id="9" name="Picture 8">
              <a:extLst>
                <a:ext uri="{FF2B5EF4-FFF2-40B4-BE49-F238E27FC236}">
                  <a16:creationId xmlns:a16="http://schemas.microsoft.com/office/drawing/2014/main" id="{B1C046DA-F3B0-17BF-4867-63F317F8ACA9}"/>
                </a:ext>
              </a:extLst>
            </p:cNvPr>
            <p:cNvPicPr/>
            <p:nvPr/>
          </p:nvPicPr>
          <p:blipFill>
            <a:blip r:embed="rId2"/>
            <a:srcRect/>
            <a:stretch/>
          </p:blipFill>
          <p:spPr>
            <a:xfrm>
              <a:off x="5749602" y="2325202"/>
              <a:ext cx="692796" cy="692796"/>
            </a:xfrm>
            <a:prstGeom prst="rect">
              <a:avLst/>
            </a:prstGeom>
            <a:noFill/>
          </p:spPr>
        </p:pic>
      </p:grpSp>
      <p:sp>
        <p:nvSpPr>
          <p:cNvPr id="7" name="TextBox 6">
            <a:extLst>
              <a:ext uri="{FF2B5EF4-FFF2-40B4-BE49-F238E27FC236}">
                <a16:creationId xmlns:a16="http://schemas.microsoft.com/office/drawing/2014/main" id="{05350FFB-1FC5-59FA-F297-3FE6E8364735}"/>
              </a:ext>
            </a:extLst>
          </p:cNvPr>
          <p:cNvSpPr txBox="1"/>
          <p:nvPr userDrawn="1"/>
        </p:nvSpPr>
        <p:spPr>
          <a:xfrm>
            <a:off x="600058" y="2927690"/>
            <a:ext cx="2228017" cy="2366802"/>
          </a:xfrm>
          <a:prstGeom prst="rect">
            <a:avLst/>
          </a:prstGeom>
          <a:noFill/>
        </p:spPr>
        <p:txBody>
          <a:bodyPr wrap="square" lIns="182880" tIns="146304" rIns="182880" bIns="146304" rtlCol="0">
            <a:spAutoFit/>
          </a:bodyPr>
          <a:lstStyle/>
          <a:p>
            <a:pPr marL="0" marR="0" lvl="0" indent="0" algn="l" defTabSz="932742" rtl="0" eaLnBrk="1" fontAlgn="auto" latinLnBrk="0" hangingPunct="1">
              <a:lnSpc>
                <a:spcPct val="90000"/>
              </a:lnSpc>
              <a:spcBef>
                <a:spcPts val="0"/>
              </a:spcBef>
              <a:spcAft>
                <a:spcPts val="600"/>
              </a:spcAft>
              <a:buClrTx/>
              <a:buSzTx/>
              <a:buFontTx/>
              <a:buNone/>
              <a:tabLst/>
              <a:defRPr/>
            </a:pPr>
            <a:r>
              <a:rPr lang="en-US" sz="2400" kern="1200" spc="-50" baseline="0" dirty="0">
                <a:solidFill>
                  <a:srgbClr val="000000"/>
                </a:solidFill>
                <a:latin typeface="+mj-lt"/>
                <a:ea typeface="+mn-ea"/>
                <a:cs typeface="+mn-cs"/>
              </a:rPr>
              <a:t>Check your knowledge questions and additional study</a:t>
            </a:r>
          </a:p>
          <a:p>
            <a:pPr>
              <a:lnSpc>
                <a:spcPct val="90000"/>
              </a:lnSpc>
              <a:spcAft>
                <a:spcPts val="600"/>
              </a:spcAft>
            </a:pPr>
            <a:endParaRPr lang="en-US" sz="2400" dirty="0" err="1">
              <a:gradFill>
                <a:gsLst>
                  <a:gs pos="2917">
                    <a:schemeClr val="tx1"/>
                  </a:gs>
                  <a:gs pos="30000">
                    <a:schemeClr val="tx1"/>
                  </a:gs>
                </a:gsLst>
                <a:lin ang="5400000" scaled="0"/>
              </a:gradFill>
            </a:endParaRPr>
          </a:p>
        </p:txBody>
      </p:sp>
      <p:sp>
        <p:nvSpPr>
          <p:cNvPr id="5" name="Title 1">
            <a:extLst>
              <a:ext uri="{FF2B5EF4-FFF2-40B4-BE49-F238E27FC236}">
                <a16:creationId xmlns:a16="http://schemas.microsoft.com/office/drawing/2014/main" id="{DA9EEDEA-6687-D76A-D227-7C52A001F415}"/>
              </a:ext>
            </a:extLst>
          </p:cNvPr>
          <p:cNvSpPr>
            <a:spLocks noGrp="1"/>
          </p:cNvSpPr>
          <p:nvPr>
            <p:ph type="title"/>
          </p:nvPr>
        </p:nvSpPr>
        <p:spPr>
          <a:xfrm>
            <a:off x="427038" y="449263"/>
            <a:ext cx="11568684" cy="693737"/>
          </a:xfrm>
        </p:spPr>
        <p:txBody>
          <a:bodyPr/>
          <a:lstStyle/>
          <a:p>
            <a:r>
              <a:rPr lang="en-US" dirty="0"/>
              <a:t>Click to edit Master title style</a:t>
            </a:r>
          </a:p>
        </p:txBody>
      </p:sp>
    </p:spTree>
    <p:extLst>
      <p:ext uri="{BB962C8B-B14F-4D97-AF65-F5344CB8AC3E}">
        <p14:creationId xmlns:p14="http://schemas.microsoft.com/office/powerpoint/2010/main" val="3349723813"/>
      </p:ext>
    </p:extLst>
  </p:cSld>
  <p:clrMapOvr>
    <a:masterClrMapping/>
  </p:clrMapOvr>
  <p:transition>
    <p:fade/>
  </p:transition>
  <p:extLst>
    <p:ext uri="{DCECCB84-F9BA-43D5-87BE-67443E8EF086}">
      <p15:sldGuideLst xmlns:p15="http://schemas.microsoft.com/office/powerpoint/2012/main">
        <p15:guide id="4" pos="778">
          <p15:clr>
            <a:srgbClr val="954F72"/>
          </p15:clr>
        </p15:guide>
        <p15:guide id="5" pos="962">
          <p15:clr>
            <a:srgbClr val="954F72"/>
          </p15:clr>
        </p15:guide>
        <p15:guide id="6" pos="1372">
          <p15:clr>
            <a:srgbClr val="954F72"/>
          </p15:clr>
        </p15:guide>
        <p15:guide id="7" pos="1556">
          <p15:clr>
            <a:srgbClr val="954F72"/>
          </p15:clr>
        </p15:guide>
        <p15:guide id="8" pos="1966">
          <p15:clr>
            <a:srgbClr val="954F72"/>
          </p15:clr>
        </p15:guide>
        <p15:guide id="9" pos="2150">
          <p15:clr>
            <a:srgbClr val="954F72"/>
          </p15:clr>
        </p15:guide>
        <p15:guide id="10" pos="2560">
          <p15:clr>
            <a:srgbClr val="954F72"/>
          </p15:clr>
        </p15:guide>
        <p15:guide id="11" pos="2744">
          <p15:clr>
            <a:srgbClr val="954F72"/>
          </p15:clr>
        </p15:guide>
        <p15:guide id="12" pos="3153">
          <p15:clr>
            <a:srgbClr val="954F72"/>
          </p15:clr>
        </p15:guide>
        <p15:guide id="13" pos="3338">
          <p15:clr>
            <a:srgbClr val="954F72"/>
          </p15:clr>
        </p15:guide>
        <p15:guide id="14" pos="3747">
          <p15:clr>
            <a:srgbClr val="954F72"/>
          </p15:clr>
        </p15:guide>
        <p15:guide id="15" pos="3932">
          <p15:clr>
            <a:srgbClr val="954F72"/>
          </p15:clr>
        </p15:guide>
        <p15:guide id="16" pos="4341">
          <p15:clr>
            <a:srgbClr val="954F72"/>
          </p15:clr>
        </p15:guide>
        <p15:guide id="17" pos="4526">
          <p15:clr>
            <a:srgbClr val="954F72"/>
          </p15:clr>
        </p15:guide>
        <p15:guide id="18" pos="4935">
          <p15:clr>
            <a:srgbClr val="954F72"/>
          </p15:clr>
        </p15:guide>
        <p15:guide id="19" pos="5120">
          <p15:clr>
            <a:srgbClr val="954F72"/>
          </p15:clr>
        </p15:guide>
        <p15:guide id="20" pos="5529">
          <p15:clr>
            <a:srgbClr val="954F72"/>
          </p15:clr>
        </p15:guide>
        <p15:guide id="21" pos="5713">
          <p15:clr>
            <a:srgbClr val="954F72"/>
          </p15:clr>
        </p15:guide>
        <p15:guide id="22" pos="6123">
          <p15:clr>
            <a:srgbClr val="954F72"/>
          </p15:clr>
        </p15:guide>
        <p15:guide id="23" pos="6307">
          <p15:clr>
            <a:srgbClr val="954F72"/>
          </p15:clr>
        </p15:guide>
        <p15:guide id="24" pos="6717">
          <p15:clr>
            <a:srgbClr val="954F72"/>
          </p15:clr>
        </p15:guide>
        <p15:guide id="25" pos="6901">
          <p15:clr>
            <a:srgbClr val="954F72"/>
          </p15:clr>
        </p15:guide>
        <p15:guide id="30" orient="horz" pos="812">
          <p15:clr>
            <a:srgbClr val="954F72"/>
          </p15:clr>
        </p15:guide>
        <p15:guide id="31" orient="horz" pos="996">
          <p15:clr>
            <a:srgbClr val="954F72"/>
          </p15:clr>
        </p15:guide>
        <p15:guide id="32" orient="horz" pos="1440">
          <p15:clr>
            <a:srgbClr val="954F72"/>
          </p15:clr>
        </p15:guide>
        <p15:guide id="33" orient="horz" pos="1624">
          <p15:clr>
            <a:srgbClr val="954F72"/>
          </p15:clr>
        </p15:guide>
        <p15:guide id="34" orient="horz" pos="2067">
          <p15:clr>
            <a:srgbClr val="954F72"/>
          </p15:clr>
        </p15:guide>
        <p15:guide id="35" orient="horz" pos="2252">
          <p15:clr>
            <a:srgbClr val="954F72"/>
          </p15:clr>
        </p15:guide>
        <p15:guide id="36" orient="horz" pos="2695">
          <p15:clr>
            <a:srgbClr val="954F72"/>
          </p15:clr>
        </p15:guide>
        <p15:guide id="37" orient="horz" pos="2880">
          <p15:clr>
            <a:srgbClr val="954F72"/>
          </p15:clr>
        </p15:guide>
        <p15:guide id="38" orient="horz" pos="3323">
          <p15:clr>
            <a:srgbClr val="954F72"/>
          </p15:clr>
        </p15:guide>
        <p15:guide id="39" orient="horz" pos="3507">
          <p15:clr>
            <a:srgbClr val="954F72"/>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Learning Recap">
    <p:spTree>
      <p:nvGrpSpPr>
        <p:cNvPr id="1" name=""/>
        <p:cNvGrpSpPr/>
        <p:nvPr/>
      </p:nvGrpSpPr>
      <p:grpSpPr>
        <a:xfrm>
          <a:off x="0" y="0"/>
          <a:ext cx="0" cy="0"/>
          <a:chOff x="0" y="0"/>
          <a:chExt cx="0" cy="0"/>
        </a:xfrm>
      </p:grpSpPr>
      <p:sp>
        <p:nvSpPr>
          <p:cNvPr id="6" name="Rectangle: Single Corner Rounded 5">
            <a:extLst>
              <a:ext uri="{FF2B5EF4-FFF2-40B4-BE49-F238E27FC236}">
                <a16:creationId xmlns:a16="http://schemas.microsoft.com/office/drawing/2014/main" id="{A02CAEB8-26C8-4DCC-A205-1958858BB2CA}"/>
              </a:ext>
              <a:ext uri="{C183D7F6-B498-43B3-948B-1728B52AA6E4}">
                <adec:decorative xmlns:adec="http://schemas.microsoft.com/office/drawing/2017/decorative" val="1"/>
              </a:ext>
            </a:extLst>
          </p:cNvPr>
          <p:cNvSpPr/>
          <p:nvPr userDrawn="1"/>
        </p:nvSpPr>
        <p:spPr bwMode="auto">
          <a:xfrm>
            <a:off x="-1" y="1951559"/>
            <a:ext cx="3183609" cy="4015292"/>
          </a:xfrm>
          <a:prstGeom prst="round1Rect">
            <a:avLst>
              <a:gd name="adj" fmla="val 6737"/>
            </a:avLst>
          </a:prstGeom>
          <a:solidFill>
            <a:srgbClr val="F4F3F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149217" rIns="186521" bIns="149217" numCol="1" spcCol="0" rtlCol="0" fromWordArt="0" anchor="ctr" anchorCtr="0" forceAA="0" compatLnSpc="1">
            <a:prstTxWarp prst="textNoShape">
              <a:avLst/>
            </a:prstTxWarp>
            <a:noAutofit/>
          </a:bodyPr>
          <a:lstStyle/>
          <a:p>
            <a:pPr algn="ctr" defTabSz="951028" fontAlgn="base">
              <a:spcBef>
                <a:spcPct val="0"/>
              </a:spcBef>
              <a:spcAft>
                <a:spcPct val="0"/>
              </a:spcAft>
            </a:pPr>
            <a:endParaRPr lang="en-US" sz="2448" dirty="0">
              <a:solidFill>
                <a:schemeClr val="tx1"/>
              </a:solidFill>
              <a:ea typeface="Segoe UI" pitchFamily="34" charset="0"/>
              <a:cs typeface="Segoe UI" pitchFamily="34" charset="0"/>
            </a:endParaRPr>
          </a:p>
        </p:txBody>
      </p:sp>
      <p:grpSp>
        <p:nvGrpSpPr>
          <p:cNvPr id="3" name="Group 2">
            <a:extLst>
              <a:ext uri="{FF2B5EF4-FFF2-40B4-BE49-F238E27FC236}">
                <a16:creationId xmlns:a16="http://schemas.microsoft.com/office/drawing/2014/main" id="{C54C7EE8-4313-2803-B06C-A5BA61EA412A}"/>
              </a:ext>
              <a:ext uri="{C183D7F6-B498-43B3-948B-1728B52AA6E4}">
                <adec:decorative xmlns:adec="http://schemas.microsoft.com/office/drawing/2017/decorative" val="1"/>
              </a:ext>
            </a:extLst>
          </p:cNvPr>
          <p:cNvGrpSpPr/>
          <p:nvPr userDrawn="1"/>
        </p:nvGrpSpPr>
        <p:grpSpPr>
          <a:xfrm>
            <a:off x="2614984" y="1617484"/>
            <a:ext cx="1132870" cy="1132709"/>
            <a:chOff x="5540700" y="2116300"/>
            <a:chExt cx="1110600" cy="1110600"/>
          </a:xfrm>
        </p:grpSpPr>
        <p:sp>
          <p:nvSpPr>
            <p:cNvPr id="4" name="Oval 3">
              <a:extLst>
                <a:ext uri="{FF2B5EF4-FFF2-40B4-BE49-F238E27FC236}">
                  <a16:creationId xmlns:a16="http://schemas.microsoft.com/office/drawing/2014/main" id="{3F97E22B-DD1F-99A5-25F7-1E4F4F58DA7D}"/>
                </a:ext>
              </a:extLst>
            </p:cNvPr>
            <p:cNvSpPr/>
            <p:nvPr/>
          </p:nvSpPr>
          <p:spPr>
            <a:xfrm>
              <a:off x="5540700" y="2116300"/>
              <a:ext cx="1110600" cy="1110600"/>
            </a:xfrm>
            <a:prstGeom prst="ellipse">
              <a:avLst/>
            </a:prstGeom>
            <a:solidFill>
              <a:srgbClr val="FFA3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32597"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dirty="0">
                <a:ln>
                  <a:noFill/>
                </a:ln>
                <a:solidFill>
                  <a:srgbClr val="FFFFFF"/>
                </a:solidFill>
                <a:effectLst/>
                <a:uLnTx/>
                <a:uFillTx/>
                <a:latin typeface="Segoe UI"/>
                <a:ea typeface="+mn-ea"/>
                <a:cs typeface="+mn-cs"/>
              </a:endParaRPr>
            </a:p>
          </p:txBody>
        </p:sp>
        <p:pic>
          <p:nvPicPr>
            <p:cNvPr id="9" name="Picture 8">
              <a:extLst>
                <a:ext uri="{FF2B5EF4-FFF2-40B4-BE49-F238E27FC236}">
                  <a16:creationId xmlns:a16="http://schemas.microsoft.com/office/drawing/2014/main" id="{B1C046DA-F3B0-17BF-4867-63F317F8ACA9}"/>
                </a:ext>
              </a:extLst>
            </p:cNvPr>
            <p:cNvPicPr/>
            <p:nvPr/>
          </p:nvPicPr>
          <p:blipFill>
            <a:blip r:embed="rId2"/>
            <a:srcRect/>
            <a:stretch/>
          </p:blipFill>
          <p:spPr>
            <a:xfrm>
              <a:off x="5749602" y="2325202"/>
              <a:ext cx="692796" cy="692796"/>
            </a:xfrm>
            <a:prstGeom prst="rect">
              <a:avLst/>
            </a:prstGeom>
            <a:noFill/>
          </p:spPr>
        </p:pic>
      </p:grpSp>
      <p:sp>
        <p:nvSpPr>
          <p:cNvPr id="7" name="TextBox 6">
            <a:extLst>
              <a:ext uri="{FF2B5EF4-FFF2-40B4-BE49-F238E27FC236}">
                <a16:creationId xmlns:a16="http://schemas.microsoft.com/office/drawing/2014/main" id="{05350FFB-1FC5-59FA-F297-3FE6E8364735}"/>
              </a:ext>
            </a:extLst>
          </p:cNvPr>
          <p:cNvSpPr txBox="1"/>
          <p:nvPr userDrawn="1"/>
        </p:nvSpPr>
        <p:spPr>
          <a:xfrm>
            <a:off x="600058" y="2927690"/>
            <a:ext cx="2228017" cy="2366802"/>
          </a:xfrm>
          <a:prstGeom prst="rect">
            <a:avLst/>
          </a:prstGeom>
          <a:noFill/>
        </p:spPr>
        <p:txBody>
          <a:bodyPr wrap="square" lIns="182880" tIns="146304" rIns="182880" bIns="146304" rtlCol="0">
            <a:spAutoFit/>
          </a:bodyPr>
          <a:lstStyle/>
          <a:p>
            <a:pPr marL="0" marR="0" lvl="0" indent="0" algn="l" defTabSz="932742" rtl="0" eaLnBrk="1" fontAlgn="auto" latinLnBrk="0" hangingPunct="1">
              <a:lnSpc>
                <a:spcPct val="90000"/>
              </a:lnSpc>
              <a:spcBef>
                <a:spcPts val="0"/>
              </a:spcBef>
              <a:spcAft>
                <a:spcPts val="600"/>
              </a:spcAft>
              <a:buClrTx/>
              <a:buSzTx/>
              <a:buFontTx/>
              <a:buNone/>
              <a:tabLst/>
              <a:defRPr/>
            </a:pPr>
            <a:r>
              <a:rPr lang="en-US" sz="2400" kern="1200" spc="-50" baseline="0" dirty="0">
                <a:solidFill>
                  <a:srgbClr val="000000"/>
                </a:solidFill>
                <a:latin typeface="+mj-lt"/>
                <a:ea typeface="+mn-ea"/>
                <a:cs typeface="+mn-cs"/>
              </a:rPr>
              <a:t>Check your knowledge questions and additional study</a:t>
            </a:r>
          </a:p>
          <a:p>
            <a:pPr>
              <a:lnSpc>
                <a:spcPct val="90000"/>
              </a:lnSpc>
              <a:spcAft>
                <a:spcPts val="600"/>
              </a:spcAft>
            </a:pPr>
            <a:endParaRPr lang="en-US" sz="2400" dirty="0" err="1">
              <a:gradFill>
                <a:gsLst>
                  <a:gs pos="2917">
                    <a:schemeClr val="tx1"/>
                  </a:gs>
                  <a:gs pos="30000">
                    <a:schemeClr val="tx1"/>
                  </a:gs>
                </a:gsLst>
                <a:lin ang="5400000" scaled="0"/>
              </a:gradFill>
            </a:endParaRPr>
          </a:p>
        </p:txBody>
      </p:sp>
      <p:sp>
        <p:nvSpPr>
          <p:cNvPr id="5" name="Title 1">
            <a:extLst>
              <a:ext uri="{FF2B5EF4-FFF2-40B4-BE49-F238E27FC236}">
                <a16:creationId xmlns:a16="http://schemas.microsoft.com/office/drawing/2014/main" id="{DA9EEDEA-6687-D76A-D227-7C52A001F415}"/>
              </a:ext>
            </a:extLst>
          </p:cNvPr>
          <p:cNvSpPr>
            <a:spLocks noGrp="1"/>
          </p:cNvSpPr>
          <p:nvPr>
            <p:ph type="title"/>
          </p:nvPr>
        </p:nvSpPr>
        <p:spPr>
          <a:xfrm>
            <a:off x="427038" y="449263"/>
            <a:ext cx="11568684" cy="693737"/>
          </a:xfrm>
        </p:spPr>
        <p:txBody>
          <a:bodyPr/>
          <a:lstStyle/>
          <a:p>
            <a:r>
              <a:rPr lang="en-US" dirty="0"/>
              <a:t>Click to edit Master title style</a:t>
            </a:r>
          </a:p>
        </p:txBody>
      </p:sp>
    </p:spTree>
    <p:extLst>
      <p:ext uri="{BB962C8B-B14F-4D97-AF65-F5344CB8AC3E}">
        <p14:creationId xmlns:p14="http://schemas.microsoft.com/office/powerpoint/2010/main" val="2342673957"/>
      </p:ext>
    </p:extLst>
  </p:cSld>
  <p:clrMapOvr>
    <a:masterClrMapping/>
  </p:clrMapOvr>
  <p:transition>
    <p:fade/>
  </p:transition>
  <p:extLst>
    <p:ext uri="{DCECCB84-F9BA-43D5-87BE-67443E8EF086}">
      <p15:sldGuideLst xmlns:p15="http://schemas.microsoft.com/office/powerpoint/2012/main">
        <p15:guide id="4" pos="778">
          <p15:clr>
            <a:srgbClr val="954F72"/>
          </p15:clr>
        </p15:guide>
        <p15:guide id="5" pos="962">
          <p15:clr>
            <a:srgbClr val="954F72"/>
          </p15:clr>
        </p15:guide>
        <p15:guide id="6" pos="1372">
          <p15:clr>
            <a:srgbClr val="954F72"/>
          </p15:clr>
        </p15:guide>
        <p15:guide id="7" pos="1556">
          <p15:clr>
            <a:srgbClr val="954F72"/>
          </p15:clr>
        </p15:guide>
        <p15:guide id="8" pos="1966">
          <p15:clr>
            <a:srgbClr val="954F72"/>
          </p15:clr>
        </p15:guide>
        <p15:guide id="9" pos="2150">
          <p15:clr>
            <a:srgbClr val="954F72"/>
          </p15:clr>
        </p15:guide>
        <p15:guide id="10" pos="2560">
          <p15:clr>
            <a:srgbClr val="954F72"/>
          </p15:clr>
        </p15:guide>
        <p15:guide id="11" pos="2744">
          <p15:clr>
            <a:srgbClr val="954F72"/>
          </p15:clr>
        </p15:guide>
        <p15:guide id="12" pos="3153">
          <p15:clr>
            <a:srgbClr val="954F72"/>
          </p15:clr>
        </p15:guide>
        <p15:guide id="13" pos="3338">
          <p15:clr>
            <a:srgbClr val="954F72"/>
          </p15:clr>
        </p15:guide>
        <p15:guide id="14" pos="3747">
          <p15:clr>
            <a:srgbClr val="954F72"/>
          </p15:clr>
        </p15:guide>
        <p15:guide id="15" pos="3932">
          <p15:clr>
            <a:srgbClr val="954F72"/>
          </p15:clr>
        </p15:guide>
        <p15:guide id="16" pos="4341">
          <p15:clr>
            <a:srgbClr val="954F72"/>
          </p15:clr>
        </p15:guide>
        <p15:guide id="17" pos="4526">
          <p15:clr>
            <a:srgbClr val="954F72"/>
          </p15:clr>
        </p15:guide>
        <p15:guide id="18" pos="4935">
          <p15:clr>
            <a:srgbClr val="954F72"/>
          </p15:clr>
        </p15:guide>
        <p15:guide id="19" pos="5120">
          <p15:clr>
            <a:srgbClr val="954F72"/>
          </p15:clr>
        </p15:guide>
        <p15:guide id="20" pos="5529">
          <p15:clr>
            <a:srgbClr val="954F72"/>
          </p15:clr>
        </p15:guide>
        <p15:guide id="21" pos="5713">
          <p15:clr>
            <a:srgbClr val="954F72"/>
          </p15:clr>
        </p15:guide>
        <p15:guide id="22" pos="6123">
          <p15:clr>
            <a:srgbClr val="954F72"/>
          </p15:clr>
        </p15:guide>
        <p15:guide id="23" pos="6307">
          <p15:clr>
            <a:srgbClr val="954F72"/>
          </p15:clr>
        </p15:guide>
        <p15:guide id="24" pos="6717">
          <p15:clr>
            <a:srgbClr val="954F72"/>
          </p15:clr>
        </p15:guide>
        <p15:guide id="25" pos="6901">
          <p15:clr>
            <a:srgbClr val="954F72"/>
          </p15:clr>
        </p15:guide>
        <p15:guide id="30" orient="horz" pos="812">
          <p15:clr>
            <a:srgbClr val="954F72"/>
          </p15:clr>
        </p15:guide>
        <p15:guide id="31" orient="horz" pos="996">
          <p15:clr>
            <a:srgbClr val="954F72"/>
          </p15:clr>
        </p15:guide>
        <p15:guide id="32" orient="horz" pos="1440">
          <p15:clr>
            <a:srgbClr val="954F72"/>
          </p15:clr>
        </p15:guide>
        <p15:guide id="33" orient="horz" pos="1624">
          <p15:clr>
            <a:srgbClr val="954F72"/>
          </p15:clr>
        </p15:guide>
        <p15:guide id="34" orient="horz" pos="2067">
          <p15:clr>
            <a:srgbClr val="954F72"/>
          </p15:clr>
        </p15:guide>
        <p15:guide id="35" orient="horz" pos="2252">
          <p15:clr>
            <a:srgbClr val="954F72"/>
          </p15:clr>
        </p15:guide>
        <p15:guide id="36" orient="horz" pos="2695">
          <p15:clr>
            <a:srgbClr val="954F72"/>
          </p15:clr>
        </p15:guide>
        <p15:guide id="37" orient="horz" pos="2880">
          <p15:clr>
            <a:srgbClr val="954F72"/>
          </p15:clr>
        </p15:guide>
        <p15:guide id="38" orient="horz" pos="3323">
          <p15:clr>
            <a:srgbClr val="954F72"/>
          </p15:clr>
        </p15:guide>
        <p15:guide id="39" orient="horz" pos="3507">
          <p15:clr>
            <a:srgbClr val="954F72"/>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Demonstration ">
    <p:bg>
      <p:bgPr>
        <a:solidFill>
          <a:srgbClr val="F4F3F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0DA845-DD15-1C56-8B25-22EAA1B45A8A}"/>
              </a:ext>
            </a:extLst>
          </p:cNvPr>
          <p:cNvSpPr>
            <a:spLocks noGrp="1"/>
          </p:cNvSpPr>
          <p:nvPr>
            <p:ph type="title"/>
          </p:nvPr>
        </p:nvSpPr>
        <p:spPr/>
        <p:txBody>
          <a:bodyPr/>
          <a:lstStyle/>
          <a:p>
            <a:r>
              <a:rPr lang="en-US"/>
              <a:t>Click to edit Master title style</a:t>
            </a:r>
          </a:p>
        </p:txBody>
      </p:sp>
      <p:sp>
        <p:nvSpPr>
          <p:cNvPr id="4" name="Rounded Rectangle 3_1">
            <a:extLst>
              <a:ext uri="{FF2B5EF4-FFF2-40B4-BE49-F238E27FC236}">
                <a16:creationId xmlns:a16="http://schemas.microsoft.com/office/drawing/2014/main" id="{FC76C8DF-13B1-1B33-CBD3-D0B1496658D3}"/>
              </a:ext>
            </a:extLst>
          </p:cNvPr>
          <p:cNvSpPr/>
          <p:nvPr userDrawn="1"/>
        </p:nvSpPr>
        <p:spPr>
          <a:xfrm>
            <a:off x="521111" y="1292745"/>
            <a:ext cx="10387932" cy="4749970"/>
          </a:xfrm>
          <a:prstGeom prst="roundRect">
            <a:avLst>
              <a:gd name="adj" fmla="val 6113"/>
            </a:avLst>
          </a:prstGeom>
          <a:solidFill>
            <a:schemeClr val="bg1"/>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82880" tIns="274320" rIns="274320" bIns="182880" rtlCol="0" anchor="t"/>
          <a:lstStyle/>
          <a:p>
            <a:pPr marL="0" marR="0" lvl="0" indent="0" algn="l" defTabSz="932742" rtl="0" eaLnBrk="1" fontAlgn="auto" latinLnBrk="0" hangingPunct="1">
              <a:lnSpc>
                <a:spcPct val="100000"/>
              </a:lnSpc>
              <a:spcBef>
                <a:spcPct val="20000"/>
              </a:spcBef>
              <a:spcAft>
                <a:spcPts val="0"/>
              </a:spcAft>
              <a:buClrTx/>
              <a:buSzPct val="90000"/>
              <a:buFontTx/>
              <a:buNone/>
              <a:tabLst/>
              <a:defRPr/>
            </a:pPr>
            <a:endParaRPr kumimoji="0" lang="en-US" sz="1800" b="0" i="0" u="none" strike="noStrike" kern="1200" cap="none" spc="0" normalizeH="0" baseline="0" noProof="0" dirty="0">
              <a:ln>
                <a:noFill/>
              </a:ln>
              <a:solidFill>
                <a:srgbClr val="000000"/>
              </a:solidFill>
              <a:effectLst/>
              <a:uLnTx/>
              <a:uFillTx/>
              <a:latin typeface="Segoe UI"/>
              <a:ea typeface="+mn-ea"/>
              <a:cs typeface="Segoe UI" panose="020B0502040204020203" pitchFamily="34" charset="0"/>
            </a:endParaRPr>
          </a:p>
        </p:txBody>
      </p:sp>
      <p:sp>
        <p:nvSpPr>
          <p:cNvPr id="6" name="Oval 5">
            <a:extLst>
              <a:ext uri="{FF2B5EF4-FFF2-40B4-BE49-F238E27FC236}">
                <a16:creationId xmlns:a16="http://schemas.microsoft.com/office/drawing/2014/main" id="{C0B7F7B8-27DC-CB90-9841-2B0EB6BDC8A9}"/>
              </a:ext>
            </a:extLst>
          </p:cNvPr>
          <p:cNvSpPr/>
          <p:nvPr userDrawn="1"/>
        </p:nvSpPr>
        <p:spPr>
          <a:xfrm>
            <a:off x="10324155" y="1117294"/>
            <a:ext cx="1132870" cy="113270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32597"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dirty="0">
              <a:ln>
                <a:noFill/>
              </a:ln>
              <a:solidFill>
                <a:srgbClr val="FFFFFF"/>
              </a:solidFill>
              <a:effectLst/>
              <a:uLnTx/>
              <a:uFillTx/>
              <a:latin typeface="Segoe UI"/>
              <a:ea typeface="+mn-ea"/>
              <a:cs typeface="+mn-cs"/>
            </a:endParaRPr>
          </a:p>
        </p:txBody>
      </p:sp>
      <p:pic>
        <p:nvPicPr>
          <p:cNvPr id="15" name="Graphic 14">
            <a:extLst>
              <a:ext uri="{FF2B5EF4-FFF2-40B4-BE49-F238E27FC236}">
                <a16:creationId xmlns:a16="http://schemas.microsoft.com/office/drawing/2014/main" id="{B2A34330-BC4D-94AB-2A95-93170E542890}"/>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 y="3207262"/>
            <a:ext cx="12436476" cy="3095623"/>
          </a:xfrm>
          <a:prstGeom prst="rect">
            <a:avLst/>
          </a:prstGeom>
        </p:spPr>
      </p:pic>
      <p:pic>
        <p:nvPicPr>
          <p:cNvPr id="5" name="Graphic 4" descr="Beaker with solid fill">
            <a:extLst>
              <a:ext uri="{FF2B5EF4-FFF2-40B4-BE49-F238E27FC236}">
                <a16:creationId xmlns:a16="http://schemas.microsoft.com/office/drawing/2014/main" id="{0A4277E8-514E-E7C0-EEAE-4DBF838AD068}"/>
              </a:ext>
            </a:extLst>
          </p:cNvPr>
          <p:cNvPicPr>
            <a:picLocks noChangeAspect="1"/>
          </p:cNvPicPr>
          <p:nvPr userDrawn="1"/>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433390" y="1141729"/>
            <a:ext cx="914400" cy="914400"/>
          </a:xfrm>
          <a:prstGeom prst="rect">
            <a:avLst/>
          </a:prstGeom>
        </p:spPr>
      </p:pic>
    </p:spTree>
    <p:extLst>
      <p:ext uri="{BB962C8B-B14F-4D97-AF65-F5344CB8AC3E}">
        <p14:creationId xmlns:p14="http://schemas.microsoft.com/office/powerpoint/2010/main" val="2472817207"/>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27038" y="449263"/>
            <a:ext cx="11568684" cy="693737"/>
          </a:xfrm>
          <a:prstGeom prst="rect">
            <a:avLst/>
          </a:prstGeom>
        </p:spPr>
        <p:txBody>
          <a:bodyPr vert="horz" wrap="square" lIns="0" tIns="91440" rIns="146304" bIns="91440" rtlCol="0" anchor="t">
            <a:noAutofit/>
          </a:bodyPr>
          <a:lstStyle/>
          <a:p>
            <a:r>
              <a:rPr lang="en-US" dirty="0"/>
              <a:t>Heading Segoe UI </a:t>
            </a:r>
            <a:r>
              <a:rPr lang="en-US" dirty="0" err="1"/>
              <a:t>Semibold</a:t>
            </a:r>
            <a:r>
              <a:rPr lang="en-US" dirty="0"/>
              <a:t> 28/32</a:t>
            </a:r>
          </a:p>
        </p:txBody>
      </p:sp>
      <p:sp>
        <p:nvSpPr>
          <p:cNvPr id="4" name="Text Placeholder 3"/>
          <p:cNvSpPr>
            <a:spLocks noGrp="1"/>
          </p:cNvSpPr>
          <p:nvPr>
            <p:ph type="body" idx="1"/>
          </p:nvPr>
        </p:nvSpPr>
        <p:spPr>
          <a:xfrm>
            <a:off x="427038" y="1485901"/>
            <a:ext cx="11568684" cy="2542619"/>
          </a:xfrm>
          <a:prstGeom prst="rect">
            <a:avLst/>
          </a:prstGeom>
        </p:spPr>
        <p:txBody>
          <a:bodyPr vert="horz" wrap="square" lIns="0" tIns="91440" rIns="146304" bIns="91440" rtlCol="0">
            <a:spAutoFit/>
          </a:bodyPr>
          <a:lstStyle/>
          <a:p>
            <a:pPr lvl="1"/>
            <a:r>
              <a:rPr lang="en-US" dirty="0"/>
              <a:t>Large: subhead Segoe UI Regular 20/24</a:t>
            </a:r>
          </a:p>
          <a:p>
            <a:pPr lvl="2"/>
            <a:r>
              <a:rPr lang="en-US" dirty="0"/>
              <a:t>Medium: paragraph heading Segoe UI </a:t>
            </a:r>
            <a:r>
              <a:rPr lang="en-US" dirty="0" err="1"/>
              <a:t>Semibold</a:t>
            </a:r>
            <a:r>
              <a:rPr lang="en-US" dirty="0"/>
              <a:t> 14/18</a:t>
            </a:r>
          </a:p>
          <a:p>
            <a:pPr lvl="3"/>
            <a:r>
              <a:rPr lang="en-US" dirty="0"/>
              <a:t>Medium: paragraph body copy Segoe UI Regular 14/18</a:t>
            </a:r>
          </a:p>
          <a:p>
            <a:pPr lvl="4"/>
            <a:r>
              <a:rPr lang="en-US" dirty="0"/>
              <a:t>Small: caption heading Segoe UI Bold 10/12</a:t>
            </a:r>
          </a:p>
          <a:p>
            <a:pPr lvl="6"/>
            <a:r>
              <a:rPr lang="en-US" dirty="0"/>
              <a:t>Small: caption body copy Segoe UI Regular 10/12</a:t>
            </a:r>
          </a:p>
          <a:p>
            <a:pPr lvl="6"/>
            <a:endParaRPr lang="en-US" dirty="0"/>
          </a:p>
          <a:p>
            <a:pPr lvl="6"/>
            <a:endParaRPr lang="en-US" dirty="0"/>
          </a:p>
        </p:txBody>
      </p:sp>
      <p:sp>
        <p:nvSpPr>
          <p:cNvPr id="5" name="TextBox 4">
            <a:extLst>
              <a:ext uri="{FF2B5EF4-FFF2-40B4-BE49-F238E27FC236}">
                <a16:creationId xmlns:a16="http://schemas.microsoft.com/office/drawing/2014/main" id="{FB0C3644-97BA-5FDC-B828-5ADC34453C64}"/>
              </a:ext>
            </a:extLst>
          </p:cNvPr>
          <p:cNvSpPr txBox="1"/>
          <p:nvPr userDrawn="1"/>
        </p:nvSpPr>
        <p:spPr>
          <a:xfrm>
            <a:off x="427038" y="6411853"/>
            <a:ext cx="6216728" cy="270285"/>
          </a:xfrm>
          <a:prstGeom prst="rect">
            <a:avLst/>
          </a:prstGeom>
          <a:noFill/>
        </p:spPr>
        <p:txBody>
          <a:bodyPr wrap="square">
            <a:spAutoFit/>
          </a:bodyPr>
          <a:lstStyle/>
          <a:p>
            <a:pPr defTabSz="932563">
              <a:defRPr/>
            </a:pPr>
            <a:r>
              <a:rPr lang="en-US" sz="1122" dirty="0">
                <a:solidFill>
                  <a:srgbClr val="000000"/>
                </a:solidFill>
              </a:rPr>
              <a:t>© Copyright Microsoft Corporation. All rights reserved.</a:t>
            </a:r>
          </a:p>
        </p:txBody>
      </p:sp>
    </p:spTree>
    <p:extLst>
      <p:ext uri="{BB962C8B-B14F-4D97-AF65-F5344CB8AC3E}">
        <p14:creationId xmlns:p14="http://schemas.microsoft.com/office/powerpoint/2010/main" val="2945794016"/>
      </p:ext>
    </p:extLst>
  </p:cSld>
  <p:clrMap bg1="lt1" tx1="dk1" bg2="lt2" tx2="dk2" accent1="accent1" accent2="accent2" accent3="accent3" accent4="accent4" accent5="accent5" accent6="accent6" hlink="hlink" folHlink="folHlink"/>
  <p:sldLayoutIdLst>
    <p:sldLayoutId id="2147484644" r:id="rId1"/>
    <p:sldLayoutId id="2147484645" r:id="rId2"/>
    <p:sldLayoutId id="2147484646" r:id="rId3"/>
    <p:sldLayoutId id="2147484647" r:id="rId4"/>
    <p:sldLayoutId id="2147484651" r:id="rId5"/>
    <p:sldLayoutId id="2147484650" r:id="rId6"/>
    <p:sldLayoutId id="2147484648" r:id="rId7"/>
    <p:sldLayoutId id="2147484653" r:id="rId8"/>
    <p:sldLayoutId id="2147484649" r:id="rId9"/>
    <p:sldLayoutId id="2147484652" r:id="rId10"/>
    <p:sldLayoutId id="2147484654" r:id="rId11"/>
    <p:sldLayoutId id="2147484655" r:id="rId12"/>
  </p:sldLayoutIdLst>
  <p:transition>
    <p:fade/>
  </p:transition>
  <p:hf sldNum="0" hdr="0" dt="0"/>
  <p:txStyles>
    <p:titleStyle>
      <a:lvl1pPr algn="l" defTabSz="932563" rtl="0" eaLnBrk="1" latinLnBrk="0" hangingPunct="1">
        <a:lnSpc>
          <a:spcPct val="90000"/>
        </a:lnSpc>
        <a:spcBef>
          <a:spcPct val="0"/>
        </a:spcBef>
        <a:buNone/>
        <a:defRPr lang="en-US" sz="3264" b="0" kern="1200" cap="none" spc="-50" baseline="0" dirty="0" smtClean="0">
          <a:ln w="3175">
            <a:noFill/>
          </a:ln>
          <a:solidFill>
            <a:srgbClr val="000000"/>
          </a:solidFill>
          <a:effectLst/>
          <a:latin typeface="+mj-lt"/>
          <a:ea typeface="+mn-ea"/>
          <a:cs typeface="Segoe UI" pitchFamily="34" charset="0"/>
        </a:defRPr>
      </a:lvl1pPr>
    </p:titleStyle>
    <p:bodyStyle>
      <a:lvl1pPr marL="0" marR="0" indent="0" algn="l" defTabSz="932563" rtl="0" eaLnBrk="1" fontAlgn="auto" latinLnBrk="0" hangingPunct="1">
        <a:lnSpc>
          <a:spcPct val="100000"/>
        </a:lnSpc>
        <a:spcBef>
          <a:spcPts val="0"/>
        </a:spcBef>
        <a:spcAft>
          <a:spcPts val="0"/>
        </a:spcAft>
        <a:buClrTx/>
        <a:buSzPct val="90000"/>
        <a:buFont typeface="Wingdings" panose="05000000000000000000" pitchFamily="2" charset="2"/>
        <a:buNone/>
        <a:tabLst/>
        <a:defRPr sz="2400" kern="1200" spc="-50" baseline="0">
          <a:solidFill>
            <a:srgbClr val="000000"/>
          </a:solidFill>
          <a:latin typeface="+mj-lt"/>
          <a:ea typeface="+mn-ea"/>
          <a:cs typeface="+mn-cs"/>
        </a:defRPr>
      </a:lvl1pPr>
      <a:lvl2pPr marL="0" marR="0" indent="0" algn="l" defTabSz="932563" rtl="0" eaLnBrk="1" fontAlgn="auto" latinLnBrk="0" hangingPunct="1">
        <a:lnSpc>
          <a:spcPct val="100000"/>
        </a:lnSpc>
        <a:spcBef>
          <a:spcPts val="400"/>
        </a:spcBef>
        <a:spcAft>
          <a:spcPts val="600"/>
        </a:spcAft>
        <a:buClrTx/>
        <a:buSzPct val="90000"/>
        <a:buFontTx/>
        <a:buNone/>
        <a:tabLst/>
        <a:defRPr sz="2040" kern="1200" spc="0" baseline="0">
          <a:solidFill>
            <a:schemeClr val="tx1"/>
          </a:solidFill>
          <a:latin typeface="+mn-lt"/>
          <a:ea typeface="+mn-ea"/>
          <a:cs typeface="+mn-cs"/>
        </a:defRPr>
      </a:lvl2pPr>
      <a:lvl3pPr marL="0" marR="0" indent="0" algn="l" defTabSz="932563" rtl="0" eaLnBrk="1" fontAlgn="auto" latinLnBrk="0" hangingPunct="1">
        <a:lnSpc>
          <a:spcPct val="100000"/>
        </a:lnSpc>
        <a:spcBef>
          <a:spcPts val="400"/>
        </a:spcBef>
        <a:spcAft>
          <a:spcPts val="600"/>
        </a:spcAft>
        <a:buClrTx/>
        <a:buSzPct val="90000"/>
        <a:buFont typeface="Wingdings" panose="05000000000000000000" pitchFamily="2" charset="2"/>
        <a:buNone/>
        <a:tabLst/>
        <a:defRPr sz="1632" kern="1200" spc="0" baseline="0">
          <a:solidFill>
            <a:schemeClr val="tx1"/>
          </a:solidFill>
          <a:latin typeface="+mj-lt"/>
          <a:ea typeface="+mn-ea"/>
          <a:cs typeface="+mn-cs"/>
        </a:defRPr>
      </a:lvl3pPr>
      <a:lvl4pPr marL="0" marR="0" indent="0" algn="l" defTabSz="932563" rtl="0" eaLnBrk="1" fontAlgn="auto" latinLnBrk="0" hangingPunct="1">
        <a:lnSpc>
          <a:spcPct val="100000"/>
        </a:lnSpc>
        <a:spcBef>
          <a:spcPts val="400"/>
        </a:spcBef>
        <a:spcAft>
          <a:spcPts val="600"/>
        </a:spcAft>
        <a:buClrTx/>
        <a:buSzPct val="90000"/>
        <a:buFont typeface="Wingdings" panose="05000000000000000000" pitchFamily="2" charset="2"/>
        <a:buNone/>
        <a:tabLst/>
        <a:defRPr sz="1632" kern="1200" spc="0" baseline="0">
          <a:solidFill>
            <a:schemeClr val="tx1"/>
          </a:solidFill>
          <a:latin typeface="+mn-lt"/>
          <a:ea typeface="+mn-ea"/>
          <a:cs typeface="+mn-cs"/>
        </a:defRPr>
      </a:lvl4pPr>
      <a:lvl5pPr marL="0" marR="0" indent="0" algn="l" defTabSz="932563" rtl="0" eaLnBrk="1" fontAlgn="auto" latinLnBrk="0" hangingPunct="1">
        <a:lnSpc>
          <a:spcPct val="100000"/>
        </a:lnSpc>
        <a:spcBef>
          <a:spcPts val="400"/>
        </a:spcBef>
        <a:spcAft>
          <a:spcPts val="600"/>
        </a:spcAft>
        <a:buClrTx/>
        <a:buSzPct val="90000"/>
        <a:buFont typeface="Wingdings" panose="05000000000000000000" pitchFamily="2" charset="2"/>
        <a:buNone/>
        <a:tabLst/>
        <a:defRPr sz="1224" b="1" kern="1200" spc="0" baseline="0">
          <a:solidFill>
            <a:schemeClr val="tx1"/>
          </a:solidFill>
          <a:latin typeface="+mn-lt"/>
          <a:ea typeface="+mn-ea"/>
          <a:cs typeface="+mn-cs"/>
        </a:defRPr>
      </a:lvl5pPr>
      <a:lvl6pPr marL="2331406" indent="0" algn="l" defTabSz="932563" rtl="0" eaLnBrk="1" latinLnBrk="0" hangingPunct="1">
        <a:spcBef>
          <a:spcPct val="20000"/>
        </a:spcBef>
        <a:buFont typeface="Arial" pitchFamily="34" charset="0"/>
        <a:buNone/>
        <a:defRPr sz="2000" kern="1200">
          <a:solidFill>
            <a:schemeClr val="tx1"/>
          </a:solidFill>
          <a:latin typeface="+mn-lt"/>
          <a:ea typeface="+mn-ea"/>
          <a:cs typeface="+mn-cs"/>
        </a:defRPr>
      </a:lvl6pPr>
      <a:lvl7pPr marL="0" indent="0" algn="l" defTabSz="932563" rtl="0" eaLnBrk="1" latinLnBrk="0" hangingPunct="1">
        <a:lnSpc>
          <a:spcPct val="100000"/>
        </a:lnSpc>
        <a:spcBef>
          <a:spcPts val="400"/>
        </a:spcBef>
        <a:spcAft>
          <a:spcPts val="600"/>
        </a:spcAft>
        <a:buFont typeface="Arial" pitchFamily="34" charset="0"/>
        <a:buNone/>
        <a:defRPr sz="1224" kern="1200">
          <a:solidFill>
            <a:schemeClr val="tx1"/>
          </a:solidFill>
          <a:latin typeface="+mn-lt"/>
          <a:ea typeface="+mn-ea"/>
          <a:cs typeface="+mn-cs"/>
        </a:defRPr>
      </a:lvl7pPr>
      <a:lvl8pPr marL="3497112" indent="-233141" algn="l" defTabSz="9325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3394" indent="-233141" algn="l" defTabSz="9325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563" rtl="0" eaLnBrk="1" latinLnBrk="0" hangingPunct="1">
        <a:defRPr sz="1800" kern="1200">
          <a:solidFill>
            <a:schemeClr val="tx1"/>
          </a:solidFill>
          <a:latin typeface="+mn-lt"/>
          <a:ea typeface="+mn-ea"/>
          <a:cs typeface="+mn-cs"/>
        </a:defRPr>
      </a:lvl1pPr>
      <a:lvl2pPr marL="466281" algn="l" defTabSz="932563" rtl="0" eaLnBrk="1" latinLnBrk="0" hangingPunct="1">
        <a:defRPr sz="1800" kern="1200">
          <a:solidFill>
            <a:schemeClr val="tx1"/>
          </a:solidFill>
          <a:latin typeface="+mn-lt"/>
          <a:ea typeface="+mn-ea"/>
          <a:cs typeface="+mn-cs"/>
        </a:defRPr>
      </a:lvl2pPr>
      <a:lvl3pPr marL="932563" algn="l" defTabSz="932563" rtl="0" eaLnBrk="1" latinLnBrk="0" hangingPunct="1">
        <a:defRPr sz="1800" kern="1200">
          <a:solidFill>
            <a:schemeClr val="tx1"/>
          </a:solidFill>
          <a:latin typeface="+mn-lt"/>
          <a:ea typeface="+mn-ea"/>
          <a:cs typeface="+mn-cs"/>
        </a:defRPr>
      </a:lvl3pPr>
      <a:lvl4pPr marL="1398844" algn="l" defTabSz="932563" rtl="0" eaLnBrk="1" latinLnBrk="0" hangingPunct="1">
        <a:defRPr sz="1800" kern="1200">
          <a:solidFill>
            <a:schemeClr val="tx1"/>
          </a:solidFill>
          <a:latin typeface="+mn-lt"/>
          <a:ea typeface="+mn-ea"/>
          <a:cs typeface="+mn-cs"/>
        </a:defRPr>
      </a:lvl4pPr>
      <a:lvl5pPr marL="1865126" algn="l" defTabSz="932563" rtl="0" eaLnBrk="1" latinLnBrk="0" hangingPunct="1">
        <a:defRPr sz="1800" kern="1200">
          <a:solidFill>
            <a:schemeClr val="tx1"/>
          </a:solidFill>
          <a:latin typeface="+mn-lt"/>
          <a:ea typeface="+mn-ea"/>
          <a:cs typeface="+mn-cs"/>
        </a:defRPr>
      </a:lvl5pPr>
      <a:lvl6pPr marL="2331408" algn="l" defTabSz="932563" rtl="0" eaLnBrk="1" latinLnBrk="0" hangingPunct="1">
        <a:defRPr sz="1800" kern="1200">
          <a:solidFill>
            <a:schemeClr val="tx1"/>
          </a:solidFill>
          <a:latin typeface="+mn-lt"/>
          <a:ea typeface="+mn-ea"/>
          <a:cs typeface="+mn-cs"/>
        </a:defRPr>
      </a:lvl6pPr>
      <a:lvl7pPr marL="2797689" algn="l" defTabSz="932563" rtl="0" eaLnBrk="1" latinLnBrk="0" hangingPunct="1">
        <a:defRPr sz="1800" kern="1200">
          <a:solidFill>
            <a:schemeClr val="tx1"/>
          </a:solidFill>
          <a:latin typeface="+mn-lt"/>
          <a:ea typeface="+mn-ea"/>
          <a:cs typeface="+mn-cs"/>
        </a:defRPr>
      </a:lvl7pPr>
      <a:lvl8pPr marL="3263970" algn="l" defTabSz="932563" rtl="0" eaLnBrk="1" latinLnBrk="0" hangingPunct="1">
        <a:defRPr sz="1800" kern="1200">
          <a:solidFill>
            <a:schemeClr val="tx1"/>
          </a:solidFill>
          <a:latin typeface="+mn-lt"/>
          <a:ea typeface="+mn-ea"/>
          <a:cs typeface="+mn-cs"/>
        </a:defRPr>
      </a:lvl8pPr>
      <a:lvl9pPr marL="3730253" algn="l" defTabSz="932563"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1" pos="1322">
          <p15:clr>
            <a:srgbClr val="C35EA4"/>
          </p15:clr>
        </p15:guide>
        <p15:guide id="32" pos="1498">
          <p15:clr>
            <a:srgbClr val="C35EA4"/>
          </p15:clr>
        </p15:guide>
        <p15:guide id="33" pos="2569">
          <p15:clr>
            <a:srgbClr val="C35EA4"/>
          </p15:clr>
        </p15:guide>
        <p15:guide id="34" pos="2711">
          <p15:clr>
            <a:srgbClr val="C35EA4"/>
          </p15:clr>
        </p15:guide>
        <p15:guide id="35" pos="3778">
          <p15:clr>
            <a:srgbClr val="C35EA4"/>
          </p15:clr>
        </p15:guide>
        <p15:guide id="36" pos="3924">
          <p15:clr>
            <a:srgbClr val="C35EA4"/>
          </p15:clr>
        </p15:guide>
        <p15:guide id="37" pos="4983">
          <p15:clr>
            <a:srgbClr val="C35EA4"/>
          </p15:clr>
        </p15:guide>
        <p15:guide id="38" pos="5127">
          <p15:clr>
            <a:srgbClr val="C35EA4"/>
          </p15:clr>
        </p15:guide>
        <p15:guide id="39" pos="6199">
          <p15:clr>
            <a:srgbClr val="C35EA4"/>
          </p15:clr>
        </p15:guide>
        <p15:guide id="40" pos="6342">
          <p15:clr>
            <a:srgbClr val="C35EA4"/>
          </p15:clr>
        </p15:guide>
        <p15:guide id="41" pos="264">
          <p15:clr>
            <a:srgbClr val="F26B43"/>
          </p15:clr>
        </p15:guide>
        <p15:guide id="42" pos="7416">
          <p15:clr>
            <a:srgbClr val="F26B43"/>
          </p15:clr>
        </p15:guide>
        <p15:guide id="43" orient="horz" pos="736">
          <p15:clr>
            <a:srgbClr val="5ACBF0"/>
          </p15:clr>
        </p15:guide>
        <p15:guide id="44" orient="horz" pos="1360">
          <p15:clr>
            <a:srgbClr val="5ACBF0"/>
          </p15:clr>
        </p15:guide>
        <p15:guide id="45" orient="horz" pos="593">
          <p15:clr>
            <a:srgbClr val="5ACBF0"/>
          </p15:clr>
        </p15:guide>
        <p15:guide id="46" orient="horz" pos="1484">
          <p15:clr>
            <a:srgbClr val="5ACBF0"/>
          </p15:clr>
        </p15:guide>
        <p15:guide id="47" orient="horz" pos="2088">
          <p15:clr>
            <a:srgbClr val="5ACBF0"/>
          </p15:clr>
        </p15:guide>
        <p15:guide id="48" orient="horz" pos="2254">
          <p15:clr>
            <a:srgbClr val="5ACBF0"/>
          </p15:clr>
        </p15:guide>
        <p15:guide id="49" orient="horz" pos="277">
          <p15:clr>
            <a:srgbClr val="F26B43"/>
          </p15:clr>
        </p15:guide>
        <p15:guide id="50" orient="horz" pos="4043">
          <p15:clr>
            <a:srgbClr val="F26B43"/>
          </p15:clr>
        </p15:guide>
        <p15:guide id="51" orient="horz" pos="2835">
          <p15:clr>
            <a:srgbClr val="5ACBF0"/>
          </p15:clr>
        </p15:guide>
        <p15:guide id="52" orient="horz" pos="2960">
          <p15:clr>
            <a:srgbClr val="5ACBF0"/>
          </p15:clr>
        </p15:guide>
        <p15:guide id="53" orient="horz" pos="3572">
          <p15:clr>
            <a:srgbClr val="5ACBF0"/>
          </p15:clr>
        </p15:guide>
        <p15:guide id="54" orient="horz" pos="3690">
          <p15:clr>
            <a:srgbClr val="5ACBF0"/>
          </p15:clr>
        </p15:guide>
        <p15:guide id="55" orient="horz" pos="918">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hyperlink" Target="https://docs.microsoft.com/azure/azure-resource-manager/templates/template-syntax" TargetMode="External"/><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3.xml"/><Relationship Id="rId4" Type="http://schemas.openxmlformats.org/officeDocument/2006/relationships/image" Target="../media/image14.svg"/></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3" Type="http://schemas.openxmlformats.org/officeDocument/2006/relationships/hyperlink" Target="https://docs.microsoft.com/learn/modules/create-azure-resources-using-azure-resource-manager-templates/" TargetMode="External"/><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hyperlink" Target="https://docs.microsoft.com/learn/modules/build-first-bicep-template/" TargetMode="External"/><Relationship Id="rId5" Type="http://schemas.openxmlformats.org/officeDocument/2006/relationships/hyperlink" Target="https://learn.microsoft.com/en-us/training/modules/introduction-to-infrastructure-as-code-using-bicep/" TargetMode="External"/><Relationship Id="rId4" Type="http://schemas.openxmlformats.org/officeDocument/2006/relationships/hyperlink" Target="https://docs.microsoft.com/learn/modules/create-azure-resource-manager-template-vs-code/" TargetMode="Externa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hyperlink" Target="https://docs.microsoft.com/learn/modules/tour-azure-portal/" TargetMode="External"/><Relationship Id="rId7" Type="http://schemas.openxmlformats.org/officeDocument/2006/relationships/hyperlink" Target="https://microsoftlearning.github.io/AZ-104-MicrosoftAzureAdministrator/Instructions/Labs/LAB_03b-Manage_Azure_Resources_by_Using_ARM_Templates.html" TargetMode="External"/><Relationship Id="rId2" Type="http://schemas.openxmlformats.org/officeDocument/2006/relationships/notesSlide" Target="../notesSlides/notesSlide2.xml"/><Relationship Id="rId1" Type="http://schemas.openxmlformats.org/officeDocument/2006/relationships/slideLayout" Target="../slideLayouts/slideLayout5.xml"/><Relationship Id="rId6" Type="http://schemas.openxmlformats.org/officeDocument/2006/relationships/hyperlink" Target="https://docs.microsoft.com/learn/modules/configure-resources-arm-templates/" TargetMode="External"/><Relationship Id="rId5" Type="http://schemas.openxmlformats.org/officeDocument/2006/relationships/hyperlink" Target="https://learn.microsoft.com/en-us/training/modules/bash-introduction/" TargetMode="External"/><Relationship Id="rId4" Type="http://schemas.openxmlformats.org/officeDocument/2006/relationships/hyperlink" Target="https://docs.microsoft.com/learn/modules/introduction-to-powershell/" TargetMode="External"/></Relationships>
</file>

<file path=ppt/slides/_rels/slide20.xml.rels><?xml version="1.0" encoding="UTF-8" standalone="yes"?>
<Relationships xmlns="http://schemas.openxmlformats.org/package/2006/relationships"><Relationship Id="rId8" Type="http://schemas.openxmlformats.org/officeDocument/2006/relationships/image" Target="../media/image14.svg"/><Relationship Id="rId13" Type="http://schemas.openxmlformats.org/officeDocument/2006/relationships/image" Target="../media/image24.png"/><Relationship Id="rId18" Type="http://schemas.openxmlformats.org/officeDocument/2006/relationships/image" Target="../media/image29.svg"/><Relationship Id="rId3" Type="http://schemas.openxmlformats.org/officeDocument/2006/relationships/image" Target="../media/image16.png"/><Relationship Id="rId7" Type="http://schemas.openxmlformats.org/officeDocument/2006/relationships/image" Target="../media/image13.png"/><Relationship Id="rId12" Type="http://schemas.openxmlformats.org/officeDocument/2006/relationships/image" Target="../media/image23.svg"/><Relationship Id="rId17" Type="http://schemas.openxmlformats.org/officeDocument/2006/relationships/image" Target="../media/image28.png"/><Relationship Id="rId2" Type="http://schemas.openxmlformats.org/officeDocument/2006/relationships/notesSlide" Target="../notesSlides/notesSlide19.xml"/><Relationship Id="rId16" Type="http://schemas.openxmlformats.org/officeDocument/2006/relationships/image" Target="../media/image27.svg"/><Relationship Id="rId1" Type="http://schemas.openxmlformats.org/officeDocument/2006/relationships/slideLayout" Target="../slideLayouts/slideLayout12.xml"/><Relationship Id="rId6" Type="http://schemas.openxmlformats.org/officeDocument/2006/relationships/image" Target="../media/image19.svg"/><Relationship Id="rId11" Type="http://schemas.openxmlformats.org/officeDocument/2006/relationships/image" Target="../media/image22.png"/><Relationship Id="rId5" Type="http://schemas.openxmlformats.org/officeDocument/2006/relationships/image" Target="../media/image18.png"/><Relationship Id="rId15" Type="http://schemas.openxmlformats.org/officeDocument/2006/relationships/image" Target="../media/image26.png"/><Relationship Id="rId10" Type="http://schemas.openxmlformats.org/officeDocument/2006/relationships/image" Target="../media/image21.svg"/><Relationship Id="rId4" Type="http://schemas.openxmlformats.org/officeDocument/2006/relationships/image" Target="../media/image17.svg"/><Relationship Id="rId9" Type="http://schemas.openxmlformats.org/officeDocument/2006/relationships/image" Target="../media/image20.png"/><Relationship Id="rId14" Type="http://schemas.openxmlformats.org/officeDocument/2006/relationships/image" Target="../media/image25.svg"/></Relationships>
</file>

<file path=ppt/slides/_rels/slide21.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3" Type="http://schemas.openxmlformats.org/officeDocument/2006/relationships/hyperlink" Target="https://docs.microsoft.com/learn/modules/tour-azure-portal/" TargetMode="External"/><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hyperlink" Target="https://learn.microsoft.com/training/modules/use-azure-resource-manager/" TargetMode="External"/><Relationship Id="rId5" Type="http://schemas.openxmlformats.org/officeDocument/2006/relationships/hyperlink" Target="https://learn.microsoft.com/en-us/training/modules/bash-introduction/" TargetMode="External"/><Relationship Id="rId4" Type="http://schemas.openxmlformats.org/officeDocument/2006/relationships/hyperlink" Target="https://docs.microsoft.com/learn/modules/introduction-to-powershel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81341" y="3057605"/>
            <a:ext cx="5800990" cy="1695272"/>
          </a:xfrm>
        </p:spPr>
        <p:txBody>
          <a:bodyPr/>
          <a:lstStyle/>
          <a:p>
            <a:r>
              <a:rPr lang="en-US" spc="0">
                <a:solidFill>
                  <a:schemeClr val="tx1"/>
                </a:solidFill>
                <a:cs typeface="Segoe UI"/>
              </a:rPr>
              <a:t>AZ-104T00A</a:t>
            </a:r>
            <a:br>
              <a:rPr lang="en-US" spc="0" dirty="0"/>
            </a:br>
            <a:r>
              <a:rPr lang="en-US" spc="0" dirty="0">
                <a:solidFill>
                  <a:schemeClr val="tx1"/>
                </a:solidFill>
                <a:cs typeface="Segoe UI"/>
              </a:rPr>
              <a:t>Administer Azure Resources</a:t>
            </a:r>
            <a:endParaRPr lang="en-US" spc="0" dirty="0">
              <a:solidFill>
                <a:schemeClr val="tx1"/>
              </a:solidFill>
            </a:endParaRPr>
          </a:p>
        </p:txBody>
      </p:sp>
    </p:spTree>
    <p:extLst>
      <p:ext uri="{BB962C8B-B14F-4D97-AF65-F5344CB8AC3E}">
        <p14:creationId xmlns:p14="http://schemas.microsoft.com/office/powerpoint/2010/main" val="4675206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CD8665D-5A50-4F07-9D33-48CCD3FD74C7}"/>
              </a:ext>
            </a:extLst>
          </p:cNvPr>
          <p:cNvSpPr>
            <a:spLocks noGrp="1"/>
          </p:cNvSpPr>
          <p:nvPr>
            <p:ph type="title"/>
          </p:nvPr>
        </p:nvSpPr>
        <p:spPr/>
        <p:txBody>
          <a:bodyPr/>
          <a:lstStyle/>
          <a:p>
            <a:r>
              <a:rPr lang="en-US" dirty="0"/>
              <a:t>Configure Resources with ARM Templates</a:t>
            </a:r>
          </a:p>
        </p:txBody>
      </p:sp>
    </p:spTree>
    <p:extLst>
      <p:ext uri="{BB962C8B-B14F-4D97-AF65-F5344CB8AC3E}">
        <p14:creationId xmlns:p14="http://schemas.microsoft.com/office/powerpoint/2010/main" val="20881167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E72A81-8C75-4163-9D28-302E0F8DD1CA}"/>
              </a:ext>
            </a:extLst>
          </p:cNvPr>
          <p:cNvSpPr>
            <a:spLocks noGrp="1"/>
          </p:cNvSpPr>
          <p:nvPr>
            <p:ph type="title"/>
          </p:nvPr>
        </p:nvSpPr>
        <p:spPr/>
        <p:txBody>
          <a:bodyPr/>
          <a:lstStyle/>
          <a:p>
            <a:r>
              <a:rPr lang="en-US" dirty="0"/>
              <a:t>Learning Objectives – Azure RM Templates</a:t>
            </a:r>
          </a:p>
        </p:txBody>
      </p:sp>
      <p:sp>
        <p:nvSpPr>
          <p:cNvPr id="4" name="TextBox 3">
            <a:extLst>
              <a:ext uri="{FF2B5EF4-FFF2-40B4-BE49-F238E27FC236}">
                <a16:creationId xmlns:a16="http://schemas.microsoft.com/office/drawing/2014/main" id="{9DA683A5-EE9D-41B6-9A3D-94B98F0EF338}"/>
              </a:ext>
            </a:extLst>
          </p:cNvPr>
          <p:cNvSpPr txBox="1"/>
          <p:nvPr/>
        </p:nvSpPr>
        <p:spPr>
          <a:xfrm>
            <a:off x="516630" y="1419751"/>
            <a:ext cx="5937332" cy="3526624"/>
          </a:xfrm>
          <a:prstGeom prst="rect">
            <a:avLst/>
          </a:prstGeom>
          <a:noFill/>
        </p:spPr>
        <p:txBody>
          <a:bodyPr wrap="square" lIns="0" tIns="0" rIns="0" bIns="0" rtlCol="0" anchor="ctr">
            <a:noAutofit/>
          </a:bodyPr>
          <a:lstStyle/>
          <a:p>
            <a:pPr marL="342900" indent="-342900">
              <a:lnSpc>
                <a:spcPct val="150000"/>
              </a:lnSpc>
              <a:spcAft>
                <a:spcPts val="600"/>
              </a:spcAft>
              <a:buFont typeface="Arial" panose="020B0604020202020204" pitchFamily="34" charset="0"/>
              <a:buChar char="•"/>
            </a:pPr>
            <a:r>
              <a:rPr lang="en-US" sz="2000" dirty="0"/>
              <a:t>Explore the JSON Template Schema</a:t>
            </a:r>
          </a:p>
          <a:p>
            <a:pPr marL="342900" indent="-342900">
              <a:lnSpc>
                <a:spcPct val="150000"/>
              </a:lnSpc>
              <a:spcAft>
                <a:spcPts val="600"/>
              </a:spcAft>
              <a:buFont typeface="Arial" panose="020B0604020202020204" pitchFamily="34" charset="0"/>
              <a:buChar char="•"/>
            </a:pPr>
            <a:r>
              <a:rPr lang="en-US" sz="2000" dirty="0"/>
              <a:t>Explore the JSON Template Parameters</a:t>
            </a:r>
          </a:p>
          <a:p>
            <a:pPr marL="342900" indent="-342900">
              <a:lnSpc>
                <a:spcPct val="150000"/>
              </a:lnSpc>
              <a:spcAft>
                <a:spcPts val="600"/>
              </a:spcAft>
              <a:buFont typeface="Arial" panose="020B0604020202020204" pitchFamily="34" charset="0"/>
              <a:buChar char="•"/>
            </a:pPr>
            <a:r>
              <a:rPr lang="en-US" sz="2000" dirty="0"/>
              <a:t>Consider Azure Bicep Files</a:t>
            </a:r>
          </a:p>
          <a:p>
            <a:pPr marL="342900" indent="-342900">
              <a:lnSpc>
                <a:spcPct val="150000"/>
              </a:lnSpc>
              <a:spcAft>
                <a:spcPts val="600"/>
              </a:spcAft>
              <a:buFont typeface="Arial" panose="020B0604020202020204" pitchFamily="34" charset="0"/>
              <a:buChar char="•"/>
            </a:pPr>
            <a:r>
              <a:rPr lang="en-US" sz="2000" dirty="0"/>
              <a:t>Demonstration – QuickStart Templates</a:t>
            </a:r>
          </a:p>
          <a:p>
            <a:pPr marL="342900" indent="-342900">
              <a:lnSpc>
                <a:spcPct val="150000"/>
              </a:lnSpc>
              <a:spcAft>
                <a:spcPts val="600"/>
              </a:spcAft>
              <a:buFont typeface="Arial" panose="020B0604020202020204" pitchFamily="34" charset="0"/>
              <a:buChar char="•"/>
            </a:pPr>
            <a:r>
              <a:rPr lang="en-US" sz="2000" dirty="0"/>
              <a:t>Learning Recap</a:t>
            </a:r>
          </a:p>
          <a:p>
            <a:pPr marL="342900" indent="-342900">
              <a:lnSpc>
                <a:spcPct val="150000"/>
              </a:lnSpc>
              <a:spcAft>
                <a:spcPts val="600"/>
              </a:spcAft>
              <a:buFont typeface="Arial" panose="020B0604020202020204" pitchFamily="34" charset="0"/>
              <a:buChar char="•"/>
            </a:pPr>
            <a:endParaRPr lang="en-US" sz="2000" dirty="0"/>
          </a:p>
        </p:txBody>
      </p:sp>
      <p:sp>
        <p:nvSpPr>
          <p:cNvPr id="14" name="TextBox 13">
            <a:extLst>
              <a:ext uri="{FF2B5EF4-FFF2-40B4-BE49-F238E27FC236}">
                <a16:creationId xmlns:a16="http://schemas.microsoft.com/office/drawing/2014/main" id="{14C84CB1-84C7-6603-F3AB-52A57F21DB8A}"/>
              </a:ext>
            </a:extLst>
          </p:cNvPr>
          <p:cNvSpPr txBox="1"/>
          <p:nvPr/>
        </p:nvSpPr>
        <p:spPr>
          <a:xfrm>
            <a:off x="6453962" y="1814692"/>
            <a:ext cx="4572001" cy="1985159"/>
          </a:xfrm>
          <a:prstGeom prst="rect">
            <a:avLst/>
          </a:prstGeom>
          <a:noFill/>
        </p:spPr>
        <p:txBody>
          <a:bodyPr wrap="square">
            <a:spAutoFit/>
          </a:bodyPr>
          <a:lstStyle/>
          <a:p>
            <a:pPr>
              <a:spcAft>
                <a:spcPts val="600"/>
              </a:spcAft>
            </a:pPr>
            <a:r>
              <a:rPr lang="en-US" dirty="0">
                <a:solidFill>
                  <a:schemeClr val="accent1"/>
                </a:solidFill>
              </a:rPr>
              <a:t>Manage Azure identities and governance  (20–25%): </a:t>
            </a:r>
            <a:r>
              <a:rPr lang="en-US" i="0" dirty="0">
                <a:solidFill>
                  <a:schemeClr val="accent1"/>
                </a:solidFill>
                <a:effectLst/>
              </a:rPr>
              <a:t>Automate deployment of resources by using templates</a:t>
            </a:r>
          </a:p>
          <a:p>
            <a:pPr marL="171450" indent="-171450">
              <a:spcAft>
                <a:spcPts val="600"/>
              </a:spcAft>
              <a:buFont typeface="Arial" panose="020B0604020202020204" pitchFamily="34" charset="0"/>
              <a:buChar char="•"/>
            </a:pPr>
            <a:r>
              <a:rPr lang="en-US" dirty="0"/>
              <a:t>Modify an ARM template</a:t>
            </a:r>
          </a:p>
          <a:p>
            <a:pPr marL="171450" indent="-171450">
              <a:spcAft>
                <a:spcPts val="600"/>
              </a:spcAft>
              <a:buFont typeface="Arial" panose="020B0604020202020204" pitchFamily="34" charset="0"/>
              <a:buChar char="•"/>
            </a:pPr>
            <a:r>
              <a:rPr lang="en-US" dirty="0"/>
              <a:t>Deploy a template</a:t>
            </a:r>
          </a:p>
          <a:p>
            <a:pPr marL="171450" indent="-171450">
              <a:spcAft>
                <a:spcPts val="600"/>
              </a:spcAft>
              <a:buFont typeface="Arial" panose="020B0604020202020204" pitchFamily="34" charset="0"/>
              <a:buChar char="•"/>
            </a:pPr>
            <a:r>
              <a:rPr lang="en-US" dirty="0"/>
              <a:t>Save a deployment as an ARM template</a:t>
            </a:r>
          </a:p>
        </p:txBody>
      </p:sp>
    </p:spTree>
    <p:extLst>
      <p:ext uri="{BB962C8B-B14F-4D97-AF65-F5344CB8AC3E}">
        <p14:creationId xmlns:p14="http://schemas.microsoft.com/office/powerpoint/2010/main" val="2654103871"/>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b="1" dirty="0"/>
              <a:t>Review ARM Template Advantages</a:t>
            </a:r>
          </a:p>
        </p:txBody>
      </p:sp>
      <p:sp>
        <p:nvSpPr>
          <p:cNvPr id="19" name="TextBox 1">
            <a:extLst>
              <a:ext uri="{FF2B5EF4-FFF2-40B4-BE49-F238E27FC236}">
                <a16:creationId xmlns:a16="http://schemas.microsoft.com/office/drawing/2014/main" id="{99ED5AB8-634E-4BFB-AB06-E2C83FD66D93}"/>
              </a:ext>
            </a:extLst>
          </p:cNvPr>
          <p:cNvSpPr txBox="1"/>
          <p:nvPr/>
        </p:nvSpPr>
        <p:spPr>
          <a:xfrm>
            <a:off x="427038" y="1463668"/>
            <a:ext cx="6335270" cy="400575"/>
          </a:xfrm>
          <a:prstGeom prst="rect">
            <a:avLst/>
          </a:prstGeom>
          <a:solidFill>
            <a:schemeClr val="bg1">
              <a:lumMod val="95000"/>
            </a:schemeClr>
          </a:solidFill>
        </p:spPr>
        <p:txBody>
          <a:bodyPr wrap="square" lIns="137160" tIns="91440" rIns="137160" bIns="91440" rtlCol="0" anchor="ctr">
            <a:noAutofit/>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pPr>
              <a:spcBef>
                <a:spcPts val="1200"/>
              </a:spcBef>
            </a:pPr>
            <a:r>
              <a:rPr lang="en-US" sz="2000" dirty="0"/>
              <a:t>Improves consistency and promotes reuse</a:t>
            </a:r>
          </a:p>
        </p:txBody>
      </p:sp>
      <p:sp>
        <p:nvSpPr>
          <p:cNvPr id="21" name="TextBox 1">
            <a:extLst>
              <a:ext uri="{FF2B5EF4-FFF2-40B4-BE49-F238E27FC236}">
                <a16:creationId xmlns:a16="http://schemas.microsoft.com/office/drawing/2014/main" id="{FEE670CE-95BA-44F6-B8E1-29D2986C0A0F}"/>
              </a:ext>
            </a:extLst>
          </p:cNvPr>
          <p:cNvSpPr txBox="1"/>
          <p:nvPr/>
        </p:nvSpPr>
        <p:spPr>
          <a:xfrm>
            <a:off x="427038" y="2156254"/>
            <a:ext cx="6335270" cy="400575"/>
          </a:xfrm>
          <a:prstGeom prst="rect">
            <a:avLst/>
          </a:prstGeom>
          <a:solidFill>
            <a:schemeClr val="bg1">
              <a:lumMod val="95000"/>
            </a:schemeClr>
          </a:solidFill>
        </p:spPr>
        <p:txBody>
          <a:bodyPr wrap="square" lIns="137160" tIns="91440" rIns="137160" bIns="91440" rtlCol="0" anchor="ctr">
            <a:noAutofit/>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pPr>
              <a:spcBef>
                <a:spcPts val="1200"/>
              </a:spcBef>
            </a:pPr>
            <a:r>
              <a:rPr lang="en-US" sz="2000" dirty="0"/>
              <a:t>Reduce manual, error prone, and repetitive tasks</a:t>
            </a:r>
          </a:p>
        </p:txBody>
      </p:sp>
      <p:sp>
        <p:nvSpPr>
          <p:cNvPr id="20" name="TextBox 1">
            <a:extLst>
              <a:ext uri="{FF2B5EF4-FFF2-40B4-BE49-F238E27FC236}">
                <a16:creationId xmlns:a16="http://schemas.microsoft.com/office/drawing/2014/main" id="{188A0A3F-9774-4934-849D-CDB10E766E1E}"/>
              </a:ext>
            </a:extLst>
          </p:cNvPr>
          <p:cNvSpPr txBox="1"/>
          <p:nvPr/>
        </p:nvSpPr>
        <p:spPr>
          <a:xfrm>
            <a:off x="427036" y="2848840"/>
            <a:ext cx="6335270" cy="400575"/>
          </a:xfrm>
          <a:prstGeom prst="rect">
            <a:avLst/>
          </a:prstGeom>
          <a:solidFill>
            <a:schemeClr val="bg1">
              <a:lumMod val="95000"/>
            </a:schemeClr>
          </a:solidFill>
        </p:spPr>
        <p:txBody>
          <a:bodyPr wrap="square" lIns="137160" tIns="91440" rIns="137160" bIns="91440" rtlCol="0" anchor="ctr">
            <a:noAutofit/>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pPr>
              <a:spcBef>
                <a:spcPts val="1200"/>
              </a:spcBef>
            </a:pPr>
            <a:r>
              <a:rPr lang="en-US" sz="2000" dirty="0"/>
              <a:t>Express complex deployments</a:t>
            </a:r>
          </a:p>
        </p:txBody>
      </p:sp>
      <p:sp>
        <p:nvSpPr>
          <p:cNvPr id="22" name="TextBox 1">
            <a:extLst>
              <a:ext uri="{FF2B5EF4-FFF2-40B4-BE49-F238E27FC236}">
                <a16:creationId xmlns:a16="http://schemas.microsoft.com/office/drawing/2014/main" id="{CA91FA35-7B25-4629-B28A-1C04B429FF61}"/>
              </a:ext>
            </a:extLst>
          </p:cNvPr>
          <p:cNvSpPr txBox="1"/>
          <p:nvPr/>
        </p:nvSpPr>
        <p:spPr>
          <a:xfrm>
            <a:off x="427037" y="3541426"/>
            <a:ext cx="6335270" cy="400575"/>
          </a:xfrm>
          <a:prstGeom prst="rect">
            <a:avLst/>
          </a:prstGeom>
          <a:solidFill>
            <a:schemeClr val="bg1">
              <a:lumMod val="95000"/>
            </a:schemeClr>
          </a:solidFill>
        </p:spPr>
        <p:txBody>
          <a:bodyPr wrap="square" lIns="137160" tIns="91440" rIns="137160" bIns="91440" rtlCol="0" anchor="ctr">
            <a:noAutofit/>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pPr>
              <a:spcBef>
                <a:spcPts val="1200"/>
              </a:spcBef>
            </a:pPr>
            <a:r>
              <a:rPr lang="en-US" sz="2000" dirty="0"/>
              <a:t>Express requirements through code</a:t>
            </a:r>
          </a:p>
        </p:txBody>
      </p:sp>
      <p:sp>
        <p:nvSpPr>
          <p:cNvPr id="23" name="TextBox 1">
            <a:extLst>
              <a:ext uri="{FF2B5EF4-FFF2-40B4-BE49-F238E27FC236}">
                <a16:creationId xmlns:a16="http://schemas.microsoft.com/office/drawing/2014/main" id="{923E5A5A-AD7F-4862-B6D6-D868B872B4C0}"/>
              </a:ext>
            </a:extLst>
          </p:cNvPr>
          <p:cNvSpPr txBox="1"/>
          <p:nvPr/>
        </p:nvSpPr>
        <p:spPr>
          <a:xfrm>
            <a:off x="427038" y="4234012"/>
            <a:ext cx="6335270" cy="400575"/>
          </a:xfrm>
          <a:prstGeom prst="rect">
            <a:avLst/>
          </a:prstGeom>
          <a:solidFill>
            <a:schemeClr val="bg1">
              <a:lumMod val="95000"/>
            </a:schemeClr>
          </a:solidFill>
        </p:spPr>
        <p:txBody>
          <a:bodyPr wrap="square" lIns="137160" tIns="91440" rIns="137160" bIns="91440" rtlCol="0" anchor="ctr">
            <a:noAutofit/>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pPr>
              <a:spcBef>
                <a:spcPts val="1200"/>
              </a:spcBef>
            </a:pPr>
            <a:r>
              <a:rPr lang="en-US" sz="2000" dirty="0"/>
              <a:t>Provides validation tasks</a:t>
            </a:r>
          </a:p>
        </p:txBody>
      </p:sp>
      <p:sp>
        <p:nvSpPr>
          <p:cNvPr id="24" name="TextBox 1">
            <a:extLst>
              <a:ext uri="{FF2B5EF4-FFF2-40B4-BE49-F238E27FC236}">
                <a16:creationId xmlns:a16="http://schemas.microsoft.com/office/drawing/2014/main" id="{64A5959B-F99A-42AF-AFA5-6C59D7C49278}"/>
              </a:ext>
            </a:extLst>
          </p:cNvPr>
          <p:cNvSpPr txBox="1"/>
          <p:nvPr/>
        </p:nvSpPr>
        <p:spPr>
          <a:xfrm>
            <a:off x="427038" y="4926598"/>
            <a:ext cx="6335270" cy="400575"/>
          </a:xfrm>
          <a:prstGeom prst="rect">
            <a:avLst/>
          </a:prstGeom>
          <a:solidFill>
            <a:schemeClr val="bg1">
              <a:lumMod val="95000"/>
            </a:schemeClr>
          </a:solidFill>
        </p:spPr>
        <p:txBody>
          <a:bodyPr wrap="square" lIns="137160" tIns="91440" rIns="137160" bIns="91440" rtlCol="0" anchor="ctr">
            <a:noAutofit/>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pPr>
              <a:spcBef>
                <a:spcPts val="1200"/>
              </a:spcBef>
            </a:pPr>
            <a:r>
              <a:rPr lang="en-US" sz="2000" dirty="0"/>
              <a:t>Modular and can be linked</a:t>
            </a:r>
          </a:p>
        </p:txBody>
      </p:sp>
      <p:sp>
        <p:nvSpPr>
          <p:cNvPr id="25" name="TextBox 1">
            <a:extLst>
              <a:ext uri="{FF2B5EF4-FFF2-40B4-BE49-F238E27FC236}">
                <a16:creationId xmlns:a16="http://schemas.microsoft.com/office/drawing/2014/main" id="{07EA3284-7FC0-4F63-BBA7-A12453157CE3}"/>
              </a:ext>
            </a:extLst>
          </p:cNvPr>
          <p:cNvSpPr txBox="1"/>
          <p:nvPr/>
        </p:nvSpPr>
        <p:spPr>
          <a:xfrm>
            <a:off x="427036" y="5619183"/>
            <a:ext cx="6335270" cy="400575"/>
          </a:xfrm>
          <a:prstGeom prst="rect">
            <a:avLst/>
          </a:prstGeom>
          <a:solidFill>
            <a:schemeClr val="bg1">
              <a:lumMod val="95000"/>
            </a:schemeClr>
          </a:solidFill>
        </p:spPr>
        <p:txBody>
          <a:bodyPr wrap="square" lIns="137160" tIns="91440" rIns="137160" bIns="91440" rtlCol="0" anchor="ctr">
            <a:noAutofit/>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pPr>
              <a:spcBef>
                <a:spcPts val="1200"/>
              </a:spcBef>
            </a:pPr>
            <a:r>
              <a:rPr lang="en-US" sz="2000" dirty="0"/>
              <a:t>Simplifies orchestration</a:t>
            </a:r>
          </a:p>
        </p:txBody>
      </p:sp>
      <p:grpSp>
        <p:nvGrpSpPr>
          <p:cNvPr id="5" name="Group 4" descr="An ARM template is shown being deployed in Development, Production, and Quality Assurance">
            <a:extLst>
              <a:ext uri="{FF2B5EF4-FFF2-40B4-BE49-F238E27FC236}">
                <a16:creationId xmlns:a16="http://schemas.microsoft.com/office/drawing/2014/main" id="{17DBA4EE-1510-4FEB-9A72-0F49DC88BBAB}"/>
              </a:ext>
            </a:extLst>
          </p:cNvPr>
          <p:cNvGrpSpPr/>
          <p:nvPr/>
        </p:nvGrpSpPr>
        <p:grpSpPr>
          <a:xfrm>
            <a:off x="7638717" y="1647966"/>
            <a:ext cx="3743438" cy="4193282"/>
            <a:chOff x="409260" y="1193514"/>
            <a:chExt cx="2908098" cy="3772935"/>
          </a:xfrm>
        </p:grpSpPr>
        <p:sp>
          <p:nvSpPr>
            <p:cNvPr id="7" name="Rectangle 6">
              <a:extLst>
                <a:ext uri="{FF2B5EF4-FFF2-40B4-BE49-F238E27FC236}">
                  <a16:creationId xmlns:a16="http://schemas.microsoft.com/office/drawing/2014/main" id="{1B5185C2-7528-45DF-8F51-CED2629D6B8D}"/>
                </a:ext>
              </a:extLst>
            </p:cNvPr>
            <p:cNvSpPr/>
            <p:nvPr/>
          </p:nvSpPr>
          <p:spPr bwMode="auto">
            <a:xfrm>
              <a:off x="409260" y="1193514"/>
              <a:ext cx="1790301" cy="739898"/>
            </a:xfrm>
            <a:prstGeom prst="rect">
              <a:avLst/>
            </a:prstGeom>
            <a:solidFill>
              <a:schemeClr val="bg1">
                <a:lumMod val="95000"/>
              </a:schemeClr>
            </a:solid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149217" rIns="186521" bIns="149217" numCol="1" spcCol="0" rtlCol="0" fromWordArt="0" anchor="ctr" anchorCtr="0" forceAA="0" compatLnSpc="1">
              <a:prstTxWarp prst="textNoShape">
                <a:avLst/>
              </a:prstTxWarp>
              <a:noAutofit/>
            </a:bodyPr>
            <a:lstStyle/>
            <a:p>
              <a:pPr algn="ctr" defTabSz="951028" fontAlgn="base">
                <a:spcBef>
                  <a:spcPct val="0"/>
                </a:spcBef>
                <a:spcAft>
                  <a:spcPct val="0"/>
                </a:spcAft>
              </a:pPr>
              <a:r>
                <a:rPr lang="en-US" dirty="0">
                  <a:solidFill>
                    <a:schemeClr val="tx1"/>
                  </a:solidFill>
                  <a:latin typeface="+mj-lt"/>
                  <a:ea typeface="Verdana" panose="020B0604030504040204" pitchFamily="34" charset="0"/>
                  <a:cs typeface="Segoe UI" pitchFamily="34" charset="0"/>
                </a:rPr>
                <a:t>ARM</a:t>
              </a:r>
            </a:p>
            <a:p>
              <a:pPr algn="ctr" defTabSz="951028" fontAlgn="base">
                <a:spcBef>
                  <a:spcPct val="0"/>
                </a:spcBef>
                <a:spcAft>
                  <a:spcPct val="0"/>
                </a:spcAft>
              </a:pPr>
              <a:r>
                <a:rPr lang="en-US" b="1" dirty="0">
                  <a:solidFill>
                    <a:schemeClr val="tx1"/>
                  </a:solidFill>
                  <a:latin typeface="+mj-lt"/>
                  <a:ea typeface="Verdana" panose="020B0604030504040204" pitchFamily="34" charset="0"/>
                  <a:cs typeface="Segoe UI" pitchFamily="34" charset="0"/>
                </a:rPr>
                <a:t>Template</a:t>
              </a:r>
            </a:p>
          </p:txBody>
        </p:sp>
        <p:cxnSp>
          <p:nvCxnSpPr>
            <p:cNvPr id="12" name="Connector: Elbow 11" descr="Arrow pointing right">
              <a:extLst>
                <a:ext uri="{FF2B5EF4-FFF2-40B4-BE49-F238E27FC236}">
                  <a16:creationId xmlns:a16="http://schemas.microsoft.com/office/drawing/2014/main" id="{F1E99D06-8763-496C-887D-A73563BD1E76}"/>
                </a:ext>
              </a:extLst>
            </p:cNvPr>
            <p:cNvCxnSpPr>
              <a:cxnSpLocks/>
              <a:stCxn id="7" idx="2"/>
              <a:endCxn id="8" idx="1"/>
            </p:cNvCxnSpPr>
            <p:nvPr/>
          </p:nvCxnSpPr>
          <p:spPr>
            <a:xfrm rot="16200000" flipH="1">
              <a:off x="1083495" y="2154326"/>
              <a:ext cx="664476" cy="222647"/>
            </a:xfrm>
            <a:prstGeom prst="bentConnector2">
              <a:avLst/>
            </a:prstGeom>
            <a:ln w="19050">
              <a:prstDash val="sysDash"/>
              <a:tailEnd type="triangle" w="lg" len="med"/>
            </a:ln>
          </p:spPr>
          <p:style>
            <a:lnRef idx="1">
              <a:schemeClr val="dk1"/>
            </a:lnRef>
            <a:fillRef idx="0">
              <a:schemeClr val="dk1"/>
            </a:fillRef>
            <a:effectRef idx="0">
              <a:schemeClr val="dk1"/>
            </a:effectRef>
            <a:fontRef idx="minor">
              <a:schemeClr val="tx1"/>
            </a:fontRef>
          </p:style>
        </p:cxnSp>
        <p:sp>
          <p:nvSpPr>
            <p:cNvPr id="8" name="Rectangle 7">
              <a:extLst>
                <a:ext uri="{FF2B5EF4-FFF2-40B4-BE49-F238E27FC236}">
                  <a16:creationId xmlns:a16="http://schemas.microsoft.com/office/drawing/2014/main" id="{AA46F11A-974F-48F2-8432-F54F72582827}"/>
                </a:ext>
              </a:extLst>
            </p:cNvPr>
            <p:cNvSpPr/>
            <p:nvPr/>
          </p:nvSpPr>
          <p:spPr bwMode="auto">
            <a:xfrm>
              <a:off x="1527057" y="2276626"/>
              <a:ext cx="1790301" cy="642523"/>
            </a:xfrm>
            <a:prstGeom prst="rect">
              <a:avLst/>
            </a:prstGeom>
            <a:noFill/>
            <a:ln w="19050">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149217" rIns="186521" bIns="149217" numCol="1" spcCol="0" rtlCol="0" fromWordArt="0" anchor="ctr" anchorCtr="0" forceAA="0" compatLnSpc="1">
              <a:prstTxWarp prst="textNoShape">
                <a:avLst/>
              </a:prstTxWarp>
              <a:noAutofit/>
            </a:bodyPr>
            <a:lstStyle/>
            <a:p>
              <a:pPr algn="ctr" defTabSz="951028" fontAlgn="base">
                <a:spcBef>
                  <a:spcPct val="0"/>
                </a:spcBef>
                <a:spcAft>
                  <a:spcPct val="0"/>
                </a:spcAft>
              </a:pPr>
              <a:r>
                <a:rPr lang="en-US" dirty="0">
                  <a:solidFill>
                    <a:schemeClr val="tx1"/>
                  </a:solidFill>
                  <a:ea typeface="Verdana" panose="020B0604030504040204" pitchFamily="34" charset="0"/>
                  <a:cs typeface="Segoe UI" pitchFamily="34" charset="0"/>
                </a:rPr>
                <a:t>Development</a:t>
              </a:r>
            </a:p>
          </p:txBody>
        </p:sp>
        <p:cxnSp>
          <p:nvCxnSpPr>
            <p:cNvPr id="13" name="Connector: Elbow 12" descr="Arrow pointing right">
              <a:extLst>
                <a:ext uri="{FF2B5EF4-FFF2-40B4-BE49-F238E27FC236}">
                  <a16:creationId xmlns:a16="http://schemas.microsoft.com/office/drawing/2014/main" id="{E2945F88-F91C-431E-8281-3A4B9E844192}"/>
                </a:ext>
              </a:extLst>
            </p:cNvPr>
            <p:cNvCxnSpPr>
              <a:cxnSpLocks/>
              <a:stCxn id="7" idx="2"/>
              <a:endCxn id="11" idx="1"/>
            </p:cNvCxnSpPr>
            <p:nvPr/>
          </p:nvCxnSpPr>
          <p:spPr>
            <a:xfrm rot="16200000" flipH="1">
              <a:off x="571670" y="2666151"/>
              <a:ext cx="1688126" cy="222647"/>
            </a:xfrm>
            <a:prstGeom prst="bentConnector2">
              <a:avLst/>
            </a:prstGeom>
            <a:ln w="19050">
              <a:prstDash val="sysDash"/>
              <a:tailEnd type="triangle" w="lg" len="med"/>
            </a:ln>
          </p:spPr>
          <p:style>
            <a:lnRef idx="1">
              <a:schemeClr val="dk1"/>
            </a:lnRef>
            <a:fillRef idx="0">
              <a:schemeClr val="dk1"/>
            </a:fillRef>
            <a:effectRef idx="0">
              <a:schemeClr val="dk1"/>
            </a:effectRef>
            <a:fontRef idx="minor">
              <a:schemeClr val="tx1"/>
            </a:fontRef>
          </p:style>
        </p:cxnSp>
        <p:sp>
          <p:nvSpPr>
            <p:cNvPr id="11" name="Rectangle 10">
              <a:extLst>
                <a:ext uri="{FF2B5EF4-FFF2-40B4-BE49-F238E27FC236}">
                  <a16:creationId xmlns:a16="http://schemas.microsoft.com/office/drawing/2014/main" id="{0CE43D46-0B25-4589-B644-CFC1BE0074B7}"/>
                </a:ext>
              </a:extLst>
            </p:cNvPr>
            <p:cNvSpPr/>
            <p:nvPr/>
          </p:nvSpPr>
          <p:spPr bwMode="auto">
            <a:xfrm>
              <a:off x="1527057" y="3300276"/>
              <a:ext cx="1790301" cy="642523"/>
            </a:xfrm>
            <a:prstGeom prst="rect">
              <a:avLst/>
            </a:prstGeom>
            <a:solidFill>
              <a:schemeClr val="bg1">
                <a:lumMod val="95000"/>
              </a:schemeClr>
            </a:solidFill>
            <a:ln w="19050">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149217" rIns="186521" bIns="149217" numCol="1" spcCol="0" rtlCol="0" fromWordArt="0" anchor="ctr" anchorCtr="0" forceAA="0" compatLnSpc="1">
              <a:prstTxWarp prst="textNoShape">
                <a:avLst/>
              </a:prstTxWarp>
              <a:noAutofit/>
            </a:bodyPr>
            <a:lstStyle/>
            <a:p>
              <a:pPr algn="ctr" defTabSz="951028" fontAlgn="base">
                <a:spcBef>
                  <a:spcPct val="0"/>
                </a:spcBef>
                <a:spcAft>
                  <a:spcPct val="0"/>
                </a:spcAft>
              </a:pPr>
              <a:r>
                <a:rPr lang="en-US" dirty="0">
                  <a:solidFill>
                    <a:schemeClr val="tx1"/>
                  </a:solidFill>
                  <a:ea typeface="Verdana" panose="020B0604030504040204" pitchFamily="34" charset="0"/>
                  <a:cs typeface="Segoe UI" pitchFamily="34" charset="0"/>
                </a:rPr>
                <a:t>Production</a:t>
              </a:r>
            </a:p>
          </p:txBody>
        </p:sp>
        <p:cxnSp>
          <p:nvCxnSpPr>
            <p:cNvPr id="14" name="Connector: Elbow 13" descr="Arrow pointing right">
              <a:extLst>
                <a:ext uri="{FF2B5EF4-FFF2-40B4-BE49-F238E27FC236}">
                  <a16:creationId xmlns:a16="http://schemas.microsoft.com/office/drawing/2014/main" id="{D055DEBE-E1DB-4540-B1B6-2F8C711EF887}"/>
                </a:ext>
              </a:extLst>
            </p:cNvPr>
            <p:cNvCxnSpPr>
              <a:cxnSpLocks/>
              <a:stCxn id="7" idx="2"/>
              <a:endCxn id="9" idx="1"/>
            </p:cNvCxnSpPr>
            <p:nvPr/>
          </p:nvCxnSpPr>
          <p:spPr>
            <a:xfrm rot="16200000" flipH="1">
              <a:off x="59845" y="3177976"/>
              <a:ext cx="2711776" cy="222647"/>
            </a:xfrm>
            <a:prstGeom prst="bentConnector2">
              <a:avLst/>
            </a:prstGeom>
            <a:ln w="19050">
              <a:prstDash val="sysDash"/>
              <a:tailEnd type="triangle" w="lg" len="med"/>
            </a:ln>
          </p:spPr>
          <p:style>
            <a:lnRef idx="1">
              <a:schemeClr val="dk1"/>
            </a:lnRef>
            <a:fillRef idx="0">
              <a:schemeClr val="dk1"/>
            </a:fillRef>
            <a:effectRef idx="0">
              <a:schemeClr val="dk1"/>
            </a:effectRef>
            <a:fontRef idx="minor">
              <a:schemeClr val="tx1"/>
            </a:fontRef>
          </p:style>
        </p:cxnSp>
        <p:sp>
          <p:nvSpPr>
            <p:cNvPr id="9" name="Rectangle 8">
              <a:extLst>
                <a:ext uri="{FF2B5EF4-FFF2-40B4-BE49-F238E27FC236}">
                  <a16:creationId xmlns:a16="http://schemas.microsoft.com/office/drawing/2014/main" id="{BEA681F5-6C1E-47C1-9187-917D19CC2C81}"/>
                </a:ext>
              </a:extLst>
            </p:cNvPr>
            <p:cNvSpPr/>
            <p:nvPr/>
          </p:nvSpPr>
          <p:spPr bwMode="auto">
            <a:xfrm>
              <a:off x="1527057" y="4323926"/>
              <a:ext cx="1790301" cy="642523"/>
            </a:xfrm>
            <a:prstGeom prst="rect">
              <a:avLst/>
            </a:prstGeom>
            <a:noFill/>
            <a:ln w="19050">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149217" rIns="186521" bIns="149217" numCol="1" spcCol="0" rtlCol="0" fromWordArt="0" anchor="ctr" anchorCtr="0" forceAA="0" compatLnSpc="1">
              <a:prstTxWarp prst="textNoShape">
                <a:avLst/>
              </a:prstTxWarp>
              <a:noAutofit/>
            </a:bodyPr>
            <a:lstStyle/>
            <a:p>
              <a:pPr algn="ctr" defTabSz="951028" fontAlgn="base">
                <a:spcBef>
                  <a:spcPct val="0"/>
                </a:spcBef>
                <a:spcAft>
                  <a:spcPct val="0"/>
                </a:spcAft>
              </a:pPr>
              <a:r>
                <a:rPr lang="en-US" dirty="0">
                  <a:solidFill>
                    <a:schemeClr val="tx1"/>
                  </a:solidFill>
                  <a:ea typeface="Verdana" panose="020B0604030504040204" pitchFamily="34" charset="0"/>
                  <a:cs typeface="Segoe UI" pitchFamily="34" charset="0"/>
                </a:rPr>
                <a:t>Quality</a:t>
              </a:r>
            </a:p>
            <a:p>
              <a:pPr algn="ctr" defTabSz="951028" fontAlgn="base">
                <a:spcBef>
                  <a:spcPct val="0"/>
                </a:spcBef>
                <a:spcAft>
                  <a:spcPct val="0"/>
                </a:spcAft>
              </a:pPr>
              <a:r>
                <a:rPr lang="en-US" dirty="0">
                  <a:solidFill>
                    <a:schemeClr val="tx1"/>
                  </a:solidFill>
                  <a:ea typeface="Verdana" panose="020B0604030504040204" pitchFamily="34" charset="0"/>
                  <a:cs typeface="Segoe UI" pitchFamily="34" charset="0"/>
                </a:rPr>
                <a:t>Assurance</a:t>
              </a:r>
            </a:p>
          </p:txBody>
        </p:sp>
      </p:grpSp>
    </p:spTree>
    <p:extLst>
      <p:ext uri="{BB962C8B-B14F-4D97-AF65-F5344CB8AC3E}">
        <p14:creationId xmlns:p14="http://schemas.microsoft.com/office/powerpoint/2010/main" val="34104865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5D43C9-A706-480F-A06C-1ED37469D207}"/>
              </a:ext>
            </a:extLst>
          </p:cNvPr>
          <p:cNvSpPr>
            <a:spLocks noGrp="1"/>
          </p:cNvSpPr>
          <p:nvPr>
            <p:ph type="title"/>
          </p:nvPr>
        </p:nvSpPr>
        <p:spPr/>
        <p:txBody>
          <a:bodyPr/>
          <a:lstStyle/>
          <a:p>
            <a:r>
              <a:rPr lang="en-US" dirty="0">
                <a:hlinkClick r:id="rId3"/>
              </a:rPr>
              <a:t>Explore the JSON Template Schema</a:t>
            </a:r>
            <a:endParaRPr lang="en-US" dirty="0"/>
          </a:p>
        </p:txBody>
      </p:sp>
      <p:sp>
        <p:nvSpPr>
          <p:cNvPr id="8" name="TextBox 1">
            <a:extLst>
              <a:ext uri="{FF2B5EF4-FFF2-40B4-BE49-F238E27FC236}">
                <a16:creationId xmlns:a16="http://schemas.microsoft.com/office/drawing/2014/main" id="{A39056A0-0557-4299-8691-1E731DE70B94}"/>
              </a:ext>
            </a:extLst>
          </p:cNvPr>
          <p:cNvSpPr txBox="1"/>
          <p:nvPr/>
        </p:nvSpPr>
        <p:spPr>
          <a:xfrm>
            <a:off x="427038" y="1463669"/>
            <a:ext cx="5629588" cy="715586"/>
          </a:xfrm>
          <a:prstGeom prst="rect">
            <a:avLst/>
          </a:prstGeom>
          <a:solidFill>
            <a:schemeClr val="bg1">
              <a:lumMod val="95000"/>
            </a:schemeClr>
          </a:solidFill>
        </p:spPr>
        <p:txBody>
          <a:bodyPr wrap="square" lIns="137160" tIns="91440" rIns="137160" bIns="91440" rtlCol="0" anchor="ctr">
            <a:noAutofit/>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pPr>
              <a:spcBef>
                <a:spcPts val="1200"/>
              </a:spcBef>
            </a:pPr>
            <a:r>
              <a:rPr lang="en-US" sz="2000" dirty="0"/>
              <a:t>Defines all the Resource manager resources in a deployment</a:t>
            </a:r>
          </a:p>
        </p:txBody>
      </p:sp>
      <p:sp>
        <p:nvSpPr>
          <p:cNvPr id="9" name="TextBox 1">
            <a:extLst>
              <a:ext uri="{FF2B5EF4-FFF2-40B4-BE49-F238E27FC236}">
                <a16:creationId xmlns:a16="http://schemas.microsoft.com/office/drawing/2014/main" id="{9B0DA49B-2AB8-482F-A738-5B393399D383}"/>
              </a:ext>
            </a:extLst>
          </p:cNvPr>
          <p:cNvSpPr txBox="1"/>
          <p:nvPr/>
        </p:nvSpPr>
        <p:spPr>
          <a:xfrm>
            <a:off x="427038" y="2530682"/>
            <a:ext cx="5629588" cy="497346"/>
          </a:xfrm>
          <a:prstGeom prst="rect">
            <a:avLst/>
          </a:prstGeom>
          <a:solidFill>
            <a:schemeClr val="bg1">
              <a:lumMod val="95000"/>
            </a:schemeClr>
          </a:solidFill>
        </p:spPr>
        <p:txBody>
          <a:bodyPr wrap="square" lIns="137160" tIns="91440" rIns="137160" bIns="91440" rtlCol="0" anchor="ctr">
            <a:noAutofit/>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pPr>
              <a:spcBef>
                <a:spcPts val="1200"/>
              </a:spcBef>
            </a:pPr>
            <a:r>
              <a:rPr lang="en-US" sz="2000" dirty="0"/>
              <a:t>Written in JSON</a:t>
            </a:r>
          </a:p>
        </p:txBody>
      </p:sp>
      <p:sp>
        <p:nvSpPr>
          <p:cNvPr id="10" name="TextBox 1">
            <a:extLst>
              <a:ext uri="{FF2B5EF4-FFF2-40B4-BE49-F238E27FC236}">
                <a16:creationId xmlns:a16="http://schemas.microsoft.com/office/drawing/2014/main" id="{2ABCDACA-4AAB-4893-B8DD-D7C22C0C62BD}"/>
              </a:ext>
            </a:extLst>
          </p:cNvPr>
          <p:cNvSpPr txBox="1"/>
          <p:nvPr/>
        </p:nvSpPr>
        <p:spPr>
          <a:xfrm>
            <a:off x="427038" y="3379455"/>
            <a:ext cx="5629588" cy="497346"/>
          </a:xfrm>
          <a:prstGeom prst="rect">
            <a:avLst/>
          </a:prstGeom>
          <a:solidFill>
            <a:schemeClr val="bg1">
              <a:lumMod val="95000"/>
            </a:schemeClr>
          </a:solidFill>
        </p:spPr>
        <p:txBody>
          <a:bodyPr wrap="square" lIns="137160" tIns="91440" rIns="137160" bIns="91440" rtlCol="0" anchor="ctr">
            <a:noAutofit/>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pPr>
              <a:spcBef>
                <a:spcPts val="1200"/>
              </a:spcBef>
            </a:pPr>
            <a:r>
              <a:rPr lang="en-US" sz="2000" dirty="0"/>
              <a:t>A collection of key-value pairs</a:t>
            </a:r>
          </a:p>
        </p:txBody>
      </p:sp>
      <p:sp>
        <p:nvSpPr>
          <p:cNvPr id="11" name="TextBox 1">
            <a:extLst>
              <a:ext uri="{FF2B5EF4-FFF2-40B4-BE49-F238E27FC236}">
                <a16:creationId xmlns:a16="http://schemas.microsoft.com/office/drawing/2014/main" id="{A4CC9C80-4DD8-4007-BBBB-373F7D706594}"/>
              </a:ext>
            </a:extLst>
          </p:cNvPr>
          <p:cNvSpPr txBox="1"/>
          <p:nvPr/>
        </p:nvSpPr>
        <p:spPr>
          <a:xfrm>
            <a:off x="427038" y="4228228"/>
            <a:ext cx="5629588" cy="497346"/>
          </a:xfrm>
          <a:prstGeom prst="rect">
            <a:avLst/>
          </a:prstGeom>
          <a:solidFill>
            <a:schemeClr val="bg1">
              <a:lumMod val="95000"/>
            </a:schemeClr>
          </a:solidFill>
        </p:spPr>
        <p:txBody>
          <a:bodyPr wrap="square" lIns="137160" tIns="91440" rIns="137160" bIns="91440" rtlCol="0" anchor="ctr">
            <a:noAutofit/>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pPr>
              <a:spcBef>
                <a:spcPts val="1200"/>
              </a:spcBef>
            </a:pPr>
            <a:r>
              <a:rPr lang="en-US" sz="2000" dirty="0"/>
              <a:t>Each key is a string</a:t>
            </a:r>
          </a:p>
        </p:txBody>
      </p:sp>
      <p:sp>
        <p:nvSpPr>
          <p:cNvPr id="12" name="TextBox 1">
            <a:extLst>
              <a:ext uri="{FF2B5EF4-FFF2-40B4-BE49-F238E27FC236}">
                <a16:creationId xmlns:a16="http://schemas.microsoft.com/office/drawing/2014/main" id="{5340D256-A76C-4D77-8B8B-48665DD927D2}"/>
              </a:ext>
            </a:extLst>
          </p:cNvPr>
          <p:cNvSpPr txBox="1"/>
          <p:nvPr/>
        </p:nvSpPr>
        <p:spPr>
          <a:xfrm>
            <a:off x="427037" y="5077000"/>
            <a:ext cx="5629588" cy="693738"/>
          </a:xfrm>
          <a:prstGeom prst="rect">
            <a:avLst/>
          </a:prstGeom>
          <a:solidFill>
            <a:schemeClr val="bg1">
              <a:lumMod val="95000"/>
            </a:schemeClr>
          </a:solidFill>
        </p:spPr>
        <p:txBody>
          <a:bodyPr wrap="square" lIns="137160" tIns="91440" rIns="137160" bIns="91440" rtlCol="0" anchor="ctr">
            <a:noAutofit/>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pPr>
              <a:spcBef>
                <a:spcPts val="1200"/>
              </a:spcBef>
            </a:pPr>
            <a:r>
              <a:rPr lang="en-US" sz="2000" dirty="0"/>
              <a:t>Each value can be a string, number, Boolean expression, list of values, object </a:t>
            </a:r>
          </a:p>
        </p:txBody>
      </p:sp>
      <p:sp>
        <p:nvSpPr>
          <p:cNvPr id="6" name="Rectangle 5">
            <a:extLst>
              <a:ext uri="{FF2B5EF4-FFF2-40B4-BE49-F238E27FC236}">
                <a16:creationId xmlns:a16="http://schemas.microsoft.com/office/drawing/2014/main" id="{9D75F2C2-A09A-4F9F-A94A-7AECE11B9638}"/>
              </a:ext>
              <a:ext uri="{C183D7F6-B498-43B3-948B-1728B52AA6E4}">
                <adec:decorative xmlns:adec="http://schemas.microsoft.com/office/drawing/2017/decorative" val="0"/>
              </a:ext>
            </a:extLst>
          </p:cNvPr>
          <p:cNvSpPr/>
          <p:nvPr/>
        </p:nvSpPr>
        <p:spPr bwMode="auto">
          <a:xfrm>
            <a:off x="6218237" y="1179089"/>
            <a:ext cx="5791201" cy="4898077"/>
          </a:xfrm>
          <a:prstGeom prst="rect">
            <a:avLst/>
          </a:prstGeom>
          <a:solidFill>
            <a:schemeClr val="bg1"/>
          </a:solidFill>
          <a:ln w="190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274320" tIns="274320" rIns="182880" bIns="149217" numCol="1" spcCol="0" rtlCol="0" fromWordArt="0" anchor="t" anchorCtr="0" forceAA="0" compatLnSpc="1">
            <a:prstTxWarp prst="textNoShape">
              <a:avLst/>
            </a:prstTxWarp>
            <a:noAutofit/>
          </a:bodyPr>
          <a:lstStyle>
            <a:defPPr>
              <a:defRPr lang="en-US"/>
            </a:defPPr>
            <a:lvl1pPr marL="0" algn="l" defTabSz="932742" rtl="0" eaLnBrk="1" latinLnBrk="0" hangingPunct="1">
              <a:defRPr sz="1800" kern="1200">
                <a:solidFill>
                  <a:schemeClr val="lt1"/>
                </a:solidFill>
                <a:latin typeface="+mn-lt"/>
                <a:ea typeface="+mn-ea"/>
                <a:cs typeface="+mn-cs"/>
              </a:defRPr>
            </a:lvl1pPr>
            <a:lvl2pPr marL="466371" algn="l" defTabSz="932742" rtl="0" eaLnBrk="1" latinLnBrk="0" hangingPunct="1">
              <a:defRPr sz="1800" kern="1200">
                <a:solidFill>
                  <a:schemeClr val="lt1"/>
                </a:solidFill>
                <a:latin typeface="+mn-lt"/>
                <a:ea typeface="+mn-ea"/>
                <a:cs typeface="+mn-cs"/>
              </a:defRPr>
            </a:lvl2pPr>
            <a:lvl3pPr marL="932742" algn="l" defTabSz="932742" rtl="0" eaLnBrk="1" latinLnBrk="0" hangingPunct="1">
              <a:defRPr sz="1800" kern="1200">
                <a:solidFill>
                  <a:schemeClr val="lt1"/>
                </a:solidFill>
                <a:latin typeface="+mn-lt"/>
                <a:ea typeface="+mn-ea"/>
                <a:cs typeface="+mn-cs"/>
              </a:defRPr>
            </a:lvl3pPr>
            <a:lvl4pPr marL="1399113" algn="l" defTabSz="932742" rtl="0" eaLnBrk="1" latinLnBrk="0" hangingPunct="1">
              <a:defRPr sz="1800" kern="1200">
                <a:solidFill>
                  <a:schemeClr val="lt1"/>
                </a:solidFill>
                <a:latin typeface="+mn-lt"/>
                <a:ea typeface="+mn-ea"/>
                <a:cs typeface="+mn-cs"/>
              </a:defRPr>
            </a:lvl4pPr>
            <a:lvl5pPr marL="1865484" algn="l" defTabSz="932742" rtl="0" eaLnBrk="1" latinLnBrk="0" hangingPunct="1">
              <a:defRPr sz="1800" kern="1200">
                <a:solidFill>
                  <a:schemeClr val="lt1"/>
                </a:solidFill>
                <a:latin typeface="+mn-lt"/>
                <a:ea typeface="+mn-ea"/>
                <a:cs typeface="+mn-cs"/>
              </a:defRPr>
            </a:lvl5pPr>
            <a:lvl6pPr marL="2331856" algn="l" defTabSz="932742" rtl="0" eaLnBrk="1" latinLnBrk="0" hangingPunct="1">
              <a:defRPr sz="1800" kern="1200">
                <a:solidFill>
                  <a:schemeClr val="lt1"/>
                </a:solidFill>
                <a:latin typeface="+mn-lt"/>
                <a:ea typeface="+mn-ea"/>
                <a:cs typeface="+mn-cs"/>
              </a:defRPr>
            </a:lvl6pPr>
            <a:lvl7pPr marL="2798226" algn="l" defTabSz="932742" rtl="0" eaLnBrk="1" latinLnBrk="0" hangingPunct="1">
              <a:defRPr sz="1800" kern="1200">
                <a:solidFill>
                  <a:schemeClr val="lt1"/>
                </a:solidFill>
                <a:latin typeface="+mn-lt"/>
                <a:ea typeface="+mn-ea"/>
                <a:cs typeface="+mn-cs"/>
              </a:defRPr>
            </a:lvl7pPr>
            <a:lvl8pPr marL="3264597" algn="l" defTabSz="932742" rtl="0" eaLnBrk="1" latinLnBrk="0" hangingPunct="1">
              <a:defRPr sz="1800" kern="1200">
                <a:solidFill>
                  <a:schemeClr val="lt1"/>
                </a:solidFill>
                <a:latin typeface="+mn-lt"/>
                <a:ea typeface="+mn-ea"/>
                <a:cs typeface="+mn-cs"/>
              </a:defRPr>
            </a:lvl8pPr>
            <a:lvl9pPr marL="3730969" algn="l" defTabSz="932742" rtl="0" eaLnBrk="1" latinLnBrk="0" hangingPunct="1">
              <a:defRPr sz="1800" kern="1200">
                <a:solidFill>
                  <a:schemeClr val="lt1"/>
                </a:solidFill>
                <a:latin typeface="+mn-lt"/>
                <a:ea typeface="+mn-ea"/>
                <a:cs typeface="+mn-cs"/>
              </a:defRPr>
            </a:lvl9pPr>
          </a:lstStyle>
          <a:p>
            <a:pPr>
              <a:lnSpc>
                <a:spcPct val="120000"/>
              </a:lnSpc>
            </a:pPr>
            <a:r>
              <a:rPr lang="en-US" sz="2000" dirty="0">
                <a:solidFill>
                  <a:schemeClr val="tx1"/>
                </a:solidFill>
                <a:latin typeface="Consolas" panose="020B0609020204030204" pitchFamily="49" charset="0"/>
              </a:rPr>
              <a:t>{</a:t>
            </a:r>
          </a:p>
          <a:p>
            <a:pPr>
              <a:lnSpc>
                <a:spcPct val="120000"/>
              </a:lnSpc>
            </a:pPr>
            <a:r>
              <a:rPr lang="en-US" sz="2000" dirty="0">
                <a:solidFill>
                  <a:schemeClr val="tx1"/>
                </a:solidFill>
                <a:latin typeface="Consolas" panose="020B0609020204030204" pitchFamily="49" charset="0"/>
              </a:rPr>
              <a:t>    "$schema": 	"http://schema.management.</a:t>
            </a:r>
          </a:p>
          <a:p>
            <a:pPr>
              <a:lnSpc>
                <a:spcPct val="120000"/>
              </a:lnSpc>
            </a:pPr>
            <a:r>
              <a:rPr lang="en-US" sz="2000" dirty="0">
                <a:solidFill>
                  <a:schemeClr val="tx1"/>
                </a:solidFill>
                <a:latin typeface="Consolas" panose="020B0609020204030204" pitchFamily="49" charset="0"/>
              </a:rPr>
              <a:t>	azure.com/schemas/2019-04-	01/deploymentTemplate.json#",</a:t>
            </a:r>
          </a:p>
          <a:p>
            <a:pPr>
              <a:lnSpc>
                <a:spcPct val="120000"/>
              </a:lnSpc>
            </a:pPr>
            <a:r>
              <a:rPr lang="en-US" sz="2000" dirty="0">
                <a:solidFill>
                  <a:schemeClr val="tx1"/>
                </a:solidFill>
                <a:latin typeface="Consolas" panose="020B0609020204030204" pitchFamily="49" charset="0"/>
              </a:rPr>
              <a:t>    "contentVersion": "",</a:t>
            </a:r>
          </a:p>
          <a:p>
            <a:pPr>
              <a:lnSpc>
                <a:spcPct val="120000"/>
              </a:lnSpc>
            </a:pPr>
            <a:r>
              <a:rPr lang="en-US" sz="2000" dirty="0">
                <a:solidFill>
                  <a:schemeClr val="tx1"/>
                </a:solidFill>
                <a:latin typeface="Consolas" panose="020B0609020204030204" pitchFamily="49" charset="0"/>
              </a:rPr>
              <a:t>    "parameters": {},</a:t>
            </a:r>
          </a:p>
          <a:p>
            <a:pPr>
              <a:lnSpc>
                <a:spcPct val="120000"/>
              </a:lnSpc>
            </a:pPr>
            <a:r>
              <a:rPr lang="en-US" sz="2000" dirty="0">
                <a:solidFill>
                  <a:schemeClr val="tx1"/>
                </a:solidFill>
                <a:latin typeface="Consolas" panose="020B0609020204030204" pitchFamily="49" charset="0"/>
              </a:rPr>
              <a:t>    "variables": {},</a:t>
            </a:r>
          </a:p>
          <a:p>
            <a:pPr>
              <a:lnSpc>
                <a:spcPct val="120000"/>
              </a:lnSpc>
            </a:pPr>
            <a:r>
              <a:rPr lang="en-US" sz="2000" dirty="0">
                <a:solidFill>
                  <a:schemeClr val="tx1"/>
                </a:solidFill>
                <a:latin typeface="Consolas" panose="020B0609020204030204" pitchFamily="49" charset="0"/>
              </a:rPr>
              <a:t>    "functions": [],</a:t>
            </a:r>
          </a:p>
          <a:p>
            <a:pPr>
              <a:lnSpc>
                <a:spcPct val="120000"/>
              </a:lnSpc>
            </a:pPr>
            <a:r>
              <a:rPr lang="en-US" sz="2000" dirty="0">
                <a:solidFill>
                  <a:schemeClr val="tx1"/>
                </a:solidFill>
                <a:latin typeface="Consolas" panose="020B0609020204030204" pitchFamily="49" charset="0"/>
              </a:rPr>
              <a:t>    "resources": [],</a:t>
            </a:r>
          </a:p>
          <a:p>
            <a:pPr>
              <a:lnSpc>
                <a:spcPct val="120000"/>
              </a:lnSpc>
            </a:pPr>
            <a:r>
              <a:rPr lang="en-US" sz="2000" dirty="0">
                <a:solidFill>
                  <a:schemeClr val="tx1"/>
                </a:solidFill>
                <a:latin typeface="Consolas" panose="020B0609020204030204" pitchFamily="49" charset="0"/>
              </a:rPr>
              <a:t>    "outputs": {}</a:t>
            </a:r>
          </a:p>
          <a:p>
            <a:pPr>
              <a:lnSpc>
                <a:spcPct val="120000"/>
              </a:lnSpc>
            </a:pPr>
            <a:r>
              <a:rPr lang="en-US" sz="2000" dirty="0">
                <a:solidFill>
                  <a:schemeClr val="tx1"/>
                </a:solidFill>
                <a:latin typeface="Consolas" panose="020B0609020204030204" pitchFamily="49" charset="0"/>
              </a:rPr>
              <a:t>}</a:t>
            </a:r>
          </a:p>
        </p:txBody>
      </p:sp>
    </p:spTree>
    <p:extLst>
      <p:ext uri="{BB962C8B-B14F-4D97-AF65-F5344CB8AC3E}">
        <p14:creationId xmlns:p14="http://schemas.microsoft.com/office/powerpoint/2010/main" val="4539778"/>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60785C-880A-4483-946F-1BEE5178869D}"/>
              </a:ext>
            </a:extLst>
          </p:cNvPr>
          <p:cNvSpPr>
            <a:spLocks noGrp="1"/>
          </p:cNvSpPr>
          <p:nvPr>
            <p:ph type="title"/>
          </p:nvPr>
        </p:nvSpPr>
        <p:spPr/>
        <p:txBody>
          <a:bodyPr/>
          <a:lstStyle/>
          <a:p>
            <a:r>
              <a:rPr lang="en-US" dirty="0"/>
              <a:t>Explore the JSON Template Parameters</a:t>
            </a:r>
          </a:p>
        </p:txBody>
      </p:sp>
      <p:sp>
        <p:nvSpPr>
          <p:cNvPr id="9" name="TextBox 1">
            <a:extLst>
              <a:ext uri="{FF2B5EF4-FFF2-40B4-BE49-F238E27FC236}">
                <a16:creationId xmlns:a16="http://schemas.microsoft.com/office/drawing/2014/main" id="{25BF0B9B-B097-4E8A-8C46-7E428ACAD8C2}"/>
              </a:ext>
            </a:extLst>
          </p:cNvPr>
          <p:cNvSpPr txBox="1"/>
          <p:nvPr/>
        </p:nvSpPr>
        <p:spPr>
          <a:xfrm>
            <a:off x="341976" y="1711842"/>
            <a:ext cx="3877471" cy="4116944"/>
          </a:xfrm>
          <a:prstGeom prst="rect">
            <a:avLst/>
          </a:prstGeom>
          <a:noFill/>
        </p:spPr>
        <p:txBody>
          <a:bodyPr wrap="square" lIns="137160" tIns="91440" rIns="137160" bIns="91440" rtlCol="0" anchor="ctr">
            <a:noAutofit/>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pPr marL="342900" indent="-342900">
              <a:spcBef>
                <a:spcPts val="1200"/>
              </a:spcBef>
              <a:buFont typeface="Arial" panose="020B0604020202020204" pitchFamily="34" charset="0"/>
              <a:buChar char="•"/>
            </a:pPr>
            <a:r>
              <a:rPr lang="en-US" sz="2000" dirty="0"/>
              <a:t>Specifies which values are configurable when the template runs</a:t>
            </a:r>
          </a:p>
          <a:p>
            <a:pPr marL="342900" indent="-342900">
              <a:spcBef>
                <a:spcPts val="1200"/>
              </a:spcBef>
              <a:buFont typeface="Arial" panose="020B0604020202020204" pitchFamily="34" charset="0"/>
              <a:buChar char="•"/>
            </a:pPr>
            <a:r>
              <a:rPr lang="en-US" sz="2000" dirty="0"/>
              <a:t>This example has two parameters: one for a VM’s username (</a:t>
            </a:r>
            <a:r>
              <a:rPr lang="en-US" sz="2000" dirty="0" err="1"/>
              <a:t>adminUsername</a:t>
            </a:r>
            <a:r>
              <a:rPr lang="en-US" sz="2000" dirty="0"/>
              <a:t>), and one for its password (</a:t>
            </a:r>
            <a:r>
              <a:rPr lang="en-US" sz="2000" dirty="0" err="1"/>
              <a:t>adminPassword</a:t>
            </a:r>
            <a:r>
              <a:rPr lang="en-US" sz="2000" dirty="0"/>
              <a:t>)</a:t>
            </a:r>
          </a:p>
          <a:p>
            <a:pPr marL="342900" indent="-342900">
              <a:spcBef>
                <a:spcPts val="1200"/>
              </a:spcBef>
              <a:buFont typeface="Arial" panose="020B0604020202020204" pitchFamily="34" charset="0"/>
              <a:buChar char="•"/>
            </a:pPr>
            <a:endParaRPr lang="en-US" sz="2000" dirty="0"/>
          </a:p>
        </p:txBody>
      </p:sp>
      <p:sp>
        <p:nvSpPr>
          <p:cNvPr id="6" name="Rectangle 5">
            <a:extLst>
              <a:ext uri="{FF2B5EF4-FFF2-40B4-BE49-F238E27FC236}">
                <a16:creationId xmlns:a16="http://schemas.microsoft.com/office/drawing/2014/main" id="{5DCECF3E-9A0A-4CE7-A06B-453DABFA6DBF}"/>
              </a:ext>
              <a:ext uri="{C183D7F6-B498-43B3-948B-1728B52AA6E4}">
                <adec:decorative xmlns:adec="http://schemas.microsoft.com/office/drawing/2017/decorative" val="0"/>
              </a:ext>
            </a:extLst>
          </p:cNvPr>
          <p:cNvSpPr/>
          <p:nvPr/>
        </p:nvSpPr>
        <p:spPr bwMode="auto">
          <a:xfrm>
            <a:off x="4322034" y="1421139"/>
            <a:ext cx="7789990" cy="4930168"/>
          </a:xfrm>
          <a:prstGeom prst="rect">
            <a:avLst/>
          </a:prstGeom>
          <a:solidFill>
            <a:schemeClr val="bg1"/>
          </a:solidFill>
          <a:ln w="190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457200" tIns="320040" rIns="365760" bIns="149217" numCol="1" spcCol="0" rtlCol="0" fromWordArt="0" anchor="t" anchorCtr="0" forceAA="0" compatLnSpc="1">
            <a:prstTxWarp prst="textNoShape">
              <a:avLst/>
            </a:prstTxWarp>
            <a:noAutofit/>
          </a:bodyPr>
          <a:lstStyle>
            <a:defPPr>
              <a:defRPr lang="en-US"/>
            </a:defPPr>
            <a:lvl1pPr marL="0" algn="l" defTabSz="932742" rtl="0" eaLnBrk="1" latinLnBrk="0" hangingPunct="1">
              <a:defRPr sz="1800" kern="1200">
                <a:solidFill>
                  <a:schemeClr val="lt1"/>
                </a:solidFill>
                <a:latin typeface="+mn-lt"/>
                <a:ea typeface="+mn-ea"/>
                <a:cs typeface="+mn-cs"/>
              </a:defRPr>
            </a:lvl1pPr>
            <a:lvl2pPr marL="466371" algn="l" defTabSz="932742" rtl="0" eaLnBrk="1" latinLnBrk="0" hangingPunct="1">
              <a:defRPr sz="1800" kern="1200">
                <a:solidFill>
                  <a:schemeClr val="lt1"/>
                </a:solidFill>
                <a:latin typeface="+mn-lt"/>
                <a:ea typeface="+mn-ea"/>
                <a:cs typeface="+mn-cs"/>
              </a:defRPr>
            </a:lvl2pPr>
            <a:lvl3pPr marL="932742" algn="l" defTabSz="932742" rtl="0" eaLnBrk="1" latinLnBrk="0" hangingPunct="1">
              <a:defRPr sz="1800" kern="1200">
                <a:solidFill>
                  <a:schemeClr val="lt1"/>
                </a:solidFill>
                <a:latin typeface="+mn-lt"/>
                <a:ea typeface="+mn-ea"/>
                <a:cs typeface="+mn-cs"/>
              </a:defRPr>
            </a:lvl3pPr>
            <a:lvl4pPr marL="1399113" algn="l" defTabSz="932742" rtl="0" eaLnBrk="1" latinLnBrk="0" hangingPunct="1">
              <a:defRPr sz="1800" kern="1200">
                <a:solidFill>
                  <a:schemeClr val="lt1"/>
                </a:solidFill>
                <a:latin typeface="+mn-lt"/>
                <a:ea typeface="+mn-ea"/>
                <a:cs typeface="+mn-cs"/>
              </a:defRPr>
            </a:lvl4pPr>
            <a:lvl5pPr marL="1865484" algn="l" defTabSz="932742" rtl="0" eaLnBrk="1" latinLnBrk="0" hangingPunct="1">
              <a:defRPr sz="1800" kern="1200">
                <a:solidFill>
                  <a:schemeClr val="lt1"/>
                </a:solidFill>
                <a:latin typeface="+mn-lt"/>
                <a:ea typeface="+mn-ea"/>
                <a:cs typeface="+mn-cs"/>
              </a:defRPr>
            </a:lvl5pPr>
            <a:lvl6pPr marL="2331856" algn="l" defTabSz="932742" rtl="0" eaLnBrk="1" latinLnBrk="0" hangingPunct="1">
              <a:defRPr sz="1800" kern="1200">
                <a:solidFill>
                  <a:schemeClr val="lt1"/>
                </a:solidFill>
                <a:latin typeface="+mn-lt"/>
                <a:ea typeface="+mn-ea"/>
                <a:cs typeface="+mn-cs"/>
              </a:defRPr>
            </a:lvl6pPr>
            <a:lvl7pPr marL="2798226" algn="l" defTabSz="932742" rtl="0" eaLnBrk="1" latinLnBrk="0" hangingPunct="1">
              <a:defRPr sz="1800" kern="1200">
                <a:solidFill>
                  <a:schemeClr val="lt1"/>
                </a:solidFill>
                <a:latin typeface="+mn-lt"/>
                <a:ea typeface="+mn-ea"/>
                <a:cs typeface="+mn-cs"/>
              </a:defRPr>
            </a:lvl7pPr>
            <a:lvl8pPr marL="3264597" algn="l" defTabSz="932742" rtl="0" eaLnBrk="1" latinLnBrk="0" hangingPunct="1">
              <a:defRPr sz="1800" kern="1200">
                <a:solidFill>
                  <a:schemeClr val="lt1"/>
                </a:solidFill>
                <a:latin typeface="+mn-lt"/>
                <a:ea typeface="+mn-ea"/>
                <a:cs typeface="+mn-cs"/>
              </a:defRPr>
            </a:lvl8pPr>
            <a:lvl9pPr marL="3730969" algn="l" defTabSz="932742" rtl="0" eaLnBrk="1" latinLnBrk="0" hangingPunct="1">
              <a:defRPr sz="1800" kern="1200">
                <a:solidFill>
                  <a:schemeClr val="lt1"/>
                </a:solidFill>
                <a:latin typeface="+mn-lt"/>
                <a:ea typeface="+mn-ea"/>
                <a:cs typeface="+mn-cs"/>
              </a:defRPr>
            </a:lvl9pPr>
          </a:lstStyle>
          <a:p>
            <a:r>
              <a:rPr lang="en-US" sz="2000" dirty="0">
                <a:solidFill>
                  <a:schemeClr val="tx1"/>
                </a:solidFill>
                <a:latin typeface="Consolas" panose="020B0609020204030204" pitchFamily="49" charset="0"/>
              </a:rPr>
              <a:t>"parameters": {</a:t>
            </a:r>
          </a:p>
          <a:p>
            <a:r>
              <a:rPr lang="en-US" sz="2000" dirty="0">
                <a:solidFill>
                  <a:schemeClr val="tx1"/>
                </a:solidFill>
                <a:latin typeface="Consolas" panose="020B0609020204030204" pitchFamily="49" charset="0"/>
              </a:rPr>
              <a:t>  "adminUsername": {</a:t>
            </a:r>
          </a:p>
          <a:p>
            <a:r>
              <a:rPr lang="en-US" sz="2000" dirty="0">
                <a:solidFill>
                  <a:schemeClr val="tx1"/>
                </a:solidFill>
                <a:latin typeface="Consolas" panose="020B0609020204030204" pitchFamily="49" charset="0"/>
              </a:rPr>
              <a:t>    "type": "string",</a:t>
            </a:r>
          </a:p>
          <a:p>
            <a:r>
              <a:rPr lang="en-US" sz="2000" dirty="0">
                <a:solidFill>
                  <a:schemeClr val="tx1"/>
                </a:solidFill>
                <a:latin typeface="Consolas" panose="020B0609020204030204" pitchFamily="49" charset="0"/>
              </a:rPr>
              <a:t>    "metadata": {</a:t>
            </a:r>
          </a:p>
          <a:p>
            <a:r>
              <a:rPr lang="en-US" sz="2000" dirty="0">
                <a:solidFill>
                  <a:schemeClr val="tx1"/>
                </a:solidFill>
                <a:latin typeface="Consolas"/>
              </a:rPr>
              <a:t>      "description": "Username for the VM."</a:t>
            </a:r>
          </a:p>
          <a:p>
            <a:r>
              <a:rPr lang="en-US" sz="2000" dirty="0">
                <a:solidFill>
                  <a:schemeClr val="tx1"/>
                </a:solidFill>
                <a:latin typeface="Consolas" panose="020B0609020204030204" pitchFamily="49" charset="0"/>
              </a:rPr>
              <a:t>    }</a:t>
            </a:r>
          </a:p>
          <a:p>
            <a:r>
              <a:rPr lang="en-US" sz="2000" dirty="0">
                <a:solidFill>
                  <a:schemeClr val="tx1"/>
                </a:solidFill>
                <a:latin typeface="Consolas" panose="020B0609020204030204" pitchFamily="49" charset="0"/>
              </a:rPr>
              <a:t>  },</a:t>
            </a:r>
          </a:p>
          <a:p>
            <a:r>
              <a:rPr lang="en-US" sz="2000" dirty="0">
                <a:solidFill>
                  <a:schemeClr val="tx1"/>
                </a:solidFill>
                <a:latin typeface="Consolas" panose="020B0609020204030204" pitchFamily="49" charset="0"/>
              </a:rPr>
              <a:t>  "adminPassword": {</a:t>
            </a:r>
          </a:p>
          <a:p>
            <a:r>
              <a:rPr lang="en-US" sz="2000" dirty="0">
                <a:solidFill>
                  <a:schemeClr val="tx1"/>
                </a:solidFill>
                <a:latin typeface="Consolas" panose="020B0609020204030204" pitchFamily="49" charset="0"/>
              </a:rPr>
              <a:t>    "type": "securestring",</a:t>
            </a:r>
          </a:p>
          <a:p>
            <a:r>
              <a:rPr lang="en-US" sz="2000" dirty="0">
                <a:solidFill>
                  <a:schemeClr val="tx1"/>
                </a:solidFill>
                <a:latin typeface="Consolas" panose="020B0609020204030204" pitchFamily="49" charset="0"/>
              </a:rPr>
              <a:t>    "metadata": {</a:t>
            </a:r>
          </a:p>
          <a:p>
            <a:r>
              <a:rPr lang="en-US" sz="2000" dirty="0">
                <a:solidFill>
                  <a:schemeClr val="tx1"/>
                </a:solidFill>
                <a:latin typeface="Consolas"/>
              </a:rPr>
              <a:t>      "description": "Password for the VM."</a:t>
            </a:r>
          </a:p>
          <a:p>
            <a:r>
              <a:rPr lang="en-US" sz="2000" dirty="0">
                <a:solidFill>
                  <a:schemeClr val="tx1"/>
                </a:solidFill>
                <a:latin typeface="Consolas" panose="020B0609020204030204" pitchFamily="49" charset="0"/>
              </a:rPr>
              <a:t>    }</a:t>
            </a:r>
          </a:p>
          <a:p>
            <a:r>
              <a:rPr lang="en-US" sz="2000" dirty="0">
                <a:solidFill>
                  <a:schemeClr val="tx1"/>
                </a:solidFill>
                <a:latin typeface="Consolas" panose="020B0609020204030204" pitchFamily="49" charset="0"/>
              </a:rPr>
              <a:t>  }</a:t>
            </a:r>
          </a:p>
          <a:p>
            <a:r>
              <a:rPr lang="en-US" sz="2000" dirty="0">
                <a:solidFill>
                  <a:schemeClr val="tx1"/>
                </a:solidFill>
                <a:latin typeface="Consolas" panose="020B0609020204030204" pitchFamily="49" charset="0"/>
              </a:rPr>
              <a:t>}</a:t>
            </a:r>
          </a:p>
        </p:txBody>
      </p:sp>
    </p:spTree>
    <p:extLst>
      <p:ext uri="{BB962C8B-B14F-4D97-AF65-F5344CB8AC3E}">
        <p14:creationId xmlns:p14="http://schemas.microsoft.com/office/powerpoint/2010/main" val="2789297166"/>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D327D9-ADA5-45D4-9B4E-AC5D4CBF6D23}"/>
              </a:ext>
            </a:extLst>
          </p:cNvPr>
          <p:cNvSpPr>
            <a:spLocks noGrp="1"/>
          </p:cNvSpPr>
          <p:nvPr>
            <p:ph type="title"/>
          </p:nvPr>
        </p:nvSpPr>
        <p:spPr/>
        <p:txBody>
          <a:bodyPr/>
          <a:lstStyle/>
          <a:p>
            <a:r>
              <a:rPr lang="en-US" dirty="0"/>
              <a:t>Consider Azure Bicep Files</a:t>
            </a:r>
          </a:p>
        </p:txBody>
      </p:sp>
      <p:sp>
        <p:nvSpPr>
          <p:cNvPr id="8" name="TextBox 1">
            <a:extLst>
              <a:ext uri="{FF2B5EF4-FFF2-40B4-BE49-F238E27FC236}">
                <a16:creationId xmlns:a16="http://schemas.microsoft.com/office/drawing/2014/main" id="{79AE20E1-FABF-465B-81BF-7B00414BD73C}"/>
              </a:ext>
            </a:extLst>
          </p:cNvPr>
          <p:cNvSpPr txBox="1"/>
          <p:nvPr/>
        </p:nvSpPr>
        <p:spPr>
          <a:xfrm>
            <a:off x="651430" y="1371205"/>
            <a:ext cx="4408394" cy="1031463"/>
          </a:xfrm>
          <a:prstGeom prst="rect">
            <a:avLst/>
          </a:prstGeom>
          <a:solidFill>
            <a:schemeClr val="bg1">
              <a:lumMod val="95000"/>
            </a:schemeClr>
          </a:solidFill>
        </p:spPr>
        <p:txBody>
          <a:bodyPr wrap="square" lIns="137160" tIns="91440" rIns="137160" bIns="91440" rtlCol="0" anchor="ctr">
            <a:noAutofit/>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pPr>
              <a:spcBef>
                <a:spcPts val="1200"/>
              </a:spcBef>
            </a:pPr>
            <a:r>
              <a:rPr lang="en-US" sz="2000" dirty="0"/>
              <a:t>Simpler syntax for writing templates</a:t>
            </a:r>
          </a:p>
        </p:txBody>
      </p:sp>
      <p:sp>
        <p:nvSpPr>
          <p:cNvPr id="12" name="TextBox 1">
            <a:extLst>
              <a:ext uri="{FF2B5EF4-FFF2-40B4-BE49-F238E27FC236}">
                <a16:creationId xmlns:a16="http://schemas.microsoft.com/office/drawing/2014/main" id="{6BBD11AC-032F-4F0F-92F1-37365DF661A1}"/>
              </a:ext>
            </a:extLst>
          </p:cNvPr>
          <p:cNvSpPr txBox="1"/>
          <p:nvPr/>
        </p:nvSpPr>
        <p:spPr>
          <a:xfrm>
            <a:off x="658458" y="2521510"/>
            <a:ext cx="4408394" cy="1031464"/>
          </a:xfrm>
          <a:prstGeom prst="rect">
            <a:avLst/>
          </a:prstGeom>
          <a:solidFill>
            <a:schemeClr val="bg1">
              <a:lumMod val="95000"/>
            </a:schemeClr>
          </a:solidFill>
        </p:spPr>
        <p:txBody>
          <a:bodyPr wrap="square" lIns="137160" tIns="91440" rIns="137160" bIns="91440" rtlCol="0" anchor="ctr">
            <a:noAutofit/>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pPr>
              <a:spcBef>
                <a:spcPts val="1200"/>
              </a:spcBef>
            </a:pPr>
            <a:r>
              <a:rPr lang="en-US" sz="2000" dirty="0"/>
              <a:t>Smaller module files you can reference from a main template</a:t>
            </a:r>
          </a:p>
        </p:txBody>
      </p:sp>
      <p:sp>
        <p:nvSpPr>
          <p:cNvPr id="14" name="TextBox 1">
            <a:extLst>
              <a:ext uri="{FF2B5EF4-FFF2-40B4-BE49-F238E27FC236}">
                <a16:creationId xmlns:a16="http://schemas.microsoft.com/office/drawing/2014/main" id="{188C105B-15B0-43E4-8FF9-6904BFAEE707}"/>
              </a:ext>
            </a:extLst>
          </p:cNvPr>
          <p:cNvSpPr txBox="1"/>
          <p:nvPr/>
        </p:nvSpPr>
        <p:spPr>
          <a:xfrm>
            <a:off x="658458" y="3794194"/>
            <a:ext cx="4408394" cy="1031463"/>
          </a:xfrm>
          <a:prstGeom prst="rect">
            <a:avLst/>
          </a:prstGeom>
          <a:solidFill>
            <a:schemeClr val="bg1">
              <a:lumMod val="95000"/>
            </a:schemeClr>
          </a:solidFill>
        </p:spPr>
        <p:txBody>
          <a:bodyPr wrap="square" lIns="137160" tIns="91440" rIns="137160" bIns="91440" rtlCol="0" anchor="ctr">
            <a:noAutofit/>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pPr>
              <a:spcBef>
                <a:spcPts val="1200"/>
              </a:spcBef>
            </a:pPr>
            <a:r>
              <a:rPr lang="en-US" sz="2000" dirty="0">
                <a:solidFill>
                  <a:srgbClr val="171717"/>
                </a:solidFill>
                <a:effectLst/>
                <a:ea typeface="Times New Roman" panose="02020603050405020304" pitchFamily="18" charset="0"/>
              </a:rPr>
              <a:t>Automatically detect dependencies between your resources</a:t>
            </a:r>
            <a:endParaRPr lang="en-US" sz="2000" dirty="0"/>
          </a:p>
        </p:txBody>
      </p:sp>
      <p:sp>
        <p:nvSpPr>
          <p:cNvPr id="16" name="TextBox 1">
            <a:extLst>
              <a:ext uri="{FF2B5EF4-FFF2-40B4-BE49-F238E27FC236}">
                <a16:creationId xmlns:a16="http://schemas.microsoft.com/office/drawing/2014/main" id="{4275A496-4B35-4C70-A831-B77729011210}"/>
              </a:ext>
            </a:extLst>
          </p:cNvPr>
          <p:cNvSpPr txBox="1"/>
          <p:nvPr/>
        </p:nvSpPr>
        <p:spPr>
          <a:xfrm>
            <a:off x="665486" y="4944499"/>
            <a:ext cx="4408394" cy="1031464"/>
          </a:xfrm>
          <a:prstGeom prst="rect">
            <a:avLst/>
          </a:prstGeom>
          <a:solidFill>
            <a:schemeClr val="bg1">
              <a:lumMod val="95000"/>
            </a:schemeClr>
          </a:solidFill>
        </p:spPr>
        <p:txBody>
          <a:bodyPr wrap="square" lIns="137160" tIns="91440" rIns="137160" bIns="91440" rtlCol="0" anchor="ctr">
            <a:noAutofit/>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pPr>
              <a:spcBef>
                <a:spcPts val="1200"/>
              </a:spcBef>
            </a:pPr>
            <a:r>
              <a:rPr lang="en-US" sz="2000" dirty="0"/>
              <a:t>Visual Studio Code extension with validation and IntelliSense </a:t>
            </a:r>
          </a:p>
        </p:txBody>
      </p:sp>
      <p:sp>
        <p:nvSpPr>
          <p:cNvPr id="3" name="TextBox 2">
            <a:extLst>
              <a:ext uri="{FF2B5EF4-FFF2-40B4-BE49-F238E27FC236}">
                <a16:creationId xmlns:a16="http://schemas.microsoft.com/office/drawing/2014/main" id="{C2DB4E81-EF1B-89B4-4D2B-37380DB12F0E}"/>
              </a:ext>
            </a:extLst>
          </p:cNvPr>
          <p:cNvSpPr txBox="1"/>
          <p:nvPr/>
        </p:nvSpPr>
        <p:spPr>
          <a:xfrm>
            <a:off x="5345054" y="1496061"/>
            <a:ext cx="1597232" cy="627864"/>
          </a:xfrm>
          <a:prstGeom prst="rect">
            <a:avLst/>
          </a:prstGeom>
          <a:noFill/>
        </p:spPr>
        <p:txBody>
          <a:bodyPr wrap="none" lIns="182880" tIns="146304" rIns="182880" bIns="146304" rtlCol="0">
            <a:spAutoFit/>
          </a:bodyPr>
          <a:lstStyle/>
          <a:p>
            <a:pPr>
              <a:lnSpc>
                <a:spcPct val="90000"/>
              </a:lnSpc>
              <a:spcAft>
                <a:spcPts val="600"/>
              </a:spcAft>
            </a:pPr>
            <a:r>
              <a:rPr lang="en-US" sz="2400" dirty="0">
                <a:gradFill>
                  <a:gsLst>
                    <a:gs pos="2917">
                      <a:schemeClr val="tx1"/>
                    </a:gs>
                    <a:gs pos="30000">
                      <a:schemeClr val="tx1"/>
                    </a:gs>
                  </a:gsLst>
                  <a:lin ang="5400000" scaled="0"/>
                </a:gradFill>
              </a:rPr>
              <a:t>Bicep file</a:t>
            </a:r>
          </a:p>
        </p:txBody>
      </p:sp>
      <p:sp>
        <p:nvSpPr>
          <p:cNvPr id="5" name="TextBox 4">
            <a:extLst>
              <a:ext uri="{FF2B5EF4-FFF2-40B4-BE49-F238E27FC236}">
                <a16:creationId xmlns:a16="http://schemas.microsoft.com/office/drawing/2014/main" id="{07492AA9-6C2B-CD6A-0D06-2357B163CD6F}"/>
              </a:ext>
            </a:extLst>
          </p:cNvPr>
          <p:cNvSpPr txBox="1"/>
          <p:nvPr/>
        </p:nvSpPr>
        <p:spPr>
          <a:xfrm>
            <a:off x="5513447" y="2024479"/>
            <a:ext cx="3652067" cy="3046988"/>
          </a:xfrm>
          <a:prstGeom prst="rect">
            <a:avLst/>
          </a:prstGeom>
          <a:noFill/>
          <a:ln>
            <a:solidFill>
              <a:schemeClr val="tx1"/>
            </a:solidFill>
          </a:ln>
        </p:spPr>
        <p:txBody>
          <a:bodyPr wrap="square">
            <a:spAutoFit/>
          </a:bodyPr>
          <a:lstStyle/>
          <a:p>
            <a:r>
              <a:rPr lang="en-US" sz="1600" dirty="0"/>
              <a:t>resource </a:t>
            </a:r>
            <a:r>
              <a:rPr lang="en-US" sz="1600" dirty="0" err="1"/>
              <a:t>storageAccount</a:t>
            </a:r>
            <a:r>
              <a:rPr lang="en-US" sz="1600" dirty="0"/>
              <a:t> '</a:t>
            </a:r>
            <a:r>
              <a:rPr lang="en-US" sz="1600" dirty="0" err="1"/>
              <a:t>Microsoft.Storage</a:t>
            </a:r>
            <a:r>
              <a:rPr lang="en-US" sz="1600" dirty="0"/>
              <a:t>/storageAccounts@2021-01-01' = {</a:t>
            </a:r>
          </a:p>
          <a:p>
            <a:r>
              <a:rPr lang="en-US" sz="1600" dirty="0"/>
              <a:t>  </a:t>
            </a:r>
            <a:r>
              <a:rPr lang="en-US" sz="1600" b="1" dirty="0"/>
              <a:t>name</a:t>
            </a:r>
            <a:r>
              <a:rPr lang="en-US" sz="1600" dirty="0"/>
              <a:t>: </a:t>
            </a:r>
            <a:r>
              <a:rPr lang="en-US" sz="1600" dirty="0" err="1"/>
              <a:t>storageAccountName</a:t>
            </a:r>
            <a:endParaRPr lang="en-US" sz="1600" dirty="0"/>
          </a:p>
          <a:p>
            <a:r>
              <a:rPr lang="en-US" sz="1600" dirty="0"/>
              <a:t>  </a:t>
            </a:r>
            <a:r>
              <a:rPr lang="en-US" sz="1600" b="1" dirty="0"/>
              <a:t>location</a:t>
            </a:r>
            <a:r>
              <a:rPr lang="en-US" sz="1600" dirty="0"/>
              <a:t>: location</a:t>
            </a:r>
          </a:p>
          <a:p>
            <a:r>
              <a:rPr lang="en-US" sz="1600" dirty="0"/>
              <a:t>  </a:t>
            </a:r>
            <a:r>
              <a:rPr lang="en-US" sz="1600" b="1" dirty="0"/>
              <a:t>tags</a:t>
            </a:r>
            <a:r>
              <a:rPr lang="en-US" sz="1600" dirty="0"/>
              <a:t>: {</a:t>
            </a:r>
          </a:p>
          <a:p>
            <a:r>
              <a:rPr lang="en-US" sz="1600" dirty="0"/>
              <a:t>    </a:t>
            </a:r>
            <a:r>
              <a:rPr lang="en-US" sz="1600" dirty="0" err="1"/>
              <a:t>displayName</a:t>
            </a:r>
            <a:r>
              <a:rPr lang="en-US" sz="1600" dirty="0"/>
              <a:t>: </a:t>
            </a:r>
            <a:r>
              <a:rPr lang="en-US" sz="1600" dirty="0" err="1"/>
              <a:t>storageAccountName</a:t>
            </a:r>
            <a:endParaRPr lang="en-US" sz="1600" dirty="0"/>
          </a:p>
          <a:p>
            <a:r>
              <a:rPr lang="en-US" sz="1600" dirty="0"/>
              <a:t>  }</a:t>
            </a:r>
          </a:p>
          <a:p>
            <a:r>
              <a:rPr lang="en-US" sz="1600" dirty="0"/>
              <a:t>  </a:t>
            </a:r>
            <a:r>
              <a:rPr lang="en-US" sz="1600" b="1" dirty="0"/>
              <a:t>kind</a:t>
            </a:r>
            <a:r>
              <a:rPr lang="en-US" sz="1600" dirty="0"/>
              <a:t>: 'StorageV2'</a:t>
            </a:r>
          </a:p>
          <a:p>
            <a:r>
              <a:rPr lang="en-US" sz="1600" dirty="0"/>
              <a:t>  </a:t>
            </a:r>
            <a:r>
              <a:rPr lang="en-US" sz="1600" b="1" dirty="0" err="1"/>
              <a:t>sku</a:t>
            </a:r>
            <a:r>
              <a:rPr lang="en-US" sz="1600" dirty="0"/>
              <a:t>: {</a:t>
            </a:r>
          </a:p>
          <a:p>
            <a:r>
              <a:rPr lang="en-US" sz="1600" dirty="0"/>
              <a:t>    name: '</a:t>
            </a:r>
            <a:r>
              <a:rPr lang="en-US" sz="1600" dirty="0" err="1"/>
              <a:t>Standard_LRS</a:t>
            </a:r>
            <a:r>
              <a:rPr lang="en-US" sz="1600" dirty="0"/>
              <a:t>'</a:t>
            </a:r>
          </a:p>
          <a:p>
            <a:r>
              <a:rPr lang="en-US" sz="1600" dirty="0"/>
              <a:t>  } }</a:t>
            </a:r>
          </a:p>
        </p:txBody>
      </p:sp>
      <p:sp>
        <p:nvSpPr>
          <p:cNvPr id="7" name="Rectangle 6">
            <a:extLst>
              <a:ext uri="{FF2B5EF4-FFF2-40B4-BE49-F238E27FC236}">
                <a16:creationId xmlns:a16="http://schemas.microsoft.com/office/drawing/2014/main" id="{E9F88B41-E33E-4F2C-1895-7B1C8F43A1D9}"/>
              </a:ext>
              <a:ext uri="{C183D7F6-B498-43B3-948B-1728B52AA6E4}">
                <adec:decorative xmlns:adec="http://schemas.microsoft.com/office/drawing/2017/decorative" val="1"/>
              </a:ext>
            </a:extLst>
          </p:cNvPr>
          <p:cNvSpPr/>
          <p:nvPr/>
        </p:nvSpPr>
        <p:spPr bwMode="auto">
          <a:xfrm>
            <a:off x="9886277" y="2689093"/>
            <a:ext cx="1678193" cy="1727761"/>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pic>
        <p:nvPicPr>
          <p:cNvPr id="10" name="Graphic 9">
            <a:extLst>
              <a:ext uri="{FF2B5EF4-FFF2-40B4-BE49-F238E27FC236}">
                <a16:creationId xmlns:a16="http://schemas.microsoft.com/office/drawing/2014/main" id="{6A8AB2D0-ADE2-BB48-F2E6-30F820CA680B}"/>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176518" y="2929084"/>
            <a:ext cx="1197829" cy="1197829"/>
          </a:xfrm>
          <a:prstGeom prst="rect">
            <a:avLst/>
          </a:prstGeom>
        </p:spPr>
      </p:pic>
      <p:cxnSp>
        <p:nvCxnSpPr>
          <p:cNvPr id="17" name="Straight Arrow Connector 16">
            <a:extLst>
              <a:ext uri="{FF2B5EF4-FFF2-40B4-BE49-F238E27FC236}">
                <a16:creationId xmlns:a16="http://schemas.microsoft.com/office/drawing/2014/main" id="{F12B3B32-DA37-F917-9E4C-5B2EBAEA8133}"/>
              </a:ext>
              <a:ext uri="{C183D7F6-B498-43B3-948B-1728B52AA6E4}">
                <adec:decorative xmlns:adec="http://schemas.microsoft.com/office/drawing/2017/decorative" val="1"/>
              </a:ext>
            </a:extLst>
          </p:cNvPr>
          <p:cNvCxnSpPr>
            <a:stCxn id="5" idx="3"/>
            <a:endCxn id="7" idx="1"/>
          </p:cNvCxnSpPr>
          <p:nvPr/>
        </p:nvCxnSpPr>
        <p:spPr>
          <a:xfrm>
            <a:off x="9165514" y="3547973"/>
            <a:ext cx="720763" cy="5001"/>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3698725"/>
      </p:ext>
    </p:extLst>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5C7C15-818F-403E-8351-B8AD7A73A29C}"/>
              </a:ext>
            </a:extLst>
          </p:cNvPr>
          <p:cNvSpPr>
            <a:spLocks noGrp="1"/>
          </p:cNvSpPr>
          <p:nvPr>
            <p:ph type="title"/>
          </p:nvPr>
        </p:nvSpPr>
        <p:spPr/>
        <p:txBody>
          <a:bodyPr/>
          <a:lstStyle/>
          <a:p>
            <a:r>
              <a:rPr lang="en-US" dirty="0"/>
              <a:t>Demonstration -  Quickstart templates</a:t>
            </a:r>
          </a:p>
        </p:txBody>
      </p:sp>
      <p:sp>
        <p:nvSpPr>
          <p:cNvPr id="4" name="TextBox 3">
            <a:extLst>
              <a:ext uri="{FF2B5EF4-FFF2-40B4-BE49-F238E27FC236}">
                <a16:creationId xmlns:a16="http://schemas.microsoft.com/office/drawing/2014/main" id="{739FF25C-D71E-4497-8E3E-AC14BE1C0171}"/>
              </a:ext>
            </a:extLst>
          </p:cNvPr>
          <p:cNvSpPr txBox="1"/>
          <p:nvPr/>
        </p:nvSpPr>
        <p:spPr>
          <a:xfrm>
            <a:off x="427038" y="2323174"/>
            <a:ext cx="4400989" cy="1778949"/>
          </a:xfrm>
          <a:prstGeom prst="rect">
            <a:avLst/>
          </a:prstGeom>
          <a:noFill/>
        </p:spPr>
        <p:txBody>
          <a:bodyPr wrap="square" lIns="182880" tIns="146304" rIns="182880" bIns="146304" rtlCol="0">
            <a:spAutoFit/>
          </a:bodyPr>
          <a:lstStyle/>
          <a:p>
            <a:pPr marL="342900" indent="-342900">
              <a:lnSpc>
                <a:spcPct val="90000"/>
              </a:lnSpc>
              <a:spcAft>
                <a:spcPts val="1200"/>
              </a:spcAft>
              <a:buFont typeface="Arial" panose="020B0604020202020204" pitchFamily="34" charset="0"/>
              <a:buChar char="•"/>
            </a:pPr>
            <a:r>
              <a:rPr lang="en-US" sz="2400" dirty="0">
                <a:gradFill>
                  <a:gsLst>
                    <a:gs pos="2917">
                      <a:schemeClr val="tx1"/>
                    </a:gs>
                    <a:gs pos="30000">
                      <a:schemeClr val="tx1"/>
                    </a:gs>
                  </a:gsLst>
                  <a:lin ang="5400000" scaled="0"/>
                </a:gradFill>
              </a:rPr>
              <a:t>Locate the Azure Quickstart template gallery</a:t>
            </a:r>
          </a:p>
          <a:p>
            <a:pPr marL="342900" indent="-342900">
              <a:lnSpc>
                <a:spcPct val="90000"/>
              </a:lnSpc>
              <a:spcAft>
                <a:spcPts val="1200"/>
              </a:spcAft>
              <a:buFont typeface="Arial" panose="020B0604020202020204" pitchFamily="34" charset="0"/>
              <a:buChar char="•"/>
            </a:pPr>
            <a:r>
              <a:rPr lang="en-US" sz="2400" dirty="0">
                <a:gradFill>
                  <a:gsLst>
                    <a:gs pos="2917">
                      <a:schemeClr val="tx1"/>
                    </a:gs>
                    <a:gs pos="30000">
                      <a:schemeClr val="tx1"/>
                    </a:gs>
                  </a:gsLst>
                  <a:lin ang="5400000" scaled="0"/>
                </a:gradFill>
              </a:rPr>
              <a:t>Deploy a JSON or Bicep template</a:t>
            </a:r>
          </a:p>
        </p:txBody>
      </p:sp>
      <p:pic>
        <p:nvPicPr>
          <p:cNvPr id="9" name="Picture 8" descr="Screenshot of the QuickStart Gallery. ">
            <a:extLst>
              <a:ext uri="{FF2B5EF4-FFF2-40B4-BE49-F238E27FC236}">
                <a16:creationId xmlns:a16="http://schemas.microsoft.com/office/drawing/2014/main" id="{F377FF16-7C0B-369D-E427-3BB14E2EAB4C}"/>
              </a:ext>
            </a:extLst>
          </p:cNvPr>
          <p:cNvPicPr>
            <a:picLocks noChangeAspect="1"/>
          </p:cNvPicPr>
          <p:nvPr/>
        </p:nvPicPr>
        <p:blipFill>
          <a:blip r:embed="rId3"/>
          <a:stretch>
            <a:fillRect/>
          </a:stretch>
        </p:blipFill>
        <p:spPr>
          <a:xfrm>
            <a:off x="5143213" y="1765970"/>
            <a:ext cx="5083787" cy="3858653"/>
          </a:xfrm>
          <a:prstGeom prst="rect">
            <a:avLst/>
          </a:prstGeom>
        </p:spPr>
      </p:pic>
    </p:spTree>
    <p:extLst>
      <p:ext uri="{BB962C8B-B14F-4D97-AF65-F5344CB8AC3E}">
        <p14:creationId xmlns:p14="http://schemas.microsoft.com/office/powerpoint/2010/main" val="3504811312"/>
      </p:ext>
    </p:extLst>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8A36AA-E9C3-4D65-A81C-6BDA7C1BB0F9}"/>
              </a:ext>
            </a:extLst>
          </p:cNvPr>
          <p:cNvSpPr>
            <a:spLocks noGrp="1"/>
          </p:cNvSpPr>
          <p:nvPr>
            <p:ph type="title"/>
          </p:nvPr>
        </p:nvSpPr>
        <p:spPr>
          <a:xfrm>
            <a:off x="427038" y="449263"/>
            <a:ext cx="11568684" cy="693737"/>
          </a:xfrm>
        </p:spPr>
        <p:txBody>
          <a:bodyPr/>
          <a:lstStyle/>
          <a:p>
            <a:r>
              <a:rPr lang="en-US" dirty="0"/>
              <a:t>Learning Recap – Azure Resource Manager templates </a:t>
            </a:r>
          </a:p>
        </p:txBody>
      </p:sp>
      <p:sp>
        <p:nvSpPr>
          <p:cNvPr id="24" name="Rectangle 23">
            <a:extLst>
              <a:ext uri="{FF2B5EF4-FFF2-40B4-BE49-F238E27FC236}">
                <a16:creationId xmlns:a16="http://schemas.microsoft.com/office/drawing/2014/main" id="{54B5EDE0-FAD7-455E-86D0-EBCCE9AC7677}"/>
              </a:ext>
            </a:extLst>
          </p:cNvPr>
          <p:cNvSpPr/>
          <p:nvPr/>
        </p:nvSpPr>
        <p:spPr>
          <a:xfrm>
            <a:off x="3962400" y="1974715"/>
            <a:ext cx="7525966" cy="2038113"/>
          </a:xfrm>
          <a:prstGeom prst="rect">
            <a:avLst/>
          </a:prstGeom>
          <a:no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6040" tIns="106040" rIns="106040" bIns="106040" numCol="1" spcCol="1270" anchor="t" anchorCtr="0">
            <a:noAutofit/>
          </a:bodyPr>
          <a:lstStyle/>
          <a:p>
            <a:pPr marL="285750" indent="-285750" defTabSz="800100">
              <a:lnSpc>
                <a:spcPct val="90000"/>
              </a:lnSpc>
              <a:spcBef>
                <a:spcPct val="0"/>
              </a:spcBef>
              <a:spcAft>
                <a:spcPts val="600"/>
              </a:spcAft>
              <a:buClr>
                <a:schemeClr val="tx1"/>
              </a:buClr>
              <a:buSzPct val="100000"/>
              <a:buFont typeface="Arial" panose="020B0604020202020204" pitchFamily="34" charset="0"/>
              <a:buChar char="•"/>
              <a:tabLst>
                <a:tab pos="349724" algn="l"/>
                <a:tab pos="582873" algn="l"/>
              </a:tabLst>
            </a:pPr>
            <a:r>
              <a:rPr lang="en-US" dirty="0">
                <a:hlinkClick r:id="rId3"/>
              </a:rPr>
              <a:t>Create Azure resources using Azure Resource Manager templates</a:t>
            </a:r>
            <a:endParaRPr lang="en-US" dirty="0"/>
          </a:p>
          <a:p>
            <a:pPr marL="285750" indent="-285750" defTabSz="800100">
              <a:lnSpc>
                <a:spcPct val="90000"/>
              </a:lnSpc>
              <a:spcBef>
                <a:spcPct val="0"/>
              </a:spcBef>
              <a:spcAft>
                <a:spcPts val="600"/>
              </a:spcAft>
              <a:buClr>
                <a:schemeClr val="tx1"/>
              </a:buClr>
              <a:buSzPct val="100000"/>
              <a:buFont typeface="Arial" panose="020B0604020202020204" pitchFamily="34" charset="0"/>
              <a:buChar char="•"/>
              <a:tabLst>
                <a:tab pos="349724" algn="l"/>
                <a:tab pos="582873" algn="l"/>
              </a:tabLst>
            </a:pPr>
            <a:r>
              <a:rPr lang="en-US" dirty="0">
                <a:hlinkClick r:id="rId4"/>
              </a:rPr>
              <a:t>Deploy Azure infrastructure by using JSON ARM templates (</a:t>
            </a:r>
            <a:r>
              <a:rPr lang="en-US" dirty="0">
                <a:highlight>
                  <a:srgbClr val="FFFF00"/>
                </a:highlight>
                <a:hlinkClick r:id="rId4"/>
              </a:rPr>
              <a:t>sandbox</a:t>
            </a:r>
            <a:r>
              <a:rPr lang="en-US" dirty="0">
                <a:hlinkClick r:id="rId4"/>
              </a:rPr>
              <a:t>)</a:t>
            </a:r>
            <a:endParaRPr lang="en-US" dirty="0"/>
          </a:p>
          <a:p>
            <a:pPr marL="285750" indent="-285750" defTabSz="800100">
              <a:lnSpc>
                <a:spcPct val="90000"/>
              </a:lnSpc>
              <a:spcBef>
                <a:spcPct val="0"/>
              </a:spcBef>
              <a:spcAft>
                <a:spcPts val="600"/>
              </a:spcAft>
              <a:buClr>
                <a:schemeClr val="tx1"/>
              </a:buClr>
              <a:buSzPct val="100000"/>
              <a:buFont typeface="Arial" panose="020B0604020202020204" pitchFamily="34" charset="0"/>
              <a:buChar char="•"/>
              <a:tabLst>
                <a:tab pos="349724" algn="l"/>
                <a:tab pos="582873" algn="l"/>
              </a:tabLst>
            </a:pPr>
            <a:r>
              <a:rPr lang="en-US" dirty="0">
                <a:hlinkClick r:id="rId5"/>
              </a:rPr>
              <a:t>Introduction to infrastructure as code using Bicep</a:t>
            </a:r>
            <a:endParaRPr lang="en-US" dirty="0"/>
          </a:p>
          <a:p>
            <a:pPr marL="285750" indent="-285750" defTabSz="800100">
              <a:lnSpc>
                <a:spcPct val="90000"/>
              </a:lnSpc>
              <a:spcBef>
                <a:spcPct val="0"/>
              </a:spcBef>
              <a:spcAft>
                <a:spcPts val="600"/>
              </a:spcAft>
              <a:buClr>
                <a:schemeClr val="tx1"/>
              </a:buClr>
              <a:buSzPct val="100000"/>
              <a:buFont typeface="Arial" panose="020B0604020202020204" pitchFamily="34" charset="0"/>
              <a:buChar char="•"/>
              <a:tabLst>
                <a:tab pos="349724" algn="l"/>
                <a:tab pos="582873" algn="l"/>
              </a:tabLst>
            </a:pPr>
            <a:r>
              <a:rPr lang="en-US" dirty="0">
                <a:hlinkClick r:id="rId6"/>
              </a:rPr>
              <a:t>Build your first Bicep template (</a:t>
            </a:r>
            <a:r>
              <a:rPr lang="en-US" dirty="0">
                <a:highlight>
                  <a:srgbClr val="FFFF00"/>
                </a:highlight>
                <a:hlinkClick r:id="rId6"/>
              </a:rPr>
              <a:t>sandbox</a:t>
            </a:r>
            <a:r>
              <a:rPr lang="en-US" dirty="0">
                <a:hlinkClick r:id="rId6"/>
              </a:rPr>
              <a:t>)</a:t>
            </a:r>
            <a:endParaRPr lang="en-US" dirty="0"/>
          </a:p>
          <a:p>
            <a:pPr marL="285750" indent="-285750" defTabSz="800100">
              <a:lnSpc>
                <a:spcPct val="90000"/>
              </a:lnSpc>
              <a:spcBef>
                <a:spcPct val="0"/>
              </a:spcBef>
              <a:spcAft>
                <a:spcPts val="600"/>
              </a:spcAft>
              <a:buClr>
                <a:schemeClr val="tx1"/>
              </a:buClr>
              <a:buSzPct val="100000"/>
              <a:buFont typeface="Arial" panose="020B0604020202020204" pitchFamily="34" charset="0"/>
              <a:buChar char="•"/>
              <a:tabLst>
                <a:tab pos="349724" algn="l"/>
                <a:tab pos="582873" algn="l"/>
              </a:tabLst>
            </a:pPr>
            <a:endParaRPr lang="en-US" dirty="0"/>
          </a:p>
          <a:p>
            <a:pPr marL="285750" indent="-285750" defTabSz="800100">
              <a:lnSpc>
                <a:spcPct val="90000"/>
              </a:lnSpc>
              <a:spcBef>
                <a:spcPct val="0"/>
              </a:spcBef>
              <a:spcAft>
                <a:spcPts val="600"/>
              </a:spcAft>
              <a:buClr>
                <a:schemeClr val="tx1"/>
              </a:buClr>
              <a:buSzPct val="100000"/>
              <a:buFont typeface="Arial" panose="020B0604020202020204" pitchFamily="34" charset="0"/>
              <a:buChar char="•"/>
              <a:tabLst>
                <a:tab pos="349724" algn="l"/>
                <a:tab pos="582873" algn="l"/>
              </a:tabLst>
            </a:pPr>
            <a:endParaRPr lang="en-US" dirty="0">
              <a:solidFill>
                <a:schemeClr val="tx1"/>
              </a:solidFill>
            </a:endParaRPr>
          </a:p>
          <a:p>
            <a:pPr marL="285750" indent="-285750" defTabSz="800100">
              <a:lnSpc>
                <a:spcPct val="90000"/>
              </a:lnSpc>
              <a:spcBef>
                <a:spcPct val="0"/>
              </a:spcBef>
              <a:spcAft>
                <a:spcPts val="600"/>
              </a:spcAft>
              <a:buClr>
                <a:schemeClr val="tx1"/>
              </a:buClr>
              <a:buSzPct val="100000"/>
              <a:buFont typeface="Arial" panose="020B0604020202020204" pitchFamily="34" charset="0"/>
              <a:buChar char="•"/>
              <a:tabLst>
                <a:tab pos="349724" algn="l"/>
                <a:tab pos="582873" algn="l"/>
              </a:tabLst>
            </a:pPr>
            <a:endParaRPr lang="en-US" dirty="0">
              <a:solidFill>
                <a:schemeClr val="tx1"/>
              </a:solidFill>
            </a:endParaRPr>
          </a:p>
        </p:txBody>
      </p:sp>
      <p:sp>
        <p:nvSpPr>
          <p:cNvPr id="5" name="TextBox 4">
            <a:extLst>
              <a:ext uri="{FF2B5EF4-FFF2-40B4-BE49-F238E27FC236}">
                <a16:creationId xmlns:a16="http://schemas.microsoft.com/office/drawing/2014/main" id="{54A9EA70-EC91-4F7A-88D4-518E73BABFD8}"/>
              </a:ext>
            </a:extLst>
          </p:cNvPr>
          <p:cNvSpPr txBox="1"/>
          <p:nvPr/>
        </p:nvSpPr>
        <p:spPr>
          <a:xfrm>
            <a:off x="6297880" y="6000497"/>
            <a:ext cx="5697842" cy="544765"/>
          </a:xfrm>
          <a:prstGeom prst="rect">
            <a:avLst/>
          </a:prstGeom>
          <a:solidFill>
            <a:srgbClr val="FFFFCC"/>
          </a:solidFill>
        </p:spPr>
        <p:txBody>
          <a:bodyPr wrap="none" lIns="182880" tIns="146304" rIns="182880" bIns="146304" rtlCol="0">
            <a:spAutoFit/>
          </a:bodyPr>
          <a:lstStyle/>
          <a:p>
            <a:pPr>
              <a:lnSpc>
                <a:spcPct val="90000"/>
              </a:lnSpc>
              <a:spcAft>
                <a:spcPts val="600"/>
              </a:spcAft>
            </a:pPr>
            <a:r>
              <a:rPr lang="en-US" dirty="0">
                <a:gradFill>
                  <a:gsLst>
                    <a:gs pos="2917">
                      <a:schemeClr val="tx1"/>
                    </a:gs>
                    <a:gs pos="30000">
                      <a:schemeClr val="tx1"/>
                    </a:gs>
                  </a:gsLst>
                  <a:lin ang="5400000" scaled="0"/>
                </a:gradFill>
              </a:rPr>
              <a:t>A </a:t>
            </a:r>
            <a:r>
              <a:rPr lang="en-US" i="1" dirty="0">
                <a:gradFill>
                  <a:gsLst>
                    <a:gs pos="2917">
                      <a:schemeClr val="tx1"/>
                    </a:gs>
                    <a:gs pos="30000">
                      <a:schemeClr val="tx1"/>
                    </a:gs>
                  </a:gsLst>
                  <a:lin ang="5400000" scaled="0"/>
                </a:gradFill>
              </a:rPr>
              <a:t>sandbox</a:t>
            </a:r>
            <a:r>
              <a:rPr lang="en-US" dirty="0">
                <a:gradFill>
                  <a:gsLst>
                    <a:gs pos="2917">
                      <a:schemeClr val="tx1"/>
                    </a:gs>
                    <a:gs pos="30000">
                      <a:schemeClr val="tx1"/>
                    </a:gs>
                  </a:gsLst>
                  <a:lin ang="5400000" scaled="0"/>
                </a:gradFill>
              </a:rPr>
              <a:t> indicates an additional hands-on exercise.</a:t>
            </a:r>
          </a:p>
        </p:txBody>
      </p:sp>
    </p:spTree>
    <p:extLst>
      <p:ext uri="{BB962C8B-B14F-4D97-AF65-F5344CB8AC3E}">
        <p14:creationId xmlns:p14="http://schemas.microsoft.com/office/powerpoint/2010/main" val="916717999"/>
      </p:ext>
    </p:extLst>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CD8665D-5A50-4F07-9D33-48CCD3FD74C7}"/>
              </a:ext>
            </a:extLst>
          </p:cNvPr>
          <p:cNvSpPr>
            <a:spLocks noGrp="1"/>
          </p:cNvSpPr>
          <p:nvPr>
            <p:ph type="title"/>
          </p:nvPr>
        </p:nvSpPr>
        <p:spPr>
          <a:xfrm>
            <a:off x="605489" y="2668425"/>
            <a:ext cx="6967776" cy="2131184"/>
          </a:xfrm>
        </p:spPr>
        <p:txBody>
          <a:bodyPr anchor="t" anchorCtr="0">
            <a:noAutofit/>
          </a:bodyPr>
          <a:lstStyle/>
          <a:p>
            <a:r>
              <a:rPr lang="en-US" sz="3200" dirty="0"/>
              <a:t>Lab - Manage Azure resources by Using ARM Templates</a:t>
            </a:r>
            <a:endParaRPr lang="en-IN" sz="3200" dirty="0"/>
          </a:p>
        </p:txBody>
      </p:sp>
    </p:spTree>
    <p:extLst>
      <p:ext uri="{BB962C8B-B14F-4D97-AF65-F5344CB8AC3E}">
        <p14:creationId xmlns:p14="http://schemas.microsoft.com/office/powerpoint/2010/main" val="31947273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7D2504-CD52-4530-95A0-64324BCD7B4B}"/>
              </a:ext>
            </a:extLst>
          </p:cNvPr>
          <p:cNvSpPr>
            <a:spLocks noGrp="1"/>
          </p:cNvSpPr>
          <p:nvPr>
            <p:ph type="title"/>
          </p:nvPr>
        </p:nvSpPr>
        <p:spPr>
          <a:xfrm>
            <a:off x="600855" y="525428"/>
            <a:ext cx="11701941" cy="502246"/>
          </a:xfrm>
        </p:spPr>
        <p:txBody>
          <a:bodyPr>
            <a:noAutofit/>
          </a:bodyPr>
          <a:lstStyle/>
          <a:p>
            <a:pPr>
              <a:lnSpc>
                <a:spcPts val="3199"/>
              </a:lnSpc>
            </a:pPr>
            <a:r>
              <a:rPr lang="en-US" spc="-51" dirty="0">
                <a:latin typeface="Segoe UI Semibold" panose="020B0702040204020203" pitchFamily="34" charset="0"/>
                <a:ea typeface="+mj-lt"/>
                <a:cs typeface="Segoe UI Semibold" panose="020B0702040204020203" pitchFamily="34" charset="0"/>
              </a:rPr>
              <a:t>Lab 03 – Manage Azure resources with templates</a:t>
            </a:r>
          </a:p>
        </p:txBody>
      </p:sp>
      <p:sp>
        <p:nvSpPr>
          <p:cNvPr id="13" name="Text Placeholder 2">
            <a:extLst>
              <a:ext uri="{FF2B5EF4-FFF2-40B4-BE49-F238E27FC236}">
                <a16:creationId xmlns:a16="http://schemas.microsoft.com/office/drawing/2014/main" id="{B523FF43-6FFD-4200-AA92-21AD69A2C20E}"/>
              </a:ext>
            </a:extLst>
          </p:cNvPr>
          <p:cNvSpPr txBox="1">
            <a:spLocks/>
          </p:cNvSpPr>
          <p:nvPr/>
        </p:nvSpPr>
        <p:spPr>
          <a:xfrm>
            <a:off x="298014" y="2259571"/>
            <a:ext cx="3641429" cy="2646878"/>
          </a:xfrm>
          <a:prstGeom prst="rect">
            <a:avLst/>
          </a:prstGeom>
        </p:spPr>
        <p:txBody>
          <a:bodyPr vert="horz" wrap="square" lIns="0" tIns="0" rIns="0" bIns="0" rtlCol="0" anchor="t">
            <a:spAutoFit/>
          </a:bodyPr>
          <a:lstStyle>
            <a:lvl1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2400" kern="1200" spc="-50" baseline="0">
                <a:solidFill>
                  <a:srgbClr val="000000"/>
                </a:solidFill>
                <a:latin typeface="+mj-lt"/>
                <a:ea typeface="+mn-ea"/>
                <a:cs typeface="+mn-cs"/>
              </a:defRPr>
            </a:lvl1pPr>
            <a:lvl2pPr marL="0" marR="0" indent="0" algn="l" defTabSz="932742" rtl="0" eaLnBrk="1" fontAlgn="auto" latinLnBrk="0" hangingPunct="1">
              <a:lnSpc>
                <a:spcPct val="100000"/>
              </a:lnSpc>
              <a:spcBef>
                <a:spcPts val="0"/>
              </a:spcBef>
              <a:spcAft>
                <a:spcPts val="0"/>
              </a:spcAft>
              <a:buClrTx/>
              <a:buSzPct val="90000"/>
              <a:buFontTx/>
              <a:buNone/>
              <a:tabLst/>
              <a:defRPr sz="2000" kern="1200" spc="0" baseline="0">
                <a:solidFill>
                  <a:srgbClr val="000000"/>
                </a:solidFill>
                <a:latin typeface="+mn-lt"/>
                <a:ea typeface="+mn-ea"/>
                <a:cs typeface="+mn-cs"/>
              </a:defRPr>
            </a:lvl2pPr>
            <a:lvl3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chemeClr val="tx2"/>
                </a:solidFill>
                <a:latin typeface="+mj-lt"/>
                <a:ea typeface="+mn-ea"/>
                <a:cs typeface="+mn-cs"/>
              </a:defRPr>
            </a:lvl3pPr>
            <a:lvl4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rgbClr val="000000"/>
                </a:solidFill>
                <a:latin typeface="+mn-lt"/>
                <a:ea typeface="+mn-ea"/>
                <a:cs typeface="+mn-cs"/>
              </a:defRPr>
            </a:lvl4pPr>
            <a:lvl5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000" b="1" kern="1200" spc="0" baseline="0">
                <a:solidFill>
                  <a:srgbClr val="000000"/>
                </a:solidFill>
                <a:latin typeface="+mn-lt"/>
                <a:ea typeface="+mn-ea"/>
                <a:cs typeface="+mn-cs"/>
              </a:defRPr>
            </a:lvl5pPr>
            <a:lvl6pPr marL="2331854" indent="0" algn="l" defTabSz="932742" rtl="0" eaLnBrk="1" latinLnBrk="0" hangingPunct="1">
              <a:spcBef>
                <a:spcPct val="20000"/>
              </a:spcBef>
              <a:buFont typeface="Arial" pitchFamily="34" charset="0"/>
              <a:buNone/>
              <a:defRPr sz="2000" kern="1200">
                <a:solidFill>
                  <a:schemeClr val="tx1"/>
                </a:solidFill>
                <a:latin typeface="+mn-lt"/>
                <a:ea typeface="+mn-ea"/>
                <a:cs typeface="+mn-cs"/>
              </a:defRPr>
            </a:lvl6pPr>
            <a:lvl7pPr marL="0" indent="0" algn="l" defTabSz="932742" rtl="0" eaLnBrk="1" latinLnBrk="0" hangingPunct="1">
              <a:lnSpc>
                <a:spcPct val="100000"/>
              </a:lnSpc>
              <a:spcBef>
                <a:spcPts val="0"/>
              </a:spcBef>
              <a:spcAft>
                <a:spcPts val="0"/>
              </a:spcAft>
              <a:buFont typeface="Arial" pitchFamily="34" charset="0"/>
              <a:buNone/>
              <a:defRPr sz="1000" kern="1200">
                <a:solidFill>
                  <a:srgbClr val="000000"/>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Aft>
                <a:spcPts val="612"/>
              </a:spcAft>
            </a:pPr>
            <a:r>
              <a:rPr lang="en-US" sz="1800" spc="0" dirty="0">
                <a:solidFill>
                  <a:schemeClr val="tx1"/>
                </a:solidFill>
                <a:latin typeface="+mn-lt"/>
                <a:cs typeface="Segoe UI Semilight"/>
              </a:rPr>
              <a:t>In this lab, you learn how to define your resource infrastructure using Azure Resource Manager templates.</a:t>
            </a:r>
          </a:p>
          <a:p>
            <a:pPr>
              <a:spcAft>
                <a:spcPts val="612"/>
              </a:spcAft>
            </a:pPr>
            <a:r>
              <a:rPr lang="en-US" sz="1800" spc="0" dirty="0">
                <a:solidFill>
                  <a:schemeClr val="tx1"/>
                </a:solidFill>
                <a:latin typeface="+mn-lt"/>
                <a:cs typeface="Segoe UI Semilight"/>
              </a:rPr>
              <a:t>Templates ensure consistency and let you create multiple resources at one time. </a:t>
            </a:r>
          </a:p>
          <a:p>
            <a:pPr>
              <a:spcAft>
                <a:spcPts val="612"/>
              </a:spcAft>
            </a:pPr>
            <a:r>
              <a:rPr lang="en-US" sz="1800" spc="0" dirty="0">
                <a:solidFill>
                  <a:schemeClr val="tx1"/>
                </a:solidFill>
                <a:latin typeface="+mn-lt"/>
                <a:cs typeface="Segoe UI Semilight"/>
              </a:rPr>
              <a:t>You learn to deploy templates with the Azure portal, Azure PowerShell, or the CLI. </a:t>
            </a:r>
          </a:p>
        </p:txBody>
      </p:sp>
      <p:sp>
        <p:nvSpPr>
          <p:cNvPr id="25" name="Rectangle 24">
            <a:extLst>
              <a:ext uri="{FF2B5EF4-FFF2-40B4-BE49-F238E27FC236}">
                <a16:creationId xmlns:a16="http://schemas.microsoft.com/office/drawing/2014/main" id="{847364E2-1D44-4F91-9B22-EFB1D3A6B773}"/>
              </a:ext>
            </a:extLst>
          </p:cNvPr>
          <p:cNvSpPr/>
          <p:nvPr/>
        </p:nvSpPr>
        <p:spPr bwMode="auto">
          <a:xfrm>
            <a:off x="5019188" y="2038128"/>
            <a:ext cx="6569040" cy="3875492"/>
          </a:xfrm>
          <a:prstGeom prst="rect">
            <a:avLst/>
          </a:prstGeom>
          <a:noFill/>
          <a:ln w="6350">
            <a:noFill/>
          </a:ln>
        </p:spPr>
        <p:style>
          <a:lnRef idx="0">
            <a:scrgbClr r="0" g="0" b="0"/>
          </a:lnRef>
          <a:fillRef idx="0">
            <a:scrgbClr r="0" g="0" b="0"/>
          </a:fillRef>
          <a:effectRef idx="0">
            <a:scrgbClr r="0" g="0" b="0"/>
          </a:effectRef>
          <a:fontRef idx="minor">
            <a:schemeClr val="lt1"/>
          </a:fontRef>
        </p:style>
        <p:txBody>
          <a:bodyPr spcFirstLastPara="0" vert="horz" wrap="square" lIns="182854" tIns="137141" rIns="182854" bIns="137141" numCol="1" spcCol="1270" anchor="t" anchorCtr="0">
            <a:noAutofit/>
          </a:bodyPr>
          <a:lstStyle/>
          <a:p>
            <a:pPr>
              <a:spcAft>
                <a:spcPts val="600"/>
              </a:spcAft>
              <a:buSzPct val="90000"/>
            </a:pPr>
            <a:r>
              <a:rPr lang="en-US" sz="2040" dirty="0">
                <a:solidFill>
                  <a:schemeClr val="tx1"/>
                </a:solidFill>
                <a:latin typeface="Segoe UI Semibold" panose="020B0702040204020203" pitchFamily="34" charset="0"/>
                <a:cs typeface="Segoe UI Semibold" panose="020B0702040204020203" pitchFamily="34" charset="0"/>
              </a:rPr>
              <a:t>Task 1</a:t>
            </a:r>
            <a:r>
              <a:rPr lang="en-US" sz="2040" dirty="0">
                <a:solidFill>
                  <a:schemeClr val="tx1"/>
                </a:solidFill>
                <a:latin typeface="Segoe UI" panose="020B0502040204020203" pitchFamily="34" charset="0"/>
                <a:cs typeface="Segoe UI" panose="020B0502040204020203" pitchFamily="34" charset="0"/>
              </a:rPr>
              <a:t>: Create an Azure Resource Manager template.</a:t>
            </a:r>
          </a:p>
          <a:p>
            <a:pPr>
              <a:spcAft>
                <a:spcPts val="600"/>
              </a:spcAft>
              <a:buSzPct val="90000"/>
            </a:pPr>
            <a:r>
              <a:rPr lang="en-US" sz="2040" dirty="0">
                <a:solidFill>
                  <a:schemeClr val="tx1"/>
                </a:solidFill>
                <a:latin typeface="Segoe UI Semibold" panose="020B0702040204020203" pitchFamily="34" charset="0"/>
                <a:cs typeface="Segoe UI Semibold" panose="020B0702040204020203" pitchFamily="34" charset="0"/>
              </a:rPr>
              <a:t>Task 2</a:t>
            </a:r>
            <a:r>
              <a:rPr lang="en-US" sz="2040" dirty="0">
                <a:solidFill>
                  <a:schemeClr val="tx1"/>
                </a:solidFill>
                <a:latin typeface="Segoe UI" panose="020B0502040204020203" pitchFamily="34" charset="0"/>
                <a:cs typeface="Segoe UI" panose="020B0502040204020203" pitchFamily="34" charset="0"/>
              </a:rPr>
              <a:t>: Edit an Azure Resource Manager template and redeploy the template.</a:t>
            </a:r>
          </a:p>
          <a:p>
            <a:pPr>
              <a:spcAft>
                <a:spcPts val="600"/>
              </a:spcAft>
              <a:buSzPct val="90000"/>
            </a:pPr>
            <a:r>
              <a:rPr lang="en-US" sz="2040" dirty="0">
                <a:solidFill>
                  <a:schemeClr val="tx1"/>
                </a:solidFill>
                <a:latin typeface="Segoe UI Semibold" panose="020B0702040204020203" pitchFamily="34" charset="0"/>
                <a:cs typeface="Segoe UI Semibold" panose="020B0702040204020203" pitchFamily="34" charset="0"/>
              </a:rPr>
              <a:t>Task 3</a:t>
            </a:r>
            <a:r>
              <a:rPr lang="en-US" sz="2040" dirty="0">
                <a:solidFill>
                  <a:schemeClr val="tx1"/>
                </a:solidFill>
                <a:latin typeface="Segoe UI" panose="020B0502040204020203" pitchFamily="34" charset="0"/>
                <a:cs typeface="Segoe UI" panose="020B0502040204020203" pitchFamily="34" charset="0"/>
              </a:rPr>
              <a:t>: Configure the Cloud Shell and deploy a template with Azure PowerShell.</a:t>
            </a:r>
          </a:p>
          <a:p>
            <a:pPr>
              <a:spcAft>
                <a:spcPts val="600"/>
              </a:spcAft>
              <a:buSzPct val="90000"/>
            </a:pPr>
            <a:r>
              <a:rPr lang="en-US" sz="2040" dirty="0">
                <a:solidFill>
                  <a:schemeClr val="tx1"/>
                </a:solidFill>
                <a:latin typeface="Segoe UI Semibold" panose="020B0702040204020203" pitchFamily="34" charset="0"/>
                <a:cs typeface="Segoe UI Semibold" panose="020B0702040204020203" pitchFamily="34" charset="0"/>
              </a:rPr>
              <a:t>Task 4</a:t>
            </a:r>
            <a:r>
              <a:rPr lang="en-US" sz="2040" dirty="0">
                <a:solidFill>
                  <a:schemeClr val="tx1"/>
                </a:solidFill>
                <a:latin typeface="Segoe UI" panose="020B0502040204020203" pitchFamily="34" charset="0"/>
                <a:cs typeface="Segoe UI" panose="020B0502040204020203" pitchFamily="34" charset="0"/>
              </a:rPr>
              <a:t>: Deploy a template with the CLI.</a:t>
            </a:r>
          </a:p>
          <a:p>
            <a:pPr>
              <a:spcAft>
                <a:spcPts val="600"/>
              </a:spcAft>
              <a:buSzPct val="90000"/>
            </a:pPr>
            <a:r>
              <a:rPr lang="en-US" sz="2040" dirty="0">
                <a:solidFill>
                  <a:schemeClr val="tx1"/>
                </a:solidFill>
                <a:latin typeface="Segoe UI Semibold" panose="020B0702040204020203" pitchFamily="34" charset="0"/>
                <a:cs typeface="Segoe UI Semibold" panose="020B0702040204020203" pitchFamily="34" charset="0"/>
              </a:rPr>
              <a:t>Task 5</a:t>
            </a:r>
            <a:r>
              <a:rPr lang="en-US" sz="2040" dirty="0">
                <a:solidFill>
                  <a:schemeClr val="tx1"/>
                </a:solidFill>
                <a:latin typeface="Segoe UI" panose="020B0502040204020203" pitchFamily="34" charset="0"/>
                <a:cs typeface="Segoe UI" panose="020B0502040204020203" pitchFamily="34" charset="0"/>
              </a:rPr>
              <a:t>: </a:t>
            </a:r>
            <a:r>
              <a:rPr lang="en-US" sz="2040" dirty="0">
                <a:solidFill>
                  <a:srgbClr val="000000"/>
                </a:solidFill>
                <a:latin typeface="Segoe UI"/>
              </a:rPr>
              <a:t>Deploy a managed disk by using Azure Bicep.</a:t>
            </a:r>
            <a:r>
              <a:rPr lang="en-US" sz="2040" dirty="0">
                <a:latin typeface="Segoe UI"/>
              </a:rPr>
              <a:t> the CLI </a:t>
            </a:r>
          </a:p>
          <a:p>
            <a:pPr>
              <a:spcAft>
                <a:spcPts val="600"/>
              </a:spcAft>
              <a:buSzPct val="90000"/>
            </a:pPr>
            <a:r>
              <a:rPr lang="en-US" sz="2040" dirty="0">
                <a:latin typeface="Segoe UI"/>
              </a:rPr>
              <a:t>the CLI </a:t>
            </a:r>
          </a:p>
          <a:p>
            <a:pPr>
              <a:spcAft>
                <a:spcPts val="600"/>
              </a:spcAft>
              <a:buSzPct val="90000"/>
            </a:pPr>
            <a:endParaRPr lang="en-US" sz="2040" dirty="0">
              <a:solidFill>
                <a:schemeClr val="tx1"/>
              </a:solidFill>
              <a:cs typeface="Segoe UI Semilight"/>
            </a:endParaRPr>
          </a:p>
          <a:p>
            <a:pPr>
              <a:spcAft>
                <a:spcPts val="600"/>
              </a:spcAft>
              <a:buSzPct val="90000"/>
            </a:pPr>
            <a:endParaRPr lang="en-US" sz="2000" dirty="0">
              <a:solidFill>
                <a:schemeClr val="tx1"/>
              </a:solidFill>
              <a:cs typeface="Segoe UI Semilight"/>
            </a:endParaRPr>
          </a:p>
        </p:txBody>
      </p:sp>
      <p:sp>
        <p:nvSpPr>
          <p:cNvPr id="3" name="Text Placeholder 2">
            <a:extLst>
              <a:ext uri="{FF2B5EF4-FFF2-40B4-BE49-F238E27FC236}">
                <a16:creationId xmlns:a16="http://schemas.microsoft.com/office/drawing/2014/main" id="{679DD51B-7278-49F9-9796-F1B3C6A2B849}"/>
              </a:ext>
              <a:ext uri="{C183D7F6-B498-43B3-948B-1728B52AA6E4}">
                <adec:decorative xmlns:adec="http://schemas.microsoft.com/office/drawing/2017/decorative" val="1"/>
              </a:ext>
            </a:extLst>
          </p:cNvPr>
          <p:cNvSpPr txBox="1">
            <a:spLocks/>
          </p:cNvSpPr>
          <p:nvPr/>
        </p:nvSpPr>
        <p:spPr>
          <a:xfrm>
            <a:off x="8293460" y="6141600"/>
            <a:ext cx="3408749" cy="246093"/>
          </a:xfrm>
          <a:prstGeom prst="rect">
            <a:avLst/>
          </a:prstGeom>
        </p:spPr>
        <p:txBody>
          <a:bodyPr vert="horz" wrap="square" lIns="0" tIns="0" rIns="0" bIns="0" rtlCol="0" anchor="t">
            <a:spAutoFit/>
          </a:bodyPr>
          <a:lstStyle>
            <a:lvl1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2400" kern="1200" spc="-50" baseline="0">
                <a:solidFill>
                  <a:srgbClr val="000000"/>
                </a:solidFill>
                <a:latin typeface="+mj-lt"/>
                <a:ea typeface="+mn-ea"/>
                <a:cs typeface="+mn-cs"/>
              </a:defRPr>
            </a:lvl1pPr>
            <a:lvl2pPr marL="0" marR="0" indent="0" algn="l" defTabSz="932742" rtl="0" eaLnBrk="1" fontAlgn="auto" latinLnBrk="0" hangingPunct="1">
              <a:lnSpc>
                <a:spcPct val="100000"/>
              </a:lnSpc>
              <a:spcBef>
                <a:spcPts val="0"/>
              </a:spcBef>
              <a:spcAft>
                <a:spcPts val="0"/>
              </a:spcAft>
              <a:buClrTx/>
              <a:buSzPct val="90000"/>
              <a:buFontTx/>
              <a:buNone/>
              <a:tabLst/>
              <a:defRPr sz="2000" kern="1200" spc="0" baseline="0">
                <a:solidFill>
                  <a:srgbClr val="000000"/>
                </a:solidFill>
                <a:latin typeface="+mn-lt"/>
                <a:ea typeface="+mn-ea"/>
                <a:cs typeface="+mn-cs"/>
              </a:defRPr>
            </a:lvl2pPr>
            <a:lvl3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chemeClr val="tx2"/>
                </a:solidFill>
                <a:latin typeface="+mj-lt"/>
                <a:ea typeface="+mn-ea"/>
                <a:cs typeface="+mn-cs"/>
              </a:defRPr>
            </a:lvl3pPr>
            <a:lvl4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rgbClr val="000000"/>
                </a:solidFill>
                <a:latin typeface="+mn-lt"/>
                <a:ea typeface="+mn-ea"/>
                <a:cs typeface="+mn-cs"/>
              </a:defRPr>
            </a:lvl4pPr>
            <a:lvl5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000" b="1" kern="1200" spc="0" baseline="0">
                <a:solidFill>
                  <a:srgbClr val="000000"/>
                </a:solidFill>
                <a:latin typeface="+mn-lt"/>
                <a:ea typeface="+mn-ea"/>
                <a:cs typeface="+mn-cs"/>
              </a:defRPr>
            </a:lvl5pPr>
            <a:lvl6pPr marL="2331854" indent="0" algn="l" defTabSz="932742" rtl="0" eaLnBrk="1" latinLnBrk="0" hangingPunct="1">
              <a:spcBef>
                <a:spcPct val="20000"/>
              </a:spcBef>
              <a:buFont typeface="Arial" pitchFamily="34" charset="0"/>
              <a:buNone/>
              <a:defRPr sz="2000" kern="1200">
                <a:solidFill>
                  <a:schemeClr val="tx1"/>
                </a:solidFill>
                <a:latin typeface="+mn-lt"/>
                <a:ea typeface="+mn-ea"/>
                <a:cs typeface="+mn-cs"/>
              </a:defRPr>
            </a:lvl6pPr>
            <a:lvl7pPr marL="0" indent="0" algn="l" defTabSz="932742" rtl="0" eaLnBrk="1" latinLnBrk="0" hangingPunct="1">
              <a:lnSpc>
                <a:spcPct val="100000"/>
              </a:lnSpc>
              <a:spcBef>
                <a:spcPts val="0"/>
              </a:spcBef>
              <a:spcAft>
                <a:spcPts val="0"/>
              </a:spcAft>
              <a:buFont typeface="Arial" pitchFamily="34" charset="0"/>
              <a:buNone/>
              <a:defRPr sz="1000" kern="1200">
                <a:solidFill>
                  <a:srgbClr val="000000"/>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599" spc="0" dirty="0">
                <a:solidFill>
                  <a:schemeClr val="tx1"/>
                </a:solidFill>
                <a:latin typeface="+mn-lt"/>
                <a:cs typeface="Segoe UI Semilight"/>
              </a:rPr>
              <a:t>Next slide for an architecture diagram </a:t>
            </a:r>
          </a:p>
        </p:txBody>
      </p:sp>
      <p:sp>
        <p:nvSpPr>
          <p:cNvPr id="4" name="arrow_15">
            <a:extLst>
              <a:ext uri="{FF2B5EF4-FFF2-40B4-BE49-F238E27FC236}">
                <a16:creationId xmlns:a16="http://schemas.microsoft.com/office/drawing/2014/main" id="{0A70DD89-658C-4783-8151-0ED3A968775F}"/>
              </a:ext>
              <a:ext uri="{C183D7F6-B498-43B3-948B-1728B52AA6E4}">
                <adec:decorative xmlns:adec="http://schemas.microsoft.com/office/drawing/2017/decorative" val="1"/>
              </a:ext>
            </a:extLst>
          </p:cNvPr>
          <p:cNvSpPr>
            <a:spLocks noChangeAspect="1" noEditPoints="1"/>
          </p:cNvSpPr>
          <p:nvPr/>
        </p:nvSpPr>
        <p:spPr bwMode="auto">
          <a:xfrm>
            <a:off x="11782717" y="6141601"/>
            <a:ext cx="225900" cy="224873"/>
          </a:xfrm>
          <a:custGeom>
            <a:avLst/>
            <a:gdLst>
              <a:gd name="T0" fmla="*/ 0 w 304"/>
              <a:gd name="T1" fmla="*/ 151 h 303"/>
              <a:gd name="T2" fmla="*/ 152 w 304"/>
              <a:gd name="T3" fmla="*/ 0 h 303"/>
              <a:gd name="T4" fmla="*/ 304 w 304"/>
              <a:gd name="T5" fmla="*/ 151 h 303"/>
              <a:gd name="T6" fmla="*/ 152 w 304"/>
              <a:gd name="T7" fmla="*/ 303 h 303"/>
              <a:gd name="T8" fmla="*/ 0 w 304"/>
              <a:gd name="T9" fmla="*/ 151 h 303"/>
              <a:gd name="T10" fmla="*/ 151 w 304"/>
              <a:gd name="T11" fmla="*/ 223 h 303"/>
              <a:gd name="T12" fmla="*/ 223 w 304"/>
              <a:gd name="T13" fmla="*/ 151 h 303"/>
              <a:gd name="T14" fmla="*/ 151 w 304"/>
              <a:gd name="T15" fmla="*/ 79 h 303"/>
              <a:gd name="T16" fmla="*/ 223 w 304"/>
              <a:gd name="T17" fmla="*/ 151 h 303"/>
              <a:gd name="T18" fmla="*/ 73 w 304"/>
              <a:gd name="T19" fmla="*/ 151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4" h="303">
                <a:moveTo>
                  <a:pt x="0" y="151"/>
                </a:moveTo>
                <a:cubicBezTo>
                  <a:pt x="0" y="68"/>
                  <a:pt x="68" y="0"/>
                  <a:pt x="152" y="0"/>
                </a:cubicBezTo>
                <a:cubicBezTo>
                  <a:pt x="236" y="0"/>
                  <a:pt x="304" y="68"/>
                  <a:pt x="304" y="151"/>
                </a:cubicBezTo>
                <a:cubicBezTo>
                  <a:pt x="304" y="235"/>
                  <a:pt x="236" y="303"/>
                  <a:pt x="152" y="303"/>
                </a:cubicBezTo>
                <a:cubicBezTo>
                  <a:pt x="68" y="303"/>
                  <a:pt x="0" y="235"/>
                  <a:pt x="0" y="151"/>
                </a:cubicBezTo>
                <a:close/>
                <a:moveTo>
                  <a:pt x="151" y="223"/>
                </a:moveTo>
                <a:cubicBezTo>
                  <a:pt x="223" y="151"/>
                  <a:pt x="223" y="151"/>
                  <a:pt x="223" y="151"/>
                </a:cubicBezTo>
                <a:cubicBezTo>
                  <a:pt x="151" y="79"/>
                  <a:pt x="151" y="79"/>
                  <a:pt x="151" y="79"/>
                </a:cubicBezTo>
                <a:moveTo>
                  <a:pt x="223" y="151"/>
                </a:moveTo>
                <a:cubicBezTo>
                  <a:pt x="73" y="151"/>
                  <a:pt x="73" y="151"/>
                  <a:pt x="73" y="151"/>
                </a:cubicBezTo>
              </a:path>
            </a:pathLst>
          </a:custGeom>
          <a:solidFill>
            <a:srgbClr val="FFFF00"/>
          </a:solidFill>
          <a:ln w="15875" cap="sq">
            <a:solidFill>
              <a:schemeClr val="tx1"/>
            </a:solidFill>
            <a:prstDash val="solid"/>
            <a:miter lim="800000"/>
            <a:headEnd/>
            <a:tailEnd/>
          </a:ln>
        </p:spPr>
        <p:txBody>
          <a:bodyPr vert="horz" wrap="square" lIns="91427" tIns="45713" rIns="91427" bIns="45713" numCol="1" anchor="t" anchorCtr="0" compatLnSpc="1">
            <a:prstTxWarp prst="textNoShape">
              <a:avLst/>
            </a:prstTxWarp>
          </a:bodyPr>
          <a:lstStyle/>
          <a:p>
            <a:endParaRPr lang="en-US" sz="900" dirty="0">
              <a:gradFill>
                <a:gsLst>
                  <a:gs pos="0">
                    <a:srgbClr val="505050"/>
                  </a:gs>
                  <a:gs pos="100000">
                    <a:srgbClr val="505050"/>
                  </a:gs>
                </a:gsLst>
                <a:lin ang="5400000" scaled="1"/>
              </a:gradFill>
            </a:endParaRPr>
          </a:p>
        </p:txBody>
      </p:sp>
      <p:sp>
        <p:nvSpPr>
          <p:cNvPr id="5" name="TextBox 4">
            <a:extLst>
              <a:ext uri="{FF2B5EF4-FFF2-40B4-BE49-F238E27FC236}">
                <a16:creationId xmlns:a16="http://schemas.microsoft.com/office/drawing/2014/main" id="{E78869C7-028D-1187-A035-5F21C248BAC7}"/>
              </a:ext>
              <a:ext uri="{C183D7F6-B498-43B3-948B-1728B52AA6E4}">
                <adec:decorative xmlns:adec="http://schemas.microsoft.com/office/drawing/2017/decorative" val="1"/>
              </a:ext>
            </a:extLst>
          </p:cNvPr>
          <p:cNvSpPr txBox="1"/>
          <p:nvPr/>
        </p:nvSpPr>
        <p:spPr>
          <a:xfrm>
            <a:off x="5035246" y="1738886"/>
            <a:ext cx="6215646" cy="414353"/>
          </a:xfrm>
          <a:prstGeom prst="rect">
            <a:avLst/>
          </a:prstGeom>
          <a:noFill/>
        </p:spPr>
        <p:txBody>
          <a:bodyPr wrap="square">
            <a:spAutoFit/>
          </a:bodyPr>
          <a:lstStyle/>
          <a:p>
            <a:r>
              <a:rPr lang="en-US" sz="2040" dirty="0">
                <a:latin typeface="Segoe UI Semibold" panose="020B0702040204020203" pitchFamily="34" charset="0"/>
                <a:cs typeface="Segoe UI Semibold" panose="020B0702040204020203" pitchFamily="34" charset="0"/>
              </a:rPr>
              <a:t>Job Skills</a:t>
            </a:r>
            <a:endParaRPr lang="en-US" sz="2040" dirty="0"/>
          </a:p>
        </p:txBody>
      </p:sp>
    </p:spTree>
    <p:extLst>
      <p:ext uri="{BB962C8B-B14F-4D97-AF65-F5344CB8AC3E}">
        <p14:creationId xmlns:p14="http://schemas.microsoft.com/office/powerpoint/2010/main" val="2257723391"/>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52">
            <a:extLst>
              <a:ext uri="{FF2B5EF4-FFF2-40B4-BE49-F238E27FC236}">
                <a16:creationId xmlns:a16="http://schemas.microsoft.com/office/drawing/2014/main" id="{7B7721DD-A3DB-4788-ACB5-748A59D0A599}"/>
              </a:ext>
            </a:extLst>
          </p:cNvPr>
          <p:cNvSpPr>
            <a:spLocks noGrp="1"/>
          </p:cNvSpPr>
          <p:nvPr>
            <p:ph type="title"/>
          </p:nvPr>
        </p:nvSpPr>
        <p:spPr/>
        <p:txBody>
          <a:bodyPr/>
          <a:lstStyle/>
          <a:p>
            <a:r>
              <a:rPr lang="en-US" dirty="0"/>
              <a:t>Learning Objectives - Azure Resources </a:t>
            </a:r>
            <a:endParaRPr lang="en-IN" dirty="0"/>
          </a:p>
        </p:txBody>
      </p:sp>
      <p:sp>
        <p:nvSpPr>
          <p:cNvPr id="67" name="TextBox 66">
            <a:extLst>
              <a:ext uri="{FF2B5EF4-FFF2-40B4-BE49-F238E27FC236}">
                <a16:creationId xmlns:a16="http://schemas.microsoft.com/office/drawing/2014/main" id="{78A4BCCC-515F-463B-B32F-9FCDD10E7A45}"/>
              </a:ext>
            </a:extLst>
          </p:cNvPr>
          <p:cNvSpPr txBox="1"/>
          <p:nvPr/>
        </p:nvSpPr>
        <p:spPr>
          <a:xfrm>
            <a:off x="427038" y="1339260"/>
            <a:ext cx="9312385" cy="3975762"/>
          </a:xfrm>
          <a:prstGeom prst="rect">
            <a:avLst/>
          </a:prstGeom>
          <a:noFill/>
        </p:spPr>
        <p:txBody>
          <a:bodyPr wrap="square" lIns="0" tIns="0" rIns="0" bIns="0" rtlCol="0" anchor="t">
            <a:noAutofit/>
          </a:bodyPr>
          <a:lstStyle/>
          <a:p>
            <a:pPr marL="342900" indent="-342900">
              <a:spcAft>
                <a:spcPts val="600"/>
              </a:spcAft>
              <a:buFont typeface="Arial" panose="020B0604020202020204" pitchFamily="34" charset="0"/>
              <a:buChar char="•"/>
            </a:pPr>
            <a:r>
              <a:rPr lang="en-US" sz="2200" dirty="0"/>
              <a:t>Configure Azure Resources with Tools</a:t>
            </a:r>
          </a:p>
          <a:p>
            <a:pPr marL="752121" lvl="1" indent="-285750" defTabSz="800100">
              <a:spcBef>
                <a:spcPct val="0"/>
              </a:spcBef>
              <a:spcAft>
                <a:spcPts val="600"/>
              </a:spcAft>
              <a:buClr>
                <a:schemeClr val="tx1"/>
              </a:buClr>
              <a:buSzPct val="100000"/>
              <a:buFont typeface="Arial" panose="020B0604020202020204" pitchFamily="34" charset="0"/>
              <a:buChar char="•"/>
              <a:tabLst>
                <a:tab pos="349724" algn="l"/>
                <a:tab pos="582873" algn="l"/>
              </a:tabLst>
            </a:pPr>
            <a:r>
              <a:rPr lang="en-US" sz="2000" dirty="0">
                <a:hlinkClick r:id="rId3"/>
              </a:rPr>
              <a:t>Manage services with the Azure portal </a:t>
            </a:r>
            <a:endParaRPr lang="en-US" sz="2000" dirty="0"/>
          </a:p>
          <a:p>
            <a:pPr marL="752121" lvl="1" indent="-285750" defTabSz="800100">
              <a:spcBef>
                <a:spcPct val="0"/>
              </a:spcBef>
              <a:spcAft>
                <a:spcPts val="600"/>
              </a:spcAft>
              <a:buClr>
                <a:schemeClr val="tx1"/>
              </a:buClr>
              <a:buSzPct val="100000"/>
              <a:buFont typeface="Arial" panose="020B0604020202020204" pitchFamily="34" charset="0"/>
              <a:buChar char="•"/>
              <a:tabLst>
                <a:tab pos="349724" algn="l"/>
                <a:tab pos="582873" algn="l"/>
              </a:tabLst>
            </a:pPr>
            <a:r>
              <a:rPr lang="en-US" sz="2000" dirty="0">
                <a:hlinkClick r:id="rId4"/>
              </a:rPr>
              <a:t>Introduction to PowerShell </a:t>
            </a:r>
            <a:endParaRPr lang="en-US" sz="2000" dirty="0"/>
          </a:p>
          <a:p>
            <a:pPr marL="752121" lvl="1" indent="-285750" defTabSz="800100">
              <a:spcBef>
                <a:spcPct val="0"/>
              </a:spcBef>
              <a:spcAft>
                <a:spcPts val="600"/>
              </a:spcAft>
              <a:buClr>
                <a:schemeClr val="tx1"/>
              </a:buClr>
              <a:buSzPct val="100000"/>
              <a:buFont typeface="Arial" panose="020B0604020202020204" pitchFamily="34" charset="0"/>
              <a:buChar char="•"/>
              <a:tabLst>
                <a:tab pos="349724" algn="l"/>
                <a:tab pos="582873" algn="l"/>
              </a:tabLst>
            </a:pPr>
            <a:r>
              <a:rPr lang="en-US" sz="2000" dirty="0">
                <a:hlinkClick r:id="rId5"/>
              </a:rPr>
              <a:t>Introduction to Bash </a:t>
            </a:r>
            <a:endParaRPr lang="en-US" sz="2000" dirty="0"/>
          </a:p>
          <a:p>
            <a:pPr marL="285750" indent="-285750" defTabSz="800100">
              <a:spcBef>
                <a:spcPct val="0"/>
              </a:spcBef>
              <a:spcAft>
                <a:spcPts val="600"/>
              </a:spcAft>
              <a:buClr>
                <a:schemeClr val="tx1"/>
              </a:buClr>
              <a:buSzPct val="100000"/>
              <a:buFont typeface="Arial" panose="020B0604020202020204" pitchFamily="34" charset="0"/>
              <a:buChar char="•"/>
              <a:tabLst>
                <a:tab pos="349724" algn="l"/>
                <a:tab pos="582873" algn="l"/>
              </a:tabLst>
            </a:pPr>
            <a:r>
              <a:rPr lang="en-US" sz="2200" dirty="0">
                <a:hlinkClick r:id="rId6"/>
              </a:rPr>
              <a:t>Configure Resources with ARM Templates</a:t>
            </a:r>
            <a:endParaRPr lang="en-US" sz="2200" dirty="0"/>
          </a:p>
          <a:p>
            <a:pPr marL="285750" indent="-285750" defTabSz="800100">
              <a:spcBef>
                <a:spcPct val="0"/>
              </a:spcBef>
              <a:spcAft>
                <a:spcPts val="600"/>
              </a:spcAft>
              <a:buClr>
                <a:schemeClr val="tx1"/>
              </a:buClr>
              <a:buSzPct val="100000"/>
              <a:buFont typeface="Arial" panose="020B0604020202020204" pitchFamily="34" charset="0"/>
              <a:buChar char="•"/>
              <a:tabLst>
                <a:tab pos="349724" algn="l"/>
                <a:tab pos="582873" algn="l"/>
              </a:tabLst>
            </a:pPr>
            <a:r>
              <a:rPr lang="en-US" sz="2200" dirty="0">
                <a:hlinkClick r:id="rId7"/>
              </a:rPr>
              <a:t>Lab 03b - Manage Azure resources by Using ARM Templates</a:t>
            </a:r>
            <a:endParaRPr lang="en-US" sz="2200" dirty="0"/>
          </a:p>
          <a:p>
            <a:pPr marL="342900" indent="-342900">
              <a:buFont typeface="Arial" panose="020B0604020202020204" pitchFamily="34" charset="0"/>
              <a:buChar char="•"/>
            </a:pPr>
            <a:endParaRPr lang="en-IN" sz="2200" dirty="0"/>
          </a:p>
        </p:txBody>
      </p:sp>
    </p:spTree>
    <p:extLst>
      <p:ext uri="{BB962C8B-B14F-4D97-AF65-F5344CB8AC3E}">
        <p14:creationId xmlns:p14="http://schemas.microsoft.com/office/powerpoint/2010/main" val="110080702"/>
      </p:ext>
    </p:extLst>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769EE5-F4BE-44DF-B8C1-FF031FBC9EF8}"/>
              </a:ext>
            </a:extLst>
          </p:cNvPr>
          <p:cNvSpPr>
            <a:spLocks noGrp="1"/>
          </p:cNvSpPr>
          <p:nvPr>
            <p:ph type="title"/>
          </p:nvPr>
        </p:nvSpPr>
        <p:spPr/>
        <p:txBody>
          <a:bodyPr/>
          <a:lstStyle/>
          <a:p>
            <a:r>
              <a:rPr lang="en-US" sz="3329" spc="-51" dirty="0">
                <a:latin typeface="Segoe UI Semibold" panose="020B0702040204020203" pitchFamily="34" charset="0"/>
                <a:ea typeface="+mj-lt"/>
                <a:cs typeface="Segoe UI Semibold" panose="020B0702040204020203" pitchFamily="34" charset="0"/>
              </a:rPr>
              <a:t>Lab 03 – Architecture diagram</a:t>
            </a:r>
          </a:p>
        </p:txBody>
      </p:sp>
      <p:grpSp>
        <p:nvGrpSpPr>
          <p:cNvPr id="102" name="Group 101" descr="Architecture diagram for templates and tooling. ">
            <a:extLst>
              <a:ext uri="{FF2B5EF4-FFF2-40B4-BE49-F238E27FC236}">
                <a16:creationId xmlns:a16="http://schemas.microsoft.com/office/drawing/2014/main" id="{D82E2211-4C24-71C2-9A91-4C89CAA0EA9A}"/>
              </a:ext>
            </a:extLst>
          </p:cNvPr>
          <p:cNvGrpSpPr/>
          <p:nvPr/>
        </p:nvGrpSpPr>
        <p:grpSpPr>
          <a:xfrm>
            <a:off x="1178920" y="1314588"/>
            <a:ext cx="9756451" cy="4573361"/>
            <a:chOff x="1155045" y="1288929"/>
            <a:chExt cx="9566016" cy="4484094"/>
          </a:xfrm>
        </p:grpSpPr>
        <p:sp>
          <p:nvSpPr>
            <p:cNvPr id="14" name="Rectangle 13">
              <a:extLst>
                <a:ext uri="{FF2B5EF4-FFF2-40B4-BE49-F238E27FC236}">
                  <a16:creationId xmlns:a16="http://schemas.microsoft.com/office/drawing/2014/main" id="{0F2BEC83-5A77-AF8D-95F8-D9372936AC0D}"/>
                </a:ext>
              </a:extLst>
            </p:cNvPr>
            <p:cNvSpPr/>
            <p:nvPr/>
          </p:nvSpPr>
          <p:spPr>
            <a:xfrm>
              <a:off x="1155045" y="1465441"/>
              <a:ext cx="9566016" cy="4307582"/>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32">
                <a:latin typeface="Segoe UI" panose="020B0502040204020203" pitchFamily="34" charset="0"/>
                <a:cs typeface="Segoe UI" panose="020B0502040204020203" pitchFamily="34" charset="0"/>
              </a:endParaRPr>
            </a:p>
          </p:txBody>
        </p:sp>
        <p:sp>
          <p:nvSpPr>
            <p:cNvPr id="21" name="TextBox 20">
              <a:extLst>
                <a:ext uri="{FF2B5EF4-FFF2-40B4-BE49-F238E27FC236}">
                  <a16:creationId xmlns:a16="http://schemas.microsoft.com/office/drawing/2014/main" id="{1A5072CD-307C-44C1-A687-A1D034444370}"/>
                </a:ext>
              </a:extLst>
            </p:cNvPr>
            <p:cNvSpPr txBox="1"/>
            <p:nvPr/>
          </p:nvSpPr>
          <p:spPr>
            <a:xfrm>
              <a:off x="5370069" y="1915768"/>
              <a:ext cx="698599" cy="505576"/>
            </a:xfrm>
            <a:prstGeom prst="rect">
              <a:avLst/>
            </a:prstGeom>
            <a:noFill/>
          </p:spPr>
          <p:txBody>
            <a:bodyPr wrap="square" lIns="179260" tIns="143408" rIns="179260" bIns="143408" rtlCol="0">
              <a:spAutoFit/>
            </a:bodyPr>
            <a:lstStyle/>
            <a:p>
              <a:pPr defTabSz="914191">
                <a:lnSpc>
                  <a:spcPct val="90000"/>
                </a:lnSpc>
                <a:spcAft>
                  <a:spcPts val="587"/>
                </a:spcAft>
              </a:pPr>
              <a:r>
                <a:rPr lang="en-US" sz="1632" dirty="0">
                  <a:latin typeface="Segoe UI"/>
                </a:rPr>
                <a:t>Edit</a:t>
              </a:r>
            </a:p>
          </p:txBody>
        </p:sp>
        <p:sp>
          <p:nvSpPr>
            <p:cNvPr id="25" name="TextBox 24">
              <a:extLst>
                <a:ext uri="{FF2B5EF4-FFF2-40B4-BE49-F238E27FC236}">
                  <a16:creationId xmlns:a16="http://schemas.microsoft.com/office/drawing/2014/main" id="{19688981-547E-470F-AEAA-3C99613A1371}"/>
                </a:ext>
              </a:extLst>
            </p:cNvPr>
            <p:cNvSpPr txBox="1"/>
            <p:nvPr/>
          </p:nvSpPr>
          <p:spPr>
            <a:xfrm>
              <a:off x="6465964" y="2019094"/>
              <a:ext cx="1272221" cy="845809"/>
            </a:xfrm>
            <a:prstGeom prst="rect">
              <a:avLst/>
            </a:prstGeom>
            <a:noFill/>
          </p:spPr>
          <p:txBody>
            <a:bodyPr wrap="square">
              <a:spAutoFit/>
            </a:bodyPr>
            <a:lstStyle/>
            <a:p>
              <a:pPr algn="ctr" defTabSz="914191"/>
              <a:r>
                <a:rPr lang="en-US" sz="1632" b="1" dirty="0">
                  <a:solidFill>
                    <a:schemeClr val="tx2">
                      <a:lumMod val="50000"/>
                    </a:schemeClr>
                  </a:solidFill>
                  <a:latin typeface="Segoe UI"/>
                </a:rPr>
                <a:t>Task 2</a:t>
              </a:r>
            </a:p>
            <a:p>
              <a:pPr algn="ctr" defTabSz="914191"/>
              <a:r>
                <a:rPr lang="en-US" sz="1632" dirty="0">
                  <a:solidFill>
                    <a:srgbClr val="000000"/>
                  </a:solidFill>
                  <a:latin typeface="Segoe UI"/>
                </a:rPr>
                <a:t> (Portal)</a:t>
              </a:r>
            </a:p>
            <a:p>
              <a:pPr algn="ctr" defTabSz="914191"/>
              <a:endParaRPr lang="en-US" sz="1632" b="1" dirty="0">
                <a:solidFill>
                  <a:schemeClr val="tx2">
                    <a:lumMod val="50000"/>
                  </a:schemeClr>
                </a:solidFill>
                <a:latin typeface="Segoe UI"/>
              </a:endParaRPr>
            </a:p>
          </p:txBody>
        </p:sp>
        <p:sp>
          <p:nvSpPr>
            <p:cNvPr id="29" name="Rectangle 28">
              <a:extLst>
                <a:ext uri="{FF2B5EF4-FFF2-40B4-BE49-F238E27FC236}">
                  <a16:creationId xmlns:a16="http://schemas.microsoft.com/office/drawing/2014/main" id="{56BB13B8-634F-4C03-9FA7-ED9AE84E6ADE}"/>
                </a:ext>
              </a:extLst>
            </p:cNvPr>
            <p:cNvSpPr/>
            <p:nvPr/>
          </p:nvSpPr>
          <p:spPr bwMode="auto">
            <a:xfrm>
              <a:off x="8099941" y="1940484"/>
              <a:ext cx="1940996" cy="744148"/>
            </a:xfrm>
            <a:prstGeom prst="rect">
              <a:avLst/>
            </a:prstGeom>
            <a:solidFill>
              <a:schemeClr val="bg1">
                <a:lumMod val="95000"/>
              </a:schemeClr>
            </a:solid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60" tIns="143408" rIns="179260" bIns="143408" numCol="1" spcCol="0" rtlCol="0" fromWordArt="0" anchor="t" anchorCtr="0" forceAA="0" compatLnSpc="1">
              <a:prstTxWarp prst="textNoShape">
                <a:avLst/>
              </a:prstTxWarp>
              <a:noAutofit/>
            </a:bodyPr>
            <a:lstStyle/>
            <a:p>
              <a:pPr algn="ctr" defTabSz="913926" fontAlgn="base">
                <a:lnSpc>
                  <a:spcPct val="90000"/>
                </a:lnSpc>
                <a:spcBef>
                  <a:spcPct val="0"/>
                </a:spcBef>
                <a:spcAft>
                  <a:spcPct val="0"/>
                </a:spcAft>
              </a:pPr>
              <a:endParaRPr lang="en-US" sz="1632" dirty="0">
                <a:gradFill>
                  <a:gsLst>
                    <a:gs pos="0">
                      <a:srgbClr val="FFFFFF"/>
                    </a:gs>
                    <a:gs pos="100000">
                      <a:srgbClr val="FFFFFF"/>
                    </a:gs>
                  </a:gsLst>
                  <a:lin ang="5400000" scaled="0"/>
                </a:gradFill>
                <a:latin typeface="Segoe UI"/>
                <a:cs typeface="Segoe UI" pitchFamily="34" charset="0"/>
              </a:endParaRPr>
            </a:p>
          </p:txBody>
        </p:sp>
        <p:pic>
          <p:nvPicPr>
            <p:cNvPr id="27" name="Graphic 26">
              <a:extLst>
                <a:ext uri="{FF2B5EF4-FFF2-40B4-BE49-F238E27FC236}">
                  <a16:creationId xmlns:a16="http://schemas.microsoft.com/office/drawing/2014/main" id="{90DB03CA-C7DE-4555-8BD6-BFDD950AE1B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882939" y="2015621"/>
              <a:ext cx="368971" cy="368971"/>
            </a:xfrm>
            <a:prstGeom prst="rect">
              <a:avLst/>
            </a:prstGeom>
          </p:spPr>
        </p:pic>
        <p:sp>
          <p:nvSpPr>
            <p:cNvPr id="30" name="TextBox 29">
              <a:extLst>
                <a:ext uri="{FF2B5EF4-FFF2-40B4-BE49-F238E27FC236}">
                  <a16:creationId xmlns:a16="http://schemas.microsoft.com/office/drawing/2014/main" id="{5FA5B6FD-EA02-472E-ACAD-B3628F61F714}"/>
                </a:ext>
              </a:extLst>
            </p:cNvPr>
            <p:cNvSpPr txBox="1"/>
            <p:nvPr/>
          </p:nvSpPr>
          <p:spPr>
            <a:xfrm>
              <a:off x="8734628" y="2363810"/>
              <a:ext cx="1050035" cy="343492"/>
            </a:xfrm>
            <a:prstGeom prst="rect">
              <a:avLst/>
            </a:prstGeom>
            <a:noFill/>
          </p:spPr>
          <p:txBody>
            <a:bodyPr wrap="square">
              <a:spAutoFit/>
            </a:bodyPr>
            <a:lstStyle/>
            <a:p>
              <a:pPr defTabSz="914191"/>
              <a:r>
                <a:rPr lang="en-US" sz="1632" dirty="0">
                  <a:solidFill>
                    <a:srgbClr val="000000"/>
                  </a:solidFill>
                  <a:latin typeface="Segoe UI"/>
                </a:rPr>
                <a:t>Disk 2</a:t>
              </a:r>
            </a:p>
          </p:txBody>
        </p:sp>
        <p:sp>
          <p:nvSpPr>
            <p:cNvPr id="7" name="Rectangle 6">
              <a:extLst>
                <a:ext uri="{FF2B5EF4-FFF2-40B4-BE49-F238E27FC236}">
                  <a16:creationId xmlns:a16="http://schemas.microsoft.com/office/drawing/2014/main" id="{F565E7A3-14EA-0FD7-8B03-F040A7A47D5D}"/>
                </a:ext>
              </a:extLst>
            </p:cNvPr>
            <p:cNvSpPr/>
            <p:nvPr/>
          </p:nvSpPr>
          <p:spPr bwMode="auto">
            <a:xfrm>
              <a:off x="8105423" y="2892192"/>
              <a:ext cx="1924001" cy="744148"/>
            </a:xfrm>
            <a:prstGeom prst="rect">
              <a:avLst/>
            </a:prstGeom>
            <a:solidFill>
              <a:schemeClr val="bg1">
                <a:lumMod val="95000"/>
              </a:schemeClr>
            </a:solid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60" tIns="143408" rIns="179260" bIns="143408" numCol="1" spcCol="0" rtlCol="0" fromWordArt="0" anchor="t" anchorCtr="0" forceAA="0" compatLnSpc="1">
              <a:prstTxWarp prst="textNoShape">
                <a:avLst/>
              </a:prstTxWarp>
              <a:noAutofit/>
            </a:bodyPr>
            <a:lstStyle/>
            <a:p>
              <a:pPr algn="ctr" defTabSz="913926" fontAlgn="base">
                <a:lnSpc>
                  <a:spcPct val="90000"/>
                </a:lnSpc>
                <a:spcBef>
                  <a:spcPct val="0"/>
                </a:spcBef>
                <a:spcAft>
                  <a:spcPct val="0"/>
                </a:spcAft>
              </a:pPr>
              <a:endParaRPr lang="en-US" sz="1632" dirty="0">
                <a:gradFill>
                  <a:gsLst>
                    <a:gs pos="0">
                      <a:srgbClr val="FFFFFF"/>
                    </a:gs>
                    <a:gs pos="100000">
                      <a:srgbClr val="FFFFFF"/>
                    </a:gs>
                  </a:gsLst>
                  <a:lin ang="5400000" scaled="0"/>
                </a:gradFill>
                <a:latin typeface="Segoe UI"/>
                <a:cs typeface="Segoe UI" pitchFamily="34" charset="0"/>
              </a:endParaRPr>
            </a:p>
          </p:txBody>
        </p:sp>
        <p:pic>
          <p:nvPicPr>
            <p:cNvPr id="6" name="Graphic 5">
              <a:extLst>
                <a:ext uri="{FF2B5EF4-FFF2-40B4-BE49-F238E27FC236}">
                  <a16:creationId xmlns:a16="http://schemas.microsoft.com/office/drawing/2014/main" id="{58252AF3-2B9A-2FD9-B79B-35AC7A595650}"/>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882939" y="2998711"/>
              <a:ext cx="368971" cy="368971"/>
            </a:xfrm>
            <a:prstGeom prst="rect">
              <a:avLst/>
            </a:prstGeom>
          </p:spPr>
        </p:pic>
        <p:sp>
          <p:nvSpPr>
            <p:cNvPr id="9" name="文本框 24">
              <a:extLst>
                <a:ext uri="{FF2B5EF4-FFF2-40B4-BE49-F238E27FC236}">
                  <a16:creationId xmlns:a16="http://schemas.microsoft.com/office/drawing/2014/main" id="{A0516137-8529-E56C-B810-9B14E3404744}"/>
                </a:ext>
              </a:extLst>
            </p:cNvPr>
            <p:cNvSpPr txBox="1"/>
            <p:nvPr/>
          </p:nvSpPr>
          <p:spPr>
            <a:xfrm>
              <a:off x="1606772" y="1329782"/>
              <a:ext cx="1421222" cy="343492"/>
            </a:xfrm>
            <a:prstGeom prst="rect">
              <a:avLst/>
            </a:prstGeom>
            <a:solidFill>
              <a:schemeClr val="bg1"/>
            </a:solidFill>
          </p:spPr>
          <p:txBody>
            <a:bodyPr wrap="square" rtlCol="0">
              <a:spAutoFit/>
            </a:bodyPr>
            <a:lstStyle/>
            <a:p>
              <a:pPr algn="r"/>
              <a:r>
                <a:rPr lang="en-US" sz="1632" dirty="0">
                  <a:latin typeface="Segoe UI" panose="020B0502040204020203" pitchFamily="34" charset="0"/>
                  <a:cs typeface="Segoe UI" panose="020B0502040204020203" pitchFamily="34" charset="0"/>
                </a:rPr>
                <a:t>az104-rg3</a:t>
              </a:r>
            </a:p>
          </p:txBody>
        </p:sp>
        <p:pic>
          <p:nvPicPr>
            <p:cNvPr id="12" name="图形 25">
              <a:extLst>
                <a:ext uri="{FF2B5EF4-FFF2-40B4-BE49-F238E27FC236}">
                  <a16:creationId xmlns:a16="http://schemas.microsoft.com/office/drawing/2014/main" id="{CDFE364E-83CB-E285-89B9-80D1E57CF3BF}"/>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470939" y="1288929"/>
              <a:ext cx="417123" cy="379272"/>
            </a:xfrm>
            <a:prstGeom prst="rect">
              <a:avLst/>
            </a:prstGeom>
          </p:spPr>
        </p:pic>
        <p:sp>
          <p:nvSpPr>
            <p:cNvPr id="36" name="TextBox 35">
              <a:extLst>
                <a:ext uri="{FF2B5EF4-FFF2-40B4-BE49-F238E27FC236}">
                  <a16:creationId xmlns:a16="http://schemas.microsoft.com/office/drawing/2014/main" id="{5F04CF8E-3958-3176-B290-EDBA1F248061}"/>
                </a:ext>
              </a:extLst>
            </p:cNvPr>
            <p:cNvSpPr txBox="1"/>
            <p:nvPr/>
          </p:nvSpPr>
          <p:spPr>
            <a:xfrm>
              <a:off x="6455557" y="2993035"/>
              <a:ext cx="1379279" cy="594650"/>
            </a:xfrm>
            <a:prstGeom prst="rect">
              <a:avLst/>
            </a:prstGeom>
            <a:noFill/>
          </p:spPr>
          <p:txBody>
            <a:bodyPr wrap="square">
              <a:spAutoFit/>
            </a:bodyPr>
            <a:lstStyle/>
            <a:p>
              <a:pPr algn="ctr" defTabSz="914191"/>
              <a:r>
                <a:rPr lang="en-US" sz="1632" b="1" dirty="0">
                  <a:solidFill>
                    <a:schemeClr val="tx2">
                      <a:lumMod val="50000"/>
                    </a:schemeClr>
                  </a:solidFill>
                  <a:latin typeface="Segoe UI"/>
                </a:rPr>
                <a:t>Task 3</a:t>
              </a:r>
            </a:p>
            <a:p>
              <a:pPr algn="ctr" defTabSz="914191"/>
              <a:r>
                <a:rPr lang="en-US" sz="1632" dirty="0">
                  <a:solidFill>
                    <a:srgbClr val="000000"/>
                  </a:solidFill>
                  <a:latin typeface="Segoe UI"/>
                </a:rPr>
                <a:t> (PowerShell)</a:t>
              </a:r>
              <a:endParaRPr lang="en-US" sz="1632" b="1" dirty="0">
                <a:solidFill>
                  <a:schemeClr val="tx2">
                    <a:lumMod val="50000"/>
                  </a:schemeClr>
                </a:solidFill>
                <a:latin typeface="Segoe UI"/>
              </a:endParaRPr>
            </a:p>
          </p:txBody>
        </p:sp>
        <p:sp>
          <p:nvSpPr>
            <p:cNvPr id="38" name="TextBox 37">
              <a:extLst>
                <a:ext uri="{FF2B5EF4-FFF2-40B4-BE49-F238E27FC236}">
                  <a16:creationId xmlns:a16="http://schemas.microsoft.com/office/drawing/2014/main" id="{BC1140DB-B83F-4AB9-DB30-B618E58FF4A4}"/>
                </a:ext>
              </a:extLst>
            </p:cNvPr>
            <p:cNvSpPr txBox="1"/>
            <p:nvPr/>
          </p:nvSpPr>
          <p:spPr>
            <a:xfrm>
              <a:off x="8697556" y="3298633"/>
              <a:ext cx="1050035" cy="343492"/>
            </a:xfrm>
            <a:prstGeom prst="rect">
              <a:avLst/>
            </a:prstGeom>
            <a:noFill/>
          </p:spPr>
          <p:txBody>
            <a:bodyPr wrap="square">
              <a:spAutoFit/>
            </a:bodyPr>
            <a:lstStyle/>
            <a:p>
              <a:pPr defTabSz="914191"/>
              <a:r>
                <a:rPr lang="en-US" sz="1632" dirty="0">
                  <a:solidFill>
                    <a:srgbClr val="000000"/>
                  </a:solidFill>
                  <a:latin typeface="Segoe UI"/>
                </a:rPr>
                <a:t>Disk 3</a:t>
              </a:r>
            </a:p>
          </p:txBody>
        </p:sp>
        <p:sp>
          <p:nvSpPr>
            <p:cNvPr id="45" name="Rectangle 44">
              <a:extLst>
                <a:ext uri="{FF2B5EF4-FFF2-40B4-BE49-F238E27FC236}">
                  <a16:creationId xmlns:a16="http://schemas.microsoft.com/office/drawing/2014/main" id="{6AED17CF-5C96-03FC-4145-616427F969A5}"/>
                </a:ext>
              </a:extLst>
            </p:cNvPr>
            <p:cNvSpPr/>
            <p:nvPr/>
          </p:nvSpPr>
          <p:spPr bwMode="auto">
            <a:xfrm>
              <a:off x="8096788" y="3853981"/>
              <a:ext cx="1924001" cy="744148"/>
            </a:xfrm>
            <a:prstGeom prst="rect">
              <a:avLst/>
            </a:prstGeom>
            <a:solidFill>
              <a:schemeClr val="bg1">
                <a:lumMod val="95000"/>
              </a:schemeClr>
            </a:solid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60" tIns="143408" rIns="179260" bIns="143408" numCol="1" spcCol="0" rtlCol="0" fromWordArt="0" anchor="t" anchorCtr="0" forceAA="0" compatLnSpc="1">
              <a:prstTxWarp prst="textNoShape">
                <a:avLst/>
              </a:prstTxWarp>
              <a:noAutofit/>
            </a:bodyPr>
            <a:lstStyle/>
            <a:p>
              <a:pPr algn="ctr" defTabSz="913926" fontAlgn="base">
                <a:lnSpc>
                  <a:spcPct val="90000"/>
                </a:lnSpc>
                <a:spcBef>
                  <a:spcPct val="0"/>
                </a:spcBef>
                <a:spcAft>
                  <a:spcPct val="0"/>
                </a:spcAft>
              </a:pPr>
              <a:endParaRPr lang="en-US" sz="1632" dirty="0">
                <a:gradFill>
                  <a:gsLst>
                    <a:gs pos="0">
                      <a:srgbClr val="FFFFFF"/>
                    </a:gs>
                    <a:gs pos="100000">
                      <a:srgbClr val="FFFFFF"/>
                    </a:gs>
                  </a:gsLst>
                  <a:lin ang="5400000" scaled="0"/>
                </a:gradFill>
                <a:latin typeface="Segoe UI"/>
                <a:cs typeface="Segoe UI" pitchFamily="34" charset="0"/>
              </a:endParaRPr>
            </a:p>
          </p:txBody>
        </p:sp>
        <p:pic>
          <p:nvPicPr>
            <p:cNvPr id="46" name="Graphic 45">
              <a:extLst>
                <a:ext uri="{FF2B5EF4-FFF2-40B4-BE49-F238E27FC236}">
                  <a16:creationId xmlns:a16="http://schemas.microsoft.com/office/drawing/2014/main" id="{A5448721-A752-8FC3-EAB5-8AA3F809878E}"/>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874304" y="3960500"/>
              <a:ext cx="368971" cy="368971"/>
            </a:xfrm>
            <a:prstGeom prst="rect">
              <a:avLst/>
            </a:prstGeom>
          </p:spPr>
        </p:pic>
        <p:sp>
          <p:nvSpPr>
            <p:cNvPr id="47" name="TextBox 46">
              <a:extLst>
                <a:ext uri="{FF2B5EF4-FFF2-40B4-BE49-F238E27FC236}">
                  <a16:creationId xmlns:a16="http://schemas.microsoft.com/office/drawing/2014/main" id="{5CC7E1B6-0801-1D06-C070-40E410DA8543}"/>
                </a:ext>
              </a:extLst>
            </p:cNvPr>
            <p:cNvSpPr txBox="1"/>
            <p:nvPr/>
          </p:nvSpPr>
          <p:spPr>
            <a:xfrm>
              <a:off x="6446922" y="3954824"/>
              <a:ext cx="1379279" cy="594650"/>
            </a:xfrm>
            <a:prstGeom prst="rect">
              <a:avLst/>
            </a:prstGeom>
            <a:noFill/>
          </p:spPr>
          <p:txBody>
            <a:bodyPr wrap="square">
              <a:spAutoFit/>
            </a:bodyPr>
            <a:lstStyle/>
            <a:p>
              <a:pPr algn="ctr" defTabSz="914191"/>
              <a:r>
                <a:rPr lang="en-US" sz="1632" b="1" dirty="0">
                  <a:solidFill>
                    <a:schemeClr val="tx2">
                      <a:lumMod val="50000"/>
                    </a:schemeClr>
                  </a:solidFill>
                  <a:latin typeface="Segoe UI"/>
                </a:rPr>
                <a:t>Task 4</a:t>
              </a:r>
            </a:p>
            <a:p>
              <a:pPr algn="ctr" defTabSz="914191"/>
              <a:r>
                <a:rPr lang="en-US" sz="1632" dirty="0">
                  <a:solidFill>
                    <a:srgbClr val="000000"/>
                  </a:solidFill>
                  <a:latin typeface="Segoe UI"/>
                </a:rPr>
                <a:t> (CLI)</a:t>
              </a:r>
              <a:endParaRPr lang="en-US" sz="1632" b="1" dirty="0">
                <a:solidFill>
                  <a:schemeClr val="tx2">
                    <a:lumMod val="50000"/>
                  </a:schemeClr>
                </a:solidFill>
                <a:latin typeface="Segoe UI"/>
              </a:endParaRPr>
            </a:p>
          </p:txBody>
        </p:sp>
        <p:sp>
          <p:nvSpPr>
            <p:cNvPr id="48" name="TextBox 47">
              <a:extLst>
                <a:ext uri="{FF2B5EF4-FFF2-40B4-BE49-F238E27FC236}">
                  <a16:creationId xmlns:a16="http://schemas.microsoft.com/office/drawing/2014/main" id="{D1118EB5-723E-80FB-1BEE-9A3A84CDC66A}"/>
                </a:ext>
              </a:extLst>
            </p:cNvPr>
            <p:cNvSpPr txBox="1"/>
            <p:nvPr/>
          </p:nvSpPr>
          <p:spPr>
            <a:xfrm>
              <a:off x="8688921" y="4260422"/>
              <a:ext cx="1050035" cy="343492"/>
            </a:xfrm>
            <a:prstGeom prst="rect">
              <a:avLst/>
            </a:prstGeom>
            <a:noFill/>
          </p:spPr>
          <p:txBody>
            <a:bodyPr wrap="square">
              <a:spAutoFit/>
            </a:bodyPr>
            <a:lstStyle/>
            <a:p>
              <a:pPr defTabSz="914191"/>
              <a:r>
                <a:rPr lang="en-US" sz="1632" dirty="0">
                  <a:solidFill>
                    <a:srgbClr val="000000"/>
                  </a:solidFill>
                  <a:latin typeface="Segoe UI"/>
                </a:rPr>
                <a:t>Disk 4</a:t>
              </a:r>
            </a:p>
          </p:txBody>
        </p:sp>
        <p:sp>
          <p:nvSpPr>
            <p:cNvPr id="50" name="Rectangle 49">
              <a:extLst>
                <a:ext uri="{FF2B5EF4-FFF2-40B4-BE49-F238E27FC236}">
                  <a16:creationId xmlns:a16="http://schemas.microsoft.com/office/drawing/2014/main" id="{A15E0D4E-A710-1A4C-0102-60209EDCC644}"/>
                </a:ext>
              </a:extLst>
            </p:cNvPr>
            <p:cNvSpPr/>
            <p:nvPr/>
          </p:nvSpPr>
          <p:spPr bwMode="auto">
            <a:xfrm>
              <a:off x="8099875" y="4816519"/>
              <a:ext cx="1924001" cy="744148"/>
            </a:xfrm>
            <a:prstGeom prst="rect">
              <a:avLst/>
            </a:prstGeom>
            <a:solidFill>
              <a:schemeClr val="bg1">
                <a:lumMod val="95000"/>
              </a:schemeClr>
            </a:solid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60" tIns="143408" rIns="179260" bIns="143408" numCol="1" spcCol="0" rtlCol="0" fromWordArt="0" anchor="t" anchorCtr="0" forceAA="0" compatLnSpc="1">
              <a:prstTxWarp prst="textNoShape">
                <a:avLst/>
              </a:prstTxWarp>
              <a:noAutofit/>
            </a:bodyPr>
            <a:lstStyle/>
            <a:p>
              <a:pPr algn="ctr" defTabSz="913926" fontAlgn="base">
                <a:lnSpc>
                  <a:spcPct val="90000"/>
                </a:lnSpc>
                <a:spcBef>
                  <a:spcPct val="0"/>
                </a:spcBef>
                <a:spcAft>
                  <a:spcPct val="0"/>
                </a:spcAft>
              </a:pPr>
              <a:endParaRPr lang="en-US" sz="1632" dirty="0">
                <a:gradFill>
                  <a:gsLst>
                    <a:gs pos="0">
                      <a:srgbClr val="FFFFFF"/>
                    </a:gs>
                    <a:gs pos="100000">
                      <a:srgbClr val="FFFFFF"/>
                    </a:gs>
                  </a:gsLst>
                  <a:lin ang="5400000" scaled="0"/>
                </a:gradFill>
                <a:latin typeface="Segoe UI"/>
                <a:cs typeface="Segoe UI" pitchFamily="34" charset="0"/>
              </a:endParaRPr>
            </a:p>
          </p:txBody>
        </p:sp>
        <p:pic>
          <p:nvPicPr>
            <p:cNvPr id="51" name="Graphic 50">
              <a:extLst>
                <a:ext uri="{FF2B5EF4-FFF2-40B4-BE49-F238E27FC236}">
                  <a16:creationId xmlns:a16="http://schemas.microsoft.com/office/drawing/2014/main" id="{F8689301-C2DE-98C5-00B3-D2079BC9BD36}"/>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877391" y="4923038"/>
              <a:ext cx="368971" cy="368971"/>
            </a:xfrm>
            <a:prstGeom prst="rect">
              <a:avLst/>
            </a:prstGeom>
          </p:spPr>
        </p:pic>
        <p:sp>
          <p:nvSpPr>
            <p:cNvPr id="52" name="TextBox 51">
              <a:extLst>
                <a:ext uri="{FF2B5EF4-FFF2-40B4-BE49-F238E27FC236}">
                  <a16:creationId xmlns:a16="http://schemas.microsoft.com/office/drawing/2014/main" id="{6CC2F0AB-FACC-A4BE-A21A-A6CA60F5D07C}"/>
                </a:ext>
              </a:extLst>
            </p:cNvPr>
            <p:cNvSpPr txBox="1"/>
            <p:nvPr/>
          </p:nvSpPr>
          <p:spPr>
            <a:xfrm>
              <a:off x="6450009" y="4917362"/>
              <a:ext cx="1379279" cy="594650"/>
            </a:xfrm>
            <a:prstGeom prst="rect">
              <a:avLst/>
            </a:prstGeom>
            <a:noFill/>
          </p:spPr>
          <p:txBody>
            <a:bodyPr wrap="square">
              <a:spAutoFit/>
            </a:bodyPr>
            <a:lstStyle/>
            <a:p>
              <a:pPr algn="ctr" defTabSz="914191"/>
              <a:r>
                <a:rPr lang="en-US" sz="1632" b="1" dirty="0">
                  <a:solidFill>
                    <a:schemeClr val="tx2">
                      <a:lumMod val="50000"/>
                    </a:schemeClr>
                  </a:solidFill>
                  <a:latin typeface="Segoe UI"/>
                </a:rPr>
                <a:t>Task 5</a:t>
              </a:r>
            </a:p>
            <a:p>
              <a:pPr algn="ctr" defTabSz="914191"/>
              <a:r>
                <a:rPr lang="en-US" sz="1632" dirty="0">
                  <a:solidFill>
                    <a:srgbClr val="000000"/>
                  </a:solidFill>
                  <a:latin typeface="Segoe UI"/>
                </a:rPr>
                <a:t> (Bicep)</a:t>
              </a:r>
              <a:endParaRPr lang="en-US" sz="1632" b="1" dirty="0">
                <a:solidFill>
                  <a:schemeClr val="tx2">
                    <a:lumMod val="50000"/>
                  </a:schemeClr>
                </a:solidFill>
                <a:latin typeface="Segoe UI"/>
              </a:endParaRPr>
            </a:p>
          </p:txBody>
        </p:sp>
        <p:sp>
          <p:nvSpPr>
            <p:cNvPr id="53" name="TextBox 52">
              <a:extLst>
                <a:ext uri="{FF2B5EF4-FFF2-40B4-BE49-F238E27FC236}">
                  <a16:creationId xmlns:a16="http://schemas.microsoft.com/office/drawing/2014/main" id="{2CA75373-BA4A-126B-D762-CB1C1AE56DCE}"/>
                </a:ext>
              </a:extLst>
            </p:cNvPr>
            <p:cNvSpPr txBox="1"/>
            <p:nvPr/>
          </p:nvSpPr>
          <p:spPr>
            <a:xfrm>
              <a:off x="8692008" y="5222960"/>
              <a:ext cx="1050035" cy="343492"/>
            </a:xfrm>
            <a:prstGeom prst="rect">
              <a:avLst/>
            </a:prstGeom>
            <a:noFill/>
          </p:spPr>
          <p:txBody>
            <a:bodyPr wrap="square">
              <a:spAutoFit/>
            </a:bodyPr>
            <a:lstStyle/>
            <a:p>
              <a:pPr defTabSz="914191"/>
              <a:r>
                <a:rPr lang="en-US" sz="1632" dirty="0">
                  <a:solidFill>
                    <a:srgbClr val="000000"/>
                  </a:solidFill>
                  <a:latin typeface="Segoe UI"/>
                </a:rPr>
                <a:t>Disk 5</a:t>
              </a:r>
            </a:p>
          </p:txBody>
        </p:sp>
        <p:cxnSp>
          <p:nvCxnSpPr>
            <p:cNvPr id="54" name="Connector: Elbow 53">
              <a:extLst>
                <a:ext uri="{FF2B5EF4-FFF2-40B4-BE49-F238E27FC236}">
                  <a16:creationId xmlns:a16="http://schemas.microsoft.com/office/drawing/2014/main" id="{9CD58B75-E189-3391-AE59-96302CA5F088}"/>
                </a:ext>
              </a:extLst>
            </p:cNvPr>
            <p:cNvCxnSpPr>
              <a:cxnSpLocks/>
              <a:endCxn id="50" idx="1"/>
            </p:cNvCxnSpPr>
            <p:nvPr/>
          </p:nvCxnSpPr>
          <p:spPr>
            <a:xfrm rot="16200000" flipH="1">
              <a:off x="5665587" y="2754304"/>
              <a:ext cx="2824781" cy="2043796"/>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0" name="Straight Arrow Connector 79">
              <a:extLst>
                <a:ext uri="{FF2B5EF4-FFF2-40B4-BE49-F238E27FC236}">
                  <a16:creationId xmlns:a16="http://schemas.microsoft.com/office/drawing/2014/main" id="{EB317D80-20BC-F163-C18A-21DF27395848}"/>
                </a:ext>
              </a:extLst>
            </p:cNvPr>
            <p:cNvCxnSpPr>
              <a:endCxn id="7" idx="1"/>
            </p:cNvCxnSpPr>
            <p:nvPr/>
          </p:nvCxnSpPr>
          <p:spPr>
            <a:xfrm flipV="1">
              <a:off x="6053404" y="3264266"/>
              <a:ext cx="2052019" cy="34367"/>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81" name="Straight Arrow Connector 80">
              <a:extLst>
                <a:ext uri="{FF2B5EF4-FFF2-40B4-BE49-F238E27FC236}">
                  <a16:creationId xmlns:a16="http://schemas.microsoft.com/office/drawing/2014/main" id="{3446C16B-8010-7837-886C-5CE7DDA45DC5}"/>
                </a:ext>
              </a:extLst>
            </p:cNvPr>
            <p:cNvCxnSpPr>
              <a:cxnSpLocks/>
              <a:endCxn id="45" idx="1"/>
            </p:cNvCxnSpPr>
            <p:nvPr/>
          </p:nvCxnSpPr>
          <p:spPr>
            <a:xfrm flipV="1">
              <a:off x="6047856" y="4226055"/>
              <a:ext cx="2048932" cy="6033"/>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grpSp>
          <p:nvGrpSpPr>
            <p:cNvPr id="93" name="Group 92">
              <a:extLst>
                <a:ext uri="{FF2B5EF4-FFF2-40B4-BE49-F238E27FC236}">
                  <a16:creationId xmlns:a16="http://schemas.microsoft.com/office/drawing/2014/main" id="{3417BB65-DC42-3A10-280C-3A1EBD579A23}"/>
                </a:ext>
              </a:extLst>
            </p:cNvPr>
            <p:cNvGrpSpPr/>
            <p:nvPr/>
          </p:nvGrpSpPr>
          <p:grpSpPr>
            <a:xfrm>
              <a:off x="1697987" y="3013715"/>
              <a:ext cx="3387961" cy="1615036"/>
              <a:chOff x="1803312" y="1853713"/>
              <a:chExt cx="3387961" cy="1615036"/>
            </a:xfrm>
          </p:grpSpPr>
          <p:sp>
            <p:nvSpPr>
              <p:cNvPr id="11" name="Rectangle 10">
                <a:extLst>
                  <a:ext uri="{FF2B5EF4-FFF2-40B4-BE49-F238E27FC236}">
                    <a16:creationId xmlns:a16="http://schemas.microsoft.com/office/drawing/2014/main" id="{E787A12D-9A7C-4EB0-99DF-675427C30D80}"/>
                  </a:ext>
                </a:extLst>
              </p:cNvPr>
              <p:cNvSpPr/>
              <p:nvPr/>
            </p:nvSpPr>
            <p:spPr bwMode="auto">
              <a:xfrm>
                <a:off x="1803312" y="1853713"/>
                <a:ext cx="3387961" cy="1615036"/>
              </a:xfrm>
              <a:prstGeom prst="rect">
                <a:avLst/>
              </a:prstGeom>
              <a:no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60" tIns="143408" rIns="179260" bIns="143408" numCol="1" spcCol="0" rtlCol="0" fromWordArt="0" anchor="t" anchorCtr="0" forceAA="0" compatLnSpc="1">
                <a:prstTxWarp prst="textNoShape">
                  <a:avLst/>
                </a:prstTxWarp>
                <a:noAutofit/>
              </a:bodyPr>
              <a:lstStyle/>
              <a:p>
                <a:pPr algn="ctr" defTabSz="913926" fontAlgn="base">
                  <a:lnSpc>
                    <a:spcPct val="90000"/>
                  </a:lnSpc>
                  <a:spcBef>
                    <a:spcPct val="0"/>
                  </a:spcBef>
                  <a:spcAft>
                    <a:spcPct val="0"/>
                  </a:spcAft>
                </a:pPr>
                <a:endParaRPr lang="en-US" sz="1632" dirty="0">
                  <a:gradFill>
                    <a:gsLst>
                      <a:gs pos="0">
                        <a:srgbClr val="FFFFFF"/>
                      </a:gs>
                      <a:gs pos="100000">
                        <a:srgbClr val="FFFFFF"/>
                      </a:gs>
                    </a:gsLst>
                    <a:lin ang="5400000" scaled="0"/>
                  </a:gradFill>
                  <a:latin typeface="Segoe UI"/>
                  <a:ea typeface="Segoe UI" pitchFamily="34" charset="0"/>
                  <a:cs typeface="Segoe UI" pitchFamily="34" charset="0"/>
                </a:endParaRPr>
              </a:p>
            </p:txBody>
          </p:sp>
          <p:sp>
            <p:nvSpPr>
              <p:cNvPr id="17" name="TextBox 16">
                <a:extLst>
                  <a:ext uri="{FF2B5EF4-FFF2-40B4-BE49-F238E27FC236}">
                    <a16:creationId xmlns:a16="http://schemas.microsoft.com/office/drawing/2014/main" id="{CDEBDA3B-C561-444F-8793-28B919D003D2}"/>
                  </a:ext>
                </a:extLst>
              </p:cNvPr>
              <p:cNvSpPr txBox="1"/>
              <p:nvPr/>
            </p:nvSpPr>
            <p:spPr>
              <a:xfrm>
                <a:off x="1901278" y="1865626"/>
                <a:ext cx="1272221" cy="343492"/>
              </a:xfrm>
              <a:prstGeom prst="rect">
                <a:avLst/>
              </a:prstGeom>
              <a:noFill/>
            </p:spPr>
            <p:txBody>
              <a:bodyPr wrap="square">
                <a:spAutoFit/>
              </a:bodyPr>
              <a:lstStyle/>
              <a:p>
                <a:pPr defTabSz="914191"/>
                <a:r>
                  <a:rPr lang="en-US" sz="1632" b="1" dirty="0">
                    <a:solidFill>
                      <a:schemeClr val="tx2">
                        <a:lumMod val="50000"/>
                      </a:schemeClr>
                    </a:solidFill>
                    <a:latin typeface="Segoe UI"/>
                  </a:rPr>
                  <a:t>Task 1</a:t>
                </a:r>
              </a:p>
            </p:txBody>
          </p:sp>
          <p:cxnSp>
            <p:nvCxnSpPr>
              <p:cNvPr id="18" name="Straight Arrow Connector 17">
                <a:extLst>
                  <a:ext uri="{FF2B5EF4-FFF2-40B4-BE49-F238E27FC236}">
                    <a16:creationId xmlns:a16="http://schemas.microsoft.com/office/drawing/2014/main" id="{3414CD6E-66E2-4423-8E2E-CBA581A4A89E}"/>
                  </a:ext>
                </a:extLst>
              </p:cNvPr>
              <p:cNvCxnSpPr>
                <a:cxnSpLocks/>
                <a:endCxn id="68" idx="1"/>
              </p:cNvCxnSpPr>
              <p:nvPr/>
            </p:nvCxnSpPr>
            <p:spPr>
              <a:xfrm flipV="1">
                <a:off x="3072436" y="2598543"/>
                <a:ext cx="1114250" cy="11231"/>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BD0E67FB-8038-42B7-A604-0FD67454E987}"/>
                  </a:ext>
                </a:extLst>
              </p:cNvPr>
              <p:cNvSpPr txBox="1"/>
              <p:nvPr/>
            </p:nvSpPr>
            <p:spPr>
              <a:xfrm>
                <a:off x="4137013" y="3040715"/>
                <a:ext cx="1033478" cy="343492"/>
              </a:xfrm>
              <a:prstGeom prst="rect">
                <a:avLst/>
              </a:prstGeom>
              <a:noFill/>
            </p:spPr>
            <p:txBody>
              <a:bodyPr wrap="square">
                <a:spAutoFit/>
              </a:bodyPr>
              <a:lstStyle/>
              <a:p>
                <a:pPr defTabSz="914191"/>
                <a:r>
                  <a:rPr lang="en-US" sz="1632" dirty="0">
                    <a:solidFill>
                      <a:srgbClr val="000000"/>
                    </a:solidFill>
                    <a:latin typeface="Segoe UI"/>
                  </a:rPr>
                  <a:t>Template</a:t>
                </a:r>
              </a:p>
            </p:txBody>
          </p:sp>
          <p:grpSp>
            <p:nvGrpSpPr>
              <p:cNvPr id="74" name="Group 73">
                <a:extLst>
                  <a:ext uri="{FF2B5EF4-FFF2-40B4-BE49-F238E27FC236}">
                    <a16:creationId xmlns:a16="http://schemas.microsoft.com/office/drawing/2014/main" id="{B903BD15-E2F5-4968-073F-810E8F138B18}"/>
                  </a:ext>
                </a:extLst>
              </p:cNvPr>
              <p:cNvGrpSpPr/>
              <p:nvPr/>
            </p:nvGrpSpPr>
            <p:grpSpPr>
              <a:xfrm>
                <a:off x="1980644" y="2227961"/>
                <a:ext cx="1468788" cy="757333"/>
                <a:chOff x="2224340" y="2330196"/>
                <a:chExt cx="1468788" cy="757333"/>
              </a:xfrm>
            </p:grpSpPr>
            <p:sp>
              <p:nvSpPr>
                <p:cNvPr id="73" name="Rectangle 72">
                  <a:extLst>
                    <a:ext uri="{FF2B5EF4-FFF2-40B4-BE49-F238E27FC236}">
                      <a16:creationId xmlns:a16="http://schemas.microsoft.com/office/drawing/2014/main" id="{051F0E97-5E06-C048-18D7-708A4B443E00}"/>
                    </a:ext>
                  </a:extLst>
                </p:cNvPr>
                <p:cNvSpPr/>
                <p:nvPr/>
              </p:nvSpPr>
              <p:spPr bwMode="auto">
                <a:xfrm>
                  <a:off x="2224340" y="2330196"/>
                  <a:ext cx="1468788" cy="744148"/>
                </a:xfrm>
                <a:prstGeom prst="rect">
                  <a:avLst/>
                </a:prstGeom>
                <a:solidFill>
                  <a:schemeClr val="bg1">
                    <a:lumMod val="95000"/>
                  </a:schemeClr>
                </a:solid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60" tIns="143408" rIns="179260" bIns="143408" numCol="1" spcCol="0" rtlCol="0" fromWordArt="0" anchor="t" anchorCtr="0" forceAA="0" compatLnSpc="1">
                  <a:prstTxWarp prst="textNoShape">
                    <a:avLst/>
                  </a:prstTxWarp>
                  <a:noAutofit/>
                </a:bodyPr>
                <a:lstStyle/>
                <a:p>
                  <a:pPr algn="ctr" defTabSz="913926" fontAlgn="base">
                    <a:lnSpc>
                      <a:spcPct val="90000"/>
                    </a:lnSpc>
                    <a:spcBef>
                      <a:spcPct val="0"/>
                    </a:spcBef>
                    <a:spcAft>
                      <a:spcPct val="0"/>
                    </a:spcAft>
                  </a:pPr>
                  <a:endParaRPr lang="en-US" sz="1632" dirty="0">
                    <a:gradFill>
                      <a:gsLst>
                        <a:gs pos="0">
                          <a:srgbClr val="FFFFFF"/>
                        </a:gs>
                        <a:gs pos="100000">
                          <a:srgbClr val="FFFFFF"/>
                        </a:gs>
                      </a:gsLst>
                      <a:lin ang="5400000" scaled="0"/>
                    </a:gradFill>
                    <a:latin typeface="Segoe UI"/>
                    <a:cs typeface="Segoe UI" pitchFamily="34" charset="0"/>
                  </a:endParaRPr>
                </a:p>
              </p:txBody>
            </p:sp>
            <p:pic>
              <p:nvPicPr>
                <p:cNvPr id="13" name="Graphic 12">
                  <a:extLst>
                    <a:ext uri="{FF2B5EF4-FFF2-40B4-BE49-F238E27FC236}">
                      <a16:creationId xmlns:a16="http://schemas.microsoft.com/office/drawing/2014/main" id="{D0B89A5F-9DB6-4814-A7F2-1AFA6DDC385C}"/>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642948" y="2374796"/>
                  <a:ext cx="368971" cy="368971"/>
                </a:xfrm>
                <a:prstGeom prst="rect">
                  <a:avLst/>
                </a:prstGeom>
              </p:spPr>
            </p:pic>
            <p:sp>
              <p:nvSpPr>
                <p:cNvPr id="16" name="TextBox 15">
                  <a:extLst>
                    <a:ext uri="{FF2B5EF4-FFF2-40B4-BE49-F238E27FC236}">
                      <a16:creationId xmlns:a16="http://schemas.microsoft.com/office/drawing/2014/main" id="{71EBFAD2-C68C-4DD8-8930-D4ACCB62F2D7}"/>
                    </a:ext>
                  </a:extLst>
                </p:cNvPr>
                <p:cNvSpPr txBox="1"/>
                <p:nvPr/>
              </p:nvSpPr>
              <p:spPr>
                <a:xfrm>
                  <a:off x="2493275" y="2744037"/>
                  <a:ext cx="885174" cy="343492"/>
                </a:xfrm>
                <a:prstGeom prst="rect">
                  <a:avLst/>
                </a:prstGeom>
                <a:noFill/>
              </p:spPr>
              <p:txBody>
                <a:bodyPr wrap="square">
                  <a:spAutoFit/>
                </a:bodyPr>
                <a:lstStyle/>
                <a:p>
                  <a:pPr defTabSz="914191"/>
                  <a:r>
                    <a:rPr lang="en-US" sz="1632" dirty="0">
                      <a:solidFill>
                        <a:srgbClr val="000000"/>
                      </a:solidFill>
                      <a:latin typeface="Segoe UI"/>
                    </a:rPr>
                    <a:t>Disk 1</a:t>
                  </a:r>
                </a:p>
              </p:txBody>
            </p:sp>
          </p:grpSp>
          <p:pic>
            <p:nvPicPr>
              <p:cNvPr id="68" name="Graphic 67">
                <a:extLst>
                  <a:ext uri="{FF2B5EF4-FFF2-40B4-BE49-F238E27FC236}">
                    <a16:creationId xmlns:a16="http://schemas.microsoft.com/office/drawing/2014/main" id="{E0B5A8A7-B183-0631-448A-82A5FDBC3FF6}"/>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4186686" y="2155956"/>
                <a:ext cx="885174" cy="885174"/>
              </a:xfrm>
              <a:prstGeom prst="rect">
                <a:avLst/>
              </a:prstGeom>
            </p:spPr>
          </p:pic>
          <p:sp>
            <p:nvSpPr>
              <p:cNvPr id="87" name="TextBox 86">
                <a:extLst>
                  <a:ext uri="{FF2B5EF4-FFF2-40B4-BE49-F238E27FC236}">
                    <a16:creationId xmlns:a16="http://schemas.microsoft.com/office/drawing/2014/main" id="{39A20AD7-4ED9-F22E-0945-728A96DB7929}"/>
                  </a:ext>
                </a:extLst>
              </p:cNvPr>
              <p:cNvSpPr txBox="1"/>
              <p:nvPr/>
            </p:nvSpPr>
            <p:spPr>
              <a:xfrm>
                <a:off x="3332685" y="2194305"/>
                <a:ext cx="1080221" cy="505563"/>
              </a:xfrm>
              <a:prstGeom prst="rect">
                <a:avLst/>
              </a:prstGeom>
              <a:noFill/>
            </p:spPr>
            <p:txBody>
              <a:bodyPr wrap="square" lIns="179260" tIns="143408" rIns="179260" bIns="143408" rtlCol="0">
                <a:spAutoFit/>
              </a:bodyPr>
              <a:lstStyle/>
              <a:p>
                <a:pPr defTabSz="914191">
                  <a:lnSpc>
                    <a:spcPct val="90000"/>
                  </a:lnSpc>
                  <a:spcAft>
                    <a:spcPts val="587"/>
                  </a:spcAft>
                </a:pPr>
                <a:r>
                  <a:rPr lang="en-US" sz="1632" dirty="0">
                    <a:latin typeface="Segoe UI"/>
                  </a:rPr>
                  <a:t>Export</a:t>
                </a:r>
              </a:p>
            </p:txBody>
          </p:sp>
        </p:grpSp>
        <p:pic>
          <p:nvPicPr>
            <p:cNvPr id="89" name="Graphic 88">
              <a:extLst>
                <a:ext uri="{FF2B5EF4-FFF2-40B4-BE49-F238E27FC236}">
                  <a16:creationId xmlns:a16="http://schemas.microsoft.com/office/drawing/2014/main" id="{5A64E2A0-DB47-79A3-1109-8FC351323462}"/>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9784663" y="1716308"/>
              <a:ext cx="574642" cy="525073"/>
            </a:xfrm>
            <a:prstGeom prst="rect">
              <a:avLst/>
            </a:prstGeom>
          </p:spPr>
        </p:pic>
        <p:pic>
          <p:nvPicPr>
            <p:cNvPr id="90" name="Graphic 89">
              <a:extLst>
                <a:ext uri="{FF2B5EF4-FFF2-40B4-BE49-F238E27FC236}">
                  <a16:creationId xmlns:a16="http://schemas.microsoft.com/office/drawing/2014/main" id="{650F989E-E69F-8662-F616-F7F792186DEC}"/>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5702577" y="3426615"/>
              <a:ext cx="731533" cy="668431"/>
            </a:xfrm>
            <a:prstGeom prst="rect">
              <a:avLst/>
            </a:prstGeom>
          </p:spPr>
        </p:pic>
        <p:pic>
          <p:nvPicPr>
            <p:cNvPr id="91" name="Graphic 90">
              <a:extLst>
                <a:ext uri="{FF2B5EF4-FFF2-40B4-BE49-F238E27FC236}">
                  <a16:creationId xmlns:a16="http://schemas.microsoft.com/office/drawing/2014/main" id="{259B34AC-60E5-FE90-F9AE-006C78B7CFAE}"/>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9738956" y="2745982"/>
              <a:ext cx="586017" cy="535467"/>
            </a:xfrm>
            <a:prstGeom prst="rect">
              <a:avLst/>
            </a:prstGeom>
          </p:spPr>
        </p:pic>
        <p:pic>
          <p:nvPicPr>
            <p:cNvPr id="92" name="Graphic 91">
              <a:extLst>
                <a:ext uri="{FF2B5EF4-FFF2-40B4-BE49-F238E27FC236}">
                  <a16:creationId xmlns:a16="http://schemas.microsoft.com/office/drawing/2014/main" id="{955E10D5-0AE1-1833-3955-A67AE56084F5}"/>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9717568" y="3730507"/>
              <a:ext cx="586017" cy="438510"/>
            </a:xfrm>
            <a:prstGeom prst="rect">
              <a:avLst/>
            </a:prstGeom>
          </p:spPr>
        </p:pic>
        <p:cxnSp>
          <p:nvCxnSpPr>
            <p:cNvPr id="96" name="Connector: Elbow 95">
              <a:extLst>
                <a:ext uri="{FF2B5EF4-FFF2-40B4-BE49-F238E27FC236}">
                  <a16:creationId xmlns:a16="http://schemas.microsoft.com/office/drawing/2014/main" id="{F32BD85A-74F9-945C-F8D1-4A003CB81E76}"/>
                </a:ext>
              </a:extLst>
            </p:cNvPr>
            <p:cNvCxnSpPr>
              <a:stCxn id="11" idx="3"/>
              <a:endCxn id="29" idx="1"/>
            </p:cNvCxnSpPr>
            <p:nvPr/>
          </p:nvCxnSpPr>
          <p:spPr>
            <a:xfrm flipV="1">
              <a:off x="5085948" y="2312558"/>
              <a:ext cx="3013993" cy="1508675"/>
            </a:xfrm>
            <a:prstGeom prst="bentConnector3">
              <a:avLst>
                <a:gd name="adj1" fmla="val 9664"/>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pic>
          <p:nvPicPr>
            <p:cNvPr id="101" name="Graphic 100">
              <a:extLst>
                <a:ext uri="{FF2B5EF4-FFF2-40B4-BE49-F238E27FC236}">
                  <a16:creationId xmlns:a16="http://schemas.microsoft.com/office/drawing/2014/main" id="{6D207DD2-F704-0386-EC5E-DA2677D70540}"/>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9701341" y="4689534"/>
              <a:ext cx="586017" cy="499059"/>
            </a:xfrm>
            <a:prstGeom prst="rect">
              <a:avLst/>
            </a:prstGeom>
          </p:spPr>
        </p:pic>
      </p:grpSp>
    </p:spTree>
    <p:extLst>
      <p:ext uri="{BB962C8B-B14F-4D97-AF65-F5344CB8AC3E}">
        <p14:creationId xmlns:p14="http://schemas.microsoft.com/office/powerpoint/2010/main" val="2950753930"/>
      </p:ext>
    </p:extLst>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96BBDF4-CC37-4359-BF13-F0C26354B15B}"/>
              </a:ext>
            </a:extLst>
          </p:cNvPr>
          <p:cNvSpPr>
            <a:spLocks noGrp="1"/>
          </p:cNvSpPr>
          <p:nvPr>
            <p:ph type="title"/>
          </p:nvPr>
        </p:nvSpPr>
        <p:spPr/>
        <p:txBody>
          <a:bodyPr/>
          <a:lstStyle/>
          <a:p>
            <a:r>
              <a:rPr lang="en-US" dirty="0"/>
              <a:t>End of presentation</a:t>
            </a:r>
          </a:p>
        </p:txBody>
      </p:sp>
      <p:pic>
        <p:nvPicPr>
          <p:cNvPr id="2" name="Picture 1">
            <a:extLst>
              <a:ext uri="{FF2B5EF4-FFF2-40B4-BE49-F238E27FC236}">
                <a16:creationId xmlns:a16="http://schemas.microsoft.com/office/drawing/2014/main" id="{28D8C09A-24BA-4B15-89CA-2E7084DDB1FF}"/>
              </a:ext>
              <a:ext uri="{C183D7F6-B498-43B3-948B-1728B52AA6E4}">
                <adec:decorative xmlns:adec="http://schemas.microsoft.com/office/drawing/2017/decorative" val="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0324" y="2735155"/>
            <a:ext cx="1524213" cy="1524213"/>
          </a:xfrm>
          <a:prstGeom prst="rect">
            <a:avLst/>
          </a:prstGeom>
        </p:spPr>
      </p:pic>
    </p:spTree>
    <p:extLst>
      <p:ext uri="{BB962C8B-B14F-4D97-AF65-F5344CB8AC3E}">
        <p14:creationId xmlns:p14="http://schemas.microsoft.com/office/powerpoint/2010/main" val="19836149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523FF3-F566-4321-8297-7D3E296856FF}"/>
              </a:ext>
            </a:extLst>
          </p:cNvPr>
          <p:cNvSpPr>
            <a:spLocks noGrp="1"/>
          </p:cNvSpPr>
          <p:nvPr>
            <p:ph type="title"/>
          </p:nvPr>
        </p:nvSpPr>
        <p:spPr/>
        <p:txBody>
          <a:bodyPr/>
          <a:lstStyle/>
          <a:p>
            <a:r>
              <a:rPr lang="en-US" dirty="0"/>
              <a:t>Review PowerShell Cmdlets and Modules</a:t>
            </a:r>
          </a:p>
        </p:txBody>
      </p:sp>
      <p:sp>
        <p:nvSpPr>
          <p:cNvPr id="4" name="Rectangle 3" descr="The Get-Module PowerShell command is shown with module and version output.">
            <a:extLst>
              <a:ext uri="{FF2B5EF4-FFF2-40B4-BE49-F238E27FC236}">
                <a16:creationId xmlns:a16="http://schemas.microsoft.com/office/drawing/2014/main" id="{83BECBDB-C270-425B-B0F7-7E797CECF76F}"/>
              </a:ext>
            </a:extLst>
          </p:cNvPr>
          <p:cNvSpPr/>
          <p:nvPr/>
        </p:nvSpPr>
        <p:spPr>
          <a:xfrm>
            <a:off x="427038" y="1143000"/>
            <a:ext cx="11568684" cy="3027726"/>
          </a:xfrm>
          <a:prstGeom prst="rect">
            <a:avLst/>
          </a:prstGeom>
          <a:noFill/>
          <a:ln w="19050">
            <a:noFill/>
          </a:ln>
        </p:spPr>
        <p:txBody>
          <a:bodyPr wrap="square" lIns="137160" tIns="91440" rIns="137160" bIns="91440" anchor="ctr">
            <a:noAutofit/>
          </a:bodyPr>
          <a:lstStyle/>
          <a:p>
            <a:r>
              <a:rPr lang="en-US" sz="2000" b="1" dirty="0">
                <a:latin typeface="Consolas" panose="020B0609020204030204" pitchFamily="49" charset="0"/>
              </a:rPr>
              <a:t>Get-Module</a:t>
            </a:r>
          </a:p>
          <a:p>
            <a:r>
              <a:rPr lang="en-US" sz="2000" dirty="0">
                <a:latin typeface="Consolas" panose="020B0609020204030204" pitchFamily="49" charset="0"/>
              </a:rPr>
              <a:t># Output</a:t>
            </a:r>
          </a:p>
          <a:p>
            <a:r>
              <a:rPr lang="en-US" sz="2000" dirty="0">
                <a:latin typeface="Consolas" panose="020B0609020204030204" pitchFamily="49" charset="0"/>
              </a:rPr>
              <a:t>ModuleType Version    Name </a:t>
            </a:r>
          </a:p>
          <a:p>
            <a:r>
              <a:rPr lang="en-US" sz="2000" dirty="0">
                <a:latin typeface="Consolas" panose="020B0609020204030204" pitchFamily="49" charset="0"/>
              </a:rPr>
              <a:t>---------- -------    ----                                </a:t>
            </a:r>
          </a:p>
          <a:p>
            <a:pPr>
              <a:tabLst>
                <a:tab pos="3142657" algn="l"/>
              </a:tabLst>
            </a:pPr>
            <a:r>
              <a:rPr lang="en-US" sz="2000" dirty="0">
                <a:latin typeface="Consolas" panose="020B0609020204030204" pitchFamily="49" charset="0"/>
              </a:rPr>
              <a:t>Manifest   3.1.0.0    Microsoft.PowerShell.Management     </a:t>
            </a:r>
          </a:p>
          <a:p>
            <a:pPr>
              <a:tabLst>
                <a:tab pos="3142657" algn="l"/>
              </a:tabLst>
            </a:pPr>
            <a:r>
              <a:rPr lang="en-US" sz="2000" dirty="0">
                <a:latin typeface="Consolas" panose="020B0609020204030204" pitchFamily="49" charset="0"/>
              </a:rPr>
              <a:t>Manifest   3.1.0.0    </a:t>
            </a:r>
            <a:r>
              <a:rPr lang="en-US" sz="2000" dirty="0" err="1">
                <a:latin typeface="Consolas" panose="020B0609020204030204" pitchFamily="49" charset="0"/>
              </a:rPr>
              <a:t>Microsoft.PowerShell.Utility</a:t>
            </a:r>
            <a:endParaRPr lang="en-US" sz="2000" dirty="0">
              <a:latin typeface="Consolas" panose="020B0609020204030204" pitchFamily="49" charset="0"/>
            </a:endParaRPr>
          </a:p>
          <a:p>
            <a:pPr>
              <a:tabLst>
                <a:tab pos="3142657" algn="l"/>
              </a:tabLst>
            </a:pPr>
            <a:r>
              <a:rPr lang="en-US" sz="2000" dirty="0">
                <a:latin typeface="Consolas" panose="020B0609020204030204" pitchFamily="49" charset="0"/>
              </a:rPr>
              <a:t>Binary     1.0.0.1	</a:t>
            </a:r>
            <a:r>
              <a:rPr lang="en-US" sz="2000" dirty="0" err="1">
                <a:latin typeface="Consolas" panose="020B0609020204030204" pitchFamily="49" charset="0"/>
              </a:rPr>
              <a:t>PackageManagement</a:t>
            </a:r>
            <a:endParaRPr lang="en-US" sz="2000" dirty="0">
              <a:latin typeface="Consolas" panose="020B0609020204030204" pitchFamily="49" charset="0"/>
            </a:endParaRPr>
          </a:p>
          <a:p>
            <a:pPr>
              <a:tabLst>
                <a:tab pos="3142657" algn="l"/>
              </a:tabLst>
            </a:pPr>
            <a:r>
              <a:rPr lang="en-US" sz="2000" dirty="0">
                <a:latin typeface="Consolas" panose="020B0609020204030204" pitchFamily="49" charset="0"/>
              </a:rPr>
              <a:t>Script     1.0.0.1	</a:t>
            </a:r>
            <a:r>
              <a:rPr lang="en-US" sz="2000" dirty="0" err="1">
                <a:latin typeface="Consolas" panose="020B0609020204030204" pitchFamily="49" charset="0"/>
              </a:rPr>
              <a:t>PowerShellGet</a:t>
            </a:r>
            <a:endParaRPr lang="en-US" sz="2000" dirty="0">
              <a:latin typeface="Consolas" panose="020B0609020204030204" pitchFamily="49" charset="0"/>
            </a:endParaRPr>
          </a:p>
          <a:p>
            <a:pPr>
              <a:tabLst>
                <a:tab pos="3142657" algn="l"/>
              </a:tabLst>
            </a:pPr>
            <a:r>
              <a:rPr lang="en-US" sz="2000" dirty="0">
                <a:latin typeface="Consolas" panose="020B0609020204030204" pitchFamily="49" charset="0"/>
              </a:rPr>
              <a:t>Script     2.0.0      </a:t>
            </a:r>
            <a:r>
              <a:rPr lang="en-US" sz="2000" dirty="0" err="1">
                <a:latin typeface="Consolas" panose="020B0609020204030204" pitchFamily="49" charset="0"/>
              </a:rPr>
              <a:t>PSReadline</a:t>
            </a:r>
            <a:r>
              <a:rPr lang="en-US" sz="2000" dirty="0">
                <a:latin typeface="Consolas" panose="020B0609020204030204" pitchFamily="49" charset="0"/>
              </a:rPr>
              <a:t>                          </a:t>
            </a:r>
          </a:p>
        </p:txBody>
      </p:sp>
      <p:sp>
        <p:nvSpPr>
          <p:cNvPr id="7" name="Text Placeholder 2">
            <a:extLst>
              <a:ext uri="{FF2B5EF4-FFF2-40B4-BE49-F238E27FC236}">
                <a16:creationId xmlns:a16="http://schemas.microsoft.com/office/drawing/2014/main" id="{9A0BA3A9-0C47-4310-9C17-426AC178E277}"/>
              </a:ext>
            </a:extLst>
          </p:cNvPr>
          <p:cNvSpPr txBox="1">
            <a:spLocks/>
          </p:cNvSpPr>
          <p:nvPr/>
        </p:nvSpPr>
        <p:spPr>
          <a:xfrm>
            <a:off x="427038" y="4326175"/>
            <a:ext cx="11568684" cy="1808468"/>
          </a:xfrm>
          <a:prstGeom prst="rect">
            <a:avLst/>
          </a:prstGeom>
          <a:solidFill>
            <a:schemeClr val="bg1">
              <a:lumMod val="95000"/>
            </a:schemeClr>
          </a:solidFill>
        </p:spPr>
        <p:txBody>
          <a:bodyPr lIns="137160" tIns="91440" rIns="137160" bIns="91440" anchor="ctr"/>
          <a:lstStyle>
            <a:lvl1pPr marL="228600" marR="0" indent="-228600"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2800" kern="1200" spc="0" baseline="0">
                <a:gradFill>
                  <a:gsLst>
                    <a:gs pos="1250">
                      <a:schemeClr val="tx1"/>
                    </a:gs>
                    <a:gs pos="100000">
                      <a:schemeClr val="tx1"/>
                    </a:gs>
                  </a:gsLst>
                  <a:lin ang="5400000" scaled="0"/>
                </a:gradFill>
                <a:latin typeface="Segoe UI Semilight" panose="020B0402040204020203" pitchFamily="34" charset="0"/>
                <a:ea typeface="+mn-ea"/>
                <a:cs typeface="Segoe UI Semilight" panose="020B0402040204020203" pitchFamily="34" charset="0"/>
              </a:defRPr>
            </a:lvl1pPr>
            <a:lvl2pPr marL="457200" marR="0" indent="-228600"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2pPr>
            <a:lvl3pPr marL="657225" marR="0" indent="-20002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600" kern="1200" spc="0" baseline="0">
                <a:gradFill>
                  <a:gsLst>
                    <a:gs pos="1250">
                      <a:schemeClr val="tx1"/>
                    </a:gs>
                    <a:gs pos="100000">
                      <a:schemeClr val="tx1"/>
                    </a:gs>
                  </a:gsLst>
                  <a:lin ang="5400000" scaled="0"/>
                </a:gradFill>
                <a:latin typeface="+mn-lt"/>
                <a:ea typeface="+mn-ea"/>
                <a:cs typeface="+mn-cs"/>
              </a:defRPr>
            </a:lvl3pPr>
            <a:lvl4pPr marL="842963" marR="0" indent="-18097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400" kern="1200" spc="0" baseline="0">
                <a:gradFill>
                  <a:gsLst>
                    <a:gs pos="1250">
                      <a:schemeClr val="tx1"/>
                    </a:gs>
                    <a:gs pos="100000">
                      <a:schemeClr val="tx1"/>
                    </a:gs>
                  </a:gsLst>
                  <a:lin ang="5400000" scaled="0"/>
                </a:gradFill>
                <a:latin typeface="+mn-lt"/>
                <a:ea typeface="+mn-ea"/>
                <a:cs typeface="+mn-cs"/>
              </a:defRPr>
            </a:lvl4pPr>
            <a:lvl5pPr marL="1023938" marR="0" indent="-16827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4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1200"/>
              </a:spcBef>
            </a:pPr>
            <a:r>
              <a:rPr lang="en-US" sz="2000" dirty="0">
                <a:solidFill>
                  <a:schemeClr val="tx1"/>
                </a:solidFill>
                <a:latin typeface="+mn-lt"/>
              </a:rPr>
              <a:t>Cmdlets follow a verb-noun naming convention; shipped in modules</a:t>
            </a:r>
          </a:p>
          <a:p>
            <a:pPr>
              <a:spcBef>
                <a:spcPts val="1200"/>
              </a:spcBef>
            </a:pPr>
            <a:r>
              <a:rPr lang="en-US" sz="2000" dirty="0">
                <a:solidFill>
                  <a:schemeClr val="tx1"/>
                </a:solidFill>
                <a:latin typeface="+mn-lt"/>
              </a:rPr>
              <a:t>Modules are a DLL file with the code to process each cmdlet</a:t>
            </a:r>
          </a:p>
          <a:p>
            <a:pPr>
              <a:spcBef>
                <a:spcPts val="1200"/>
              </a:spcBef>
            </a:pPr>
            <a:r>
              <a:rPr lang="en-US" sz="2000" dirty="0">
                <a:solidFill>
                  <a:schemeClr val="tx1"/>
                </a:solidFill>
                <a:latin typeface="+mn-lt"/>
              </a:rPr>
              <a:t>Load cmdlets by loading the module containing them</a:t>
            </a:r>
          </a:p>
          <a:p>
            <a:pPr>
              <a:spcBef>
                <a:spcPts val="1200"/>
              </a:spcBef>
            </a:pPr>
            <a:r>
              <a:rPr lang="en-US" sz="2000" dirty="0">
                <a:solidFill>
                  <a:schemeClr val="tx1"/>
                </a:solidFill>
                <a:latin typeface="+mn-lt"/>
              </a:rPr>
              <a:t>Use </a:t>
            </a:r>
            <a:r>
              <a:rPr lang="en-US" sz="2000" b="1" dirty="0">
                <a:solidFill>
                  <a:schemeClr val="tx1"/>
                </a:solidFill>
                <a:latin typeface="+mn-lt"/>
              </a:rPr>
              <a:t>Get-Module</a:t>
            </a:r>
            <a:r>
              <a:rPr lang="en-US" sz="2000" dirty="0">
                <a:solidFill>
                  <a:schemeClr val="tx1"/>
                </a:solidFill>
                <a:latin typeface="+mn-lt"/>
              </a:rPr>
              <a:t> to see a list of loaded modules</a:t>
            </a:r>
          </a:p>
        </p:txBody>
      </p:sp>
    </p:spTree>
    <p:extLst>
      <p:ext uri="{BB962C8B-B14F-4D97-AF65-F5344CB8AC3E}">
        <p14:creationId xmlns:p14="http://schemas.microsoft.com/office/powerpoint/2010/main" val="2817437112"/>
      </p:ext>
    </p:extLst>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0BEBC05-3F24-4A4D-AB9A-0763C4DF72DB}"/>
              </a:ext>
            </a:extLst>
          </p:cNvPr>
          <p:cNvSpPr>
            <a:spLocks noGrp="1"/>
          </p:cNvSpPr>
          <p:nvPr>
            <p:ph type="title"/>
          </p:nvPr>
        </p:nvSpPr>
        <p:spPr/>
        <p:txBody>
          <a:bodyPr/>
          <a:lstStyle/>
          <a:p>
            <a:r>
              <a:rPr lang="en-US" dirty="0"/>
              <a:t>Use Azure Cloud Shell</a:t>
            </a:r>
          </a:p>
        </p:txBody>
      </p:sp>
      <p:sp>
        <p:nvSpPr>
          <p:cNvPr id="9" name="TextBox 1">
            <a:extLst>
              <a:ext uri="{FF2B5EF4-FFF2-40B4-BE49-F238E27FC236}">
                <a16:creationId xmlns:a16="http://schemas.microsoft.com/office/drawing/2014/main" id="{7EB9AD0A-E72D-421C-A1A3-AFBCC026FF7E}"/>
              </a:ext>
            </a:extLst>
          </p:cNvPr>
          <p:cNvSpPr txBox="1"/>
          <p:nvPr/>
        </p:nvSpPr>
        <p:spPr>
          <a:xfrm>
            <a:off x="413322" y="1142999"/>
            <a:ext cx="5707062" cy="468293"/>
          </a:xfrm>
          <a:prstGeom prst="rect">
            <a:avLst/>
          </a:prstGeom>
          <a:solidFill>
            <a:schemeClr val="bg1">
              <a:lumMod val="95000"/>
            </a:schemeClr>
          </a:solidFill>
        </p:spPr>
        <p:txBody>
          <a:bodyPr wrap="square" lIns="137160" tIns="91440" rIns="137160" bIns="91440" rtlCol="0" anchor="ctr">
            <a:noAutofit/>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pPr>
              <a:spcBef>
                <a:spcPts val="1200"/>
              </a:spcBef>
            </a:pPr>
            <a:r>
              <a:rPr lang="en-US" dirty="0"/>
              <a:t>Interactive, browser-accessible shell</a:t>
            </a:r>
          </a:p>
        </p:txBody>
      </p:sp>
      <p:sp>
        <p:nvSpPr>
          <p:cNvPr id="10" name="TextBox 1">
            <a:extLst>
              <a:ext uri="{FF2B5EF4-FFF2-40B4-BE49-F238E27FC236}">
                <a16:creationId xmlns:a16="http://schemas.microsoft.com/office/drawing/2014/main" id="{915423AB-B40A-477D-A04E-37FA783EF19E}"/>
              </a:ext>
            </a:extLst>
          </p:cNvPr>
          <p:cNvSpPr txBox="1"/>
          <p:nvPr/>
        </p:nvSpPr>
        <p:spPr>
          <a:xfrm>
            <a:off x="413322" y="1702168"/>
            <a:ext cx="5707062" cy="468293"/>
          </a:xfrm>
          <a:prstGeom prst="rect">
            <a:avLst/>
          </a:prstGeom>
          <a:solidFill>
            <a:schemeClr val="bg1">
              <a:lumMod val="95000"/>
            </a:schemeClr>
          </a:solidFill>
        </p:spPr>
        <p:txBody>
          <a:bodyPr wrap="square" lIns="137160" tIns="91440" rIns="137160" bIns="91440" rtlCol="0" anchor="ctr">
            <a:noAutofit/>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pPr>
              <a:spcBef>
                <a:spcPts val="1200"/>
              </a:spcBef>
            </a:pPr>
            <a:r>
              <a:rPr lang="en-US"/>
              <a:t>Offers either Bash or PowerShell</a:t>
            </a:r>
          </a:p>
        </p:txBody>
      </p:sp>
      <p:sp>
        <p:nvSpPr>
          <p:cNvPr id="11" name="TextBox 1">
            <a:extLst>
              <a:ext uri="{FF2B5EF4-FFF2-40B4-BE49-F238E27FC236}">
                <a16:creationId xmlns:a16="http://schemas.microsoft.com/office/drawing/2014/main" id="{E03D889B-E97B-4880-ADA8-5DD96DC84D04}"/>
              </a:ext>
            </a:extLst>
          </p:cNvPr>
          <p:cNvSpPr txBox="1"/>
          <p:nvPr/>
        </p:nvSpPr>
        <p:spPr>
          <a:xfrm>
            <a:off x="413322" y="2261337"/>
            <a:ext cx="5707062" cy="742140"/>
          </a:xfrm>
          <a:prstGeom prst="rect">
            <a:avLst/>
          </a:prstGeom>
          <a:solidFill>
            <a:schemeClr val="bg1">
              <a:lumMod val="95000"/>
            </a:schemeClr>
          </a:solidFill>
        </p:spPr>
        <p:txBody>
          <a:bodyPr wrap="square" lIns="137160" tIns="91440" rIns="137160" bIns="91440" rtlCol="0" anchor="ctr">
            <a:noAutofit/>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pPr>
              <a:spcBef>
                <a:spcPts val="1200"/>
              </a:spcBef>
            </a:pPr>
            <a:r>
              <a:rPr lang="en-US"/>
              <a:t>Is temporary and provided on a per-session,</a:t>
            </a:r>
            <a:br>
              <a:rPr lang="en-US"/>
            </a:br>
            <a:r>
              <a:rPr lang="en-US"/>
              <a:t>per-user basis</a:t>
            </a:r>
          </a:p>
        </p:txBody>
      </p:sp>
      <p:sp>
        <p:nvSpPr>
          <p:cNvPr id="12" name="TextBox 1">
            <a:extLst>
              <a:ext uri="{FF2B5EF4-FFF2-40B4-BE49-F238E27FC236}">
                <a16:creationId xmlns:a16="http://schemas.microsoft.com/office/drawing/2014/main" id="{46A1244D-E193-46F3-A78B-D833B642C90D}"/>
              </a:ext>
            </a:extLst>
          </p:cNvPr>
          <p:cNvSpPr txBox="1"/>
          <p:nvPr/>
        </p:nvSpPr>
        <p:spPr>
          <a:xfrm>
            <a:off x="413322" y="3094353"/>
            <a:ext cx="5707062" cy="742140"/>
          </a:xfrm>
          <a:prstGeom prst="rect">
            <a:avLst/>
          </a:prstGeom>
          <a:solidFill>
            <a:schemeClr val="bg1">
              <a:lumMod val="95000"/>
            </a:schemeClr>
          </a:solidFill>
        </p:spPr>
        <p:txBody>
          <a:bodyPr wrap="square" lIns="137160" tIns="91440" rIns="137160" bIns="91440" rtlCol="0" anchor="ctr">
            <a:noAutofit/>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pPr>
              <a:spcBef>
                <a:spcPts val="1200"/>
              </a:spcBef>
            </a:pPr>
            <a:r>
              <a:rPr lang="en-US"/>
              <a:t>Requires a resource group, storage account, and Azure File share</a:t>
            </a:r>
          </a:p>
        </p:txBody>
      </p:sp>
      <p:sp>
        <p:nvSpPr>
          <p:cNvPr id="13" name="TextBox 1">
            <a:extLst>
              <a:ext uri="{FF2B5EF4-FFF2-40B4-BE49-F238E27FC236}">
                <a16:creationId xmlns:a16="http://schemas.microsoft.com/office/drawing/2014/main" id="{2E623BD1-6CBF-4C9C-9C1E-9A6043B26A12}"/>
              </a:ext>
            </a:extLst>
          </p:cNvPr>
          <p:cNvSpPr txBox="1"/>
          <p:nvPr/>
        </p:nvSpPr>
        <p:spPr>
          <a:xfrm>
            <a:off x="413322" y="3927369"/>
            <a:ext cx="5707062" cy="468293"/>
          </a:xfrm>
          <a:prstGeom prst="rect">
            <a:avLst/>
          </a:prstGeom>
          <a:solidFill>
            <a:schemeClr val="bg1">
              <a:lumMod val="95000"/>
            </a:schemeClr>
          </a:solidFill>
        </p:spPr>
        <p:txBody>
          <a:bodyPr wrap="square" lIns="137160" tIns="91440" rIns="137160" bIns="91440" rtlCol="0" anchor="ctr">
            <a:noAutofit/>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pPr>
              <a:spcBef>
                <a:spcPts val="1200"/>
              </a:spcBef>
            </a:pPr>
            <a:r>
              <a:rPr lang="en-US"/>
              <a:t>Authenticates automatically</a:t>
            </a:r>
          </a:p>
        </p:txBody>
      </p:sp>
      <p:sp>
        <p:nvSpPr>
          <p:cNvPr id="14" name="TextBox 1">
            <a:extLst>
              <a:ext uri="{FF2B5EF4-FFF2-40B4-BE49-F238E27FC236}">
                <a16:creationId xmlns:a16="http://schemas.microsoft.com/office/drawing/2014/main" id="{3F779A34-1708-4DA0-B440-A25278E6762B}"/>
              </a:ext>
            </a:extLst>
          </p:cNvPr>
          <p:cNvSpPr txBox="1"/>
          <p:nvPr/>
        </p:nvSpPr>
        <p:spPr>
          <a:xfrm>
            <a:off x="413322" y="4486538"/>
            <a:ext cx="5707062" cy="468293"/>
          </a:xfrm>
          <a:prstGeom prst="rect">
            <a:avLst/>
          </a:prstGeom>
          <a:solidFill>
            <a:schemeClr val="bg1">
              <a:lumMod val="95000"/>
            </a:schemeClr>
          </a:solidFill>
        </p:spPr>
        <p:txBody>
          <a:bodyPr wrap="square" lIns="137160" tIns="91440" rIns="137160" bIns="91440" rtlCol="0" anchor="ctr">
            <a:noAutofit/>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pPr>
              <a:spcBef>
                <a:spcPts val="1200"/>
              </a:spcBef>
            </a:pPr>
            <a:r>
              <a:rPr lang="en-US"/>
              <a:t>Integrated graphical text editor</a:t>
            </a:r>
          </a:p>
        </p:txBody>
      </p:sp>
      <p:sp>
        <p:nvSpPr>
          <p:cNvPr id="15" name="TextBox 1">
            <a:extLst>
              <a:ext uri="{FF2B5EF4-FFF2-40B4-BE49-F238E27FC236}">
                <a16:creationId xmlns:a16="http://schemas.microsoft.com/office/drawing/2014/main" id="{648F8B0C-9917-4313-A111-6CE952E009FD}"/>
              </a:ext>
            </a:extLst>
          </p:cNvPr>
          <p:cNvSpPr txBox="1"/>
          <p:nvPr/>
        </p:nvSpPr>
        <p:spPr>
          <a:xfrm>
            <a:off x="413322" y="5045707"/>
            <a:ext cx="5707062" cy="468293"/>
          </a:xfrm>
          <a:prstGeom prst="rect">
            <a:avLst/>
          </a:prstGeom>
          <a:solidFill>
            <a:schemeClr val="bg1">
              <a:lumMod val="95000"/>
            </a:schemeClr>
          </a:solidFill>
        </p:spPr>
        <p:txBody>
          <a:bodyPr wrap="square" lIns="137160" tIns="91440" rIns="137160" bIns="91440" rtlCol="0" anchor="ctr">
            <a:noAutofit/>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pPr>
              <a:spcBef>
                <a:spcPts val="1200"/>
              </a:spcBef>
            </a:pPr>
            <a:r>
              <a:rPr lang="en-US"/>
              <a:t>Is assigned one machine per user account</a:t>
            </a:r>
          </a:p>
        </p:txBody>
      </p:sp>
      <p:sp>
        <p:nvSpPr>
          <p:cNvPr id="16" name="TextBox 1">
            <a:extLst>
              <a:ext uri="{FF2B5EF4-FFF2-40B4-BE49-F238E27FC236}">
                <a16:creationId xmlns:a16="http://schemas.microsoft.com/office/drawing/2014/main" id="{D764974B-8F57-4FB8-979A-A52A16308C22}"/>
              </a:ext>
            </a:extLst>
          </p:cNvPr>
          <p:cNvSpPr txBox="1"/>
          <p:nvPr/>
        </p:nvSpPr>
        <p:spPr>
          <a:xfrm>
            <a:off x="413322" y="5604875"/>
            <a:ext cx="5707062" cy="468293"/>
          </a:xfrm>
          <a:prstGeom prst="rect">
            <a:avLst/>
          </a:prstGeom>
          <a:solidFill>
            <a:schemeClr val="bg1">
              <a:lumMod val="95000"/>
            </a:schemeClr>
          </a:solidFill>
        </p:spPr>
        <p:txBody>
          <a:bodyPr wrap="square" lIns="137160" tIns="91440" rIns="137160" bIns="91440" rtlCol="0" anchor="ctr">
            <a:noAutofit/>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pPr>
              <a:spcBef>
                <a:spcPts val="1200"/>
              </a:spcBef>
            </a:pPr>
            <a:r>
              <a:rPr lang="en-US"/>
              <a:t>Times out after 20 minutes</a:t>
            </a:r>
          </a:p>
        </p:txBody>
      </p:sp>
      <p:sp>
        <p:nvSpPr>
          <p:cNvPr id="7" name="Rectangle 6">
            <a:extLst>
              <a:ext uri="{FF2B5EF4-FFF2-40B4-BE49-F238E27FC236}">
                <a16:creationId xmlns:a16="http://schemas.microsoft.com/office/drawing/2014/main" id="{39712147-F8B2-427E-8D88-4651268FAB36}"/>
              </a:ext>
              <a:ext uri="{C183D7F6-B498-43B3-948B-1728B52AA6E4}">
                <adec:decorative xmlns:adec="http://schemas.microsoft.com/office/drawing/2017/decorative" val="1"/>
              </a:ext>
            </a:extLst>
          </p:cNvPr>
          <p:cNvSpPr/>
          <p:nvPr/>
        </p:nvSpPr>
        <p:spPr bwMode="auto">
          <a:xfrm>
            <a:off x="6204522" y="1143000"/>
            <a:ext cx="5791200" cy="4930168"/>
          </a:xfrm>
          <a:prstGeom prst="rect">
            <a:avLst/>
          </a:prstGeom>
          <a:noFill/>
          <a:ln w="190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186521" tIns="149217" rIns="186521" bIns="149217" numCol="1" spcCol="0" rtlCol="0" fromWordArt="0" anchor="t" anchorCtr="0" forceAA="0" compatLnSpc="1">
            <a:prstTxWarp prst="textNoShape">
              <a:avLst/>
            </a:prstTxWarp>
            <a:noAutofit/>
          </a:bodyPr>
          <a:lstStyle>
            <a:defPPr>
              <a:defRPr lang="en-US"/>
            </a:defPPr>
            <a:lvl1pPr marL="0" algn="l" defTabSz="932742" rtl="0" eaLnBrk="1" latinLnBrk="0" hangingPunct="1">
              <a:defRPr sz="1800" kern="1200">
                <a:solidFill>
                  <a:schemeClr val="lt1"/>
                </a:solidFill>
                <a:latin typeface="+mn-lt"/>
                <a:ea typeface="+mn-ea"/>
                <a:cs typeface="+mn-cs"/>
              </a:defRPr>
            </a:lvl1pPr>
            <a:lvl2pPr marL="466371" algn="l" defTabSz="932742" rtl="0" eaLnBrk="1" latinLnBrk="0" hangingPunct="1">
              <a:defRPr sz="1800" kern="1200">
                <a:solidFill>
                  <a:schemeClr val="lt1"/>
                </a:solidFill>
                <a:latin typeface="+mn-lt"/>
                <a:ea typeface="+mn-ea"/>
                <a:cs typeface="+mn-cs"/>
              </a:defRPr>
            </a:lvl2pPr>
            <a:lvl3pPr marL="932742" algn="l" defTabSz="932742" rtl="0" eaLnBrk="1" latinLnBrk="0" hangingPunct="1">
              <a:defRPr sz="1800" kern="1200">
                <a:solidFill>
                  <a:schemeClr val="lt1"/>
                </a:solidFill>
                <a:latin typeface="+mn-lt"/>
                <a:ea typeface="+mn-ea"/>
                <a:cs typeface="+mn-cs"/>
              </a:defRPr>
            </a:lvl3pPr>
            <a:lvl4pPr marL="1399113" algn="l" defTabSz="932742" rtl="0" eaLnBrk="1" latinLnBrk="0" hangingPunct="1">
              <a:defRPr sz="1800" kern="1200">
                <a:solidFill>
                  <a:schemeClr val="lt1"/>
                </a:solidFill>
                <a:latin typeface="+mn-lt"/>
                <a:ea typeface="+mn-ea"/>
                <a:cs typeface="+mn-cs"/>
              </a:defRPr>
            </a:lvl4pPr>
            <a:lvl5pPr marL="1865484" algn="l" defTabSz="932742" rtl="0" eaLnBrk="1" latinLnBrk="0" hangingPunct="1">
              <a:defRPr sz="1800" kern="1200">
                <a:solidFill>
                  <a:schemeClr val="lt1"/>
                </a:solidFill>
                <a:latin typeface="+mn-lt"/>
                <a:ea typeface="+mn-ea"/>
                <a:cs typeface="+mn-cs"/>
              </a:defRPr>
            </a:lvl5pPr>
            <a:lvl6pPr marL="2331856" algn="l" defTabSz="932742" rtl="0" eaLnBrk="1" latinLnBrk="0" hangingPunct="1">
              <a:defRPr sz="1800" kern="1200">
                <a:solidFill>
                  <a:schemeClr val="lt1"/>
                </a:solidFill>
                <a:latin typeface="+mn-lt"/>
                <a:ea typeface="+mn-ea"/>
                <a:cs typeface="+mn-cs"/>
              </a:defRPr>
            </a:lvl6pPr>
            <a:lvl7pPr marL="2798226" algn="l" defTabSz="932742" rtl="0" eaLnBrk="1" latinLnBrk="0" hangingPunct="1">
              <a:defRPr sz="1800" kern="1200">
                <a:solidFill>
                  <a:schemeClr val="lt1"/>
                </a:solidFill>
                <a:latin typeface="+mn-lt"/>
                <a:ea typeface="+mn-ea"/>
                <a:cs typeface="+mn-cs"/>
              </a:defRPr>
            </a:lvl7pPr>
            <a:lvl8pPr marL="3264597" algn="l" defTabSz="932742" rtl="0" eaLnBrk="1" latinLnBrk="0" hangingPunct="1">
              <a:defRPr sz="1800" kern="1200">
                <a:solidFill>
                  <a:schemeClr val="lt1"/>
                </a:solidFill>
                <a:latin typeface="+mn-lt"/>
                <a:ea typeface="+mn-ea"/>
                <a:cs typeface="+mn-cs"/>
              </a:defRPr>
            </a:lvl8pPr>
            <a:lvl9pPr marL="3730969" algn="l" defTabSz="932742" rtl="0" eaLnBrk="1" latinLnBrk="0" hangingPunct="1">
              <a:defRPr sz="1800" kern="1200">
                <a:solidFill>
                  <a:schemeClr val="lt1"/>
                </a:solidFill>
                <a:latin typeface="+mn-lt"/>
                <a:ea typeface="+mn-ea"/>
                <a:cs typeface="+mn-cs"/>
              </a:defRPr>
            </a:lvl9pPr>
          </a:lstStyle>
          <a:p>
            <a:pPr algn="ctr" defTabSz="951028" fontAlgn="base">
              <a:lnSpc>
                <a:spcPct val="90000"/>
              </a:lnSpc>
              <a:spcBef>
                <a:spcPct val="0"/>
              </a:spcBef>
              <a:spcAft>
                <a:spcPct val="0"/>
              </a:spcAft>
            </a:pPr>
            <a:endParaRPr lang="en-IN" sz="2448" err="1">
              <a:gradFill>
                <a:gsLst>
                  <a:gs pos="0">
                    <a:srgbClr val="FFFFFF"/>
                  </a:gs>
                  <a:gs pos="100000">
                    <a:srgbClr val="FFFFFF"/>
                  </a:gs>
                </a:gsLst>
                <a:lin ang="5400000" scaled="0"/>
              </a:gradFill>
              <a:cs typeface="Segoe UI" pitchFamily="34" charset="0"/>
            </a:endParaRPr>
          </a:p>
        </p:txBody>
      </p:sp>
      <p:pic>
        <p:nvPicPr>
          <p:cNvPr id="5" name="Picture 4" descr="Cloud shell icon with choice for Bash or PowerShell">
            <a:extLst>
              <a:ext uri="{FF2B5EF4-FFF2-40B4-BE49-F238E27FC236}">
                <a16:creationId xmlns:a16="http://schemas.microsoft.com/office/drawing/2014/main" id="{366A92B6-C411-4DAA-95E2-5C16E0F968CD}"/>
              </a:ext>
              <a:ext uri="{C183D7F6-B498-43B3-948B-1728B52AA6E4}">
                <adec:decorative xmlns:adec="http://schemas.microsoft.com/office/drawing/2017/decorative" val="0"/>
              </a:ext>
            </a:extLst>
          </p:cNvPr>
          <p:cNvPicPr>
            <a:picLocks noChangeAspect="1"/>
          </p:cNvPicPr>
          <p:nvPr/>
        </p:nvPicPr>
        <p:blipFill>
          <a:blip r:embed="rId3"/>
          <a:stretch>
            <a:fillRect/>
          </a:stretch>
        </p:blipFill>
        <p:spPr>
          <a:xfrm>
            <a:off x="6540725" y="1585212"/>
            <a:ext cx="5118795" cy="4045744"/>
          </a:xfrm>
          <a:prstGeom prst="rect">
            <a:avLst/>
          </a:prstGeom>
        </p:spPr>
      </p:pic>
    </p:spTree>
    <p:extLst>
      <p:ext uri="{BB962C8B-B14F-4D97-AF65-F5344CB8AC3E}">
        <p14:creationId xmlns:p14="http://schemas.microsoft.com/office/powerpoint/2010/main" val="3417879327"/>
      </p:ext>
    </p:extLst>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Use Azure PowerShell</a:t>
            </a:r>
          </a:p>
        </p:txBody>
      </p:sp>
      <p:sp>
        <p:nvSpPr>
          <p:cNvPr id="4" name="Rectangle 3">
            <a:extLst>
              <a:ext uri="{FF2B5EF4-FFF2-40B4-BE49-F238E27FC236}">
                <a16:creationId xmlns:a16="http://schemas.microsoft.com/office/drawing/2014/main" id="{AFCA2EA0-8A84-4109-87A4-B758AF7CDD59}"/>
              </a:ext>
            </a:extLst>
          </p:cNvPr>
          <p:cNvSpPr/>
          <p:nvPr/>
        </p:nvSpPr>
        <p:spPr>
          <a:xfrm>
            <a:off x="427038" y="1191532"/>
            <a:ext cx="11582399" cy="2189843"/>
          </a:xfrm>
          <a:prstGeom prst="rect">
            <a:avLst/>
          </a:prstGeom>
          <a:noFill/>
          <a:ln w="19050">
            <a:noFill/>
          </a:ln>
        </p:spPr>
        <p:txBody>
          <a:bodyPr wrap="square" lIns="182880" tIns="137160" rIns="182880" bIns="137160" anchor="ctr">
            <a:noAutofit/>
          </a:bodyPr>
          <a:lstStyle/>
          <a:p>
            <a:pPr>
              <a:tabLst>
                <a:tab pos="288198" algn="l"/>
              </a:tabLst>
            </a:pPr>
            <a:r>
              <a:rPr lang="en-US" sz="2400" dirty="0">
                <a:latin typeface="Consolas" panose="020B0609020204030204" pitchFamily="49" charset="0"/>
              </a:rPr>
              <a:t>New-</a:t>
            </a:r>
            <a:r>
              <a:rPr lang="en-US" sz="2400" dirty="0" err="1">
                <a:latin typeface="Consolas" panose="020B0609020204030204" pitchFamily="49" charset="0"/>
              </a:rPr>
              <a:t>AzVm</a:t>
            </a:r>
            <a:r>
              <a:rPr lang="en-US" sz="2400" dirty="0">
                <a:latin typeface="Consolas" panose="020B0609020204030204" pitchFamily="49" charset="0"/>
              </a:rPr>
              <a:t> ` </a:t>
            </a:r>
          </a:p>
          <a:p>
            <a:pPr>
              <a:tabLst>
                <a:tab pos="288198" algn="l"/>
              </a:tabLst>
            </a:pPr>
            <a:r>
              <a:rPr lang="en-US" sz="2400" dirty="0">
                <a:latin typeface="Consolas" panose="020B0609020204030204" pitchFamily="49" charset="0"/>
              </a:rPr>
              <a:t>	-</a:t>
            </a:r>
            <a:r>
              <a:rPr lang="en-US" sz="2400" dirty="0" err="1">
                <a:latin typeface="Consolas" panose="020B0609020204030204" pitchFamily="49" charset="0"/>
              </a:rPr>
              <a:t>ResourceGroupName</a:t>
            </a:r>
            <a:r>
              <a:rPr lang="en-US" sz="2400" dirty="0">
                <a:latin typeface="Consolas" panose="020B0609020204030204" pitchFamily="49" charset="0"/>
              </a:rPr>
              <a:t> "</a:t>
            </a:r>
            <a:r>
              <a:rPr lang="en-US" sz="2400" dirty="0" err="1">
                <a:latin typeface="Consolas" panose="020B0609020204030204" pitchFamily="49" charset="0"/>
              </a:rPr>
              <a:t>CrmTestingResourceGroup</a:t>
            </a:r>
            <a:r>
              <a:rPr lang="en-US" sz="2400" dirty="0">
                <a:latin typeface="Consolas" panose="020B0609020204030204" pitchFamily="49" charset="0"/>
              </a:rPr>
              <a:t>" ` </a:t>
            </a:r>
          </a:p>
          <a:p>
            <a:pPr>
              <a:tabLst>
                <a:tab pos="288198" algn="l"/>
              </a:tabLst>
            </a:pPr>
            <a:r>
              <a:rPr lang="en-US" sz="2400" dirty="0">
                <a:latin typeface="Consolas" panose="020B0609020204030204" pitchFamily="49" charset="0"/>
              </a:rPr>
              <a:t>	-Name "</a:t>
            </a:r>
            <a:r>
              <a:rPr lang="en-US" sz="2400" dirty="0" err="1">
                <a:latin typeface="Consolas" panose="020B0609020204030204" pitchFamily="49" charset="0"/>
              </a:rPr>
              <a:t>CrmUnitTests</a:t>
            </a:r>
            <a:r>
              <a:rPr lang="en-US" sz="2400" dirty="0">
                <a:latin typeface="Consolas" panose="020B0609020204030204" pitchFamily="49" charset="0"/>
              </a:rPr>
              <a:t>" ` </a:t>
            </a:r>
          </a:p>
          <a:p>
            <a:pPr>
              <a:tabLst>
                <a:tab pos="288198" algn="l"/>
              </a:tabLst>
            </a:pPr>
            <a:r>
              <a:rPr lang="en-US" sz="2400" dirty="0">
                <a:latin typeface="Consolas" panose="020B0609020204030204" pitchFamily="49" charset="0"/>
              </a:rPr>
              <a:t>	-Image "</a:t>
            </a:r>
            <a:r>
              <a:rPr lang="en-US" sz="2400" dirty="0" err="1">
                <a:latin typeface="Consolas" panose="020B0609020204030204" pitchFamily="49" charset="0"/>
              </a:rPr>
              <a:t>UbuntuLTS</a:t>
            </a:r>
            <a:r>
              <a:rPr lang="en-US" sz="2400" dirty="0">
                <a:latin typeface="Consolas" panose="020B0609020204030204" pitchFamily="49" charset="0"/>
              </a:rPr>
              <a:t>" `</a:t>
            </a:r>
          </a:p>
          <a:p>
            <a:pPr>
              <a:tabLst>
                <a:tab pos="288198" algn="l"/>
              </a:tabLst>
            </a:pPr>
            <a:r>
              <a:rPr lang="en-US" sz="2400" dirty="0">
                <a:latin typeface="Consolas" panose="020B0609020204030204" pitchFamily="49" charset="0"/>
              </a:rPr>
              <a:t>...</a:t>
            </a:r>
          </a:p>
        </p:txBody>
      </p:sp>
      <p:sp>
        <p:nvSpPr>
          <p:cNvPr id="6" name="Freeform: Shape 5">
            <a:extLst>
              <a:ext uri="{FF2B5EF4-FFF2-40B4-BE49-F238E27FC236}">
                <a16:creationId xmlns:a16="http://schemas.microsoft.com/office/drawing/2014/main" id="{01A93F98-35A9-4CC7-88D5-78763E0DB719}"/>
              </a:ext>
            </a:extLst>
          </p:cNvPr>
          <p:cNvSpPr/>
          <p:nvPr/>
        </p:nvSpPr>
        <p:spPr>
          <a:xfrm>
            <a:off x="428027" y="3536823"/>
            <a:ext cx="11570298" cy="2824923"/>
          </a:xfrm>
          <a:custGeom>
            <a:avLst/>
            <a:gdLst>
              <a:gd name="connsiteX0" fmla="*/ 0 w 1982948"/>
              <a:gd name="connsiteY0" fmla="*/ 0 h 991474"/>
              <a:gd name="connsiteX1" fmla="*/ 1982948 w 1982948"/>
              <a:gd name="connsiteY1" fmla="*/ 0 h 991474"/>
              <a:gd name="connsiteX2" fmla="*/ 1982948 w 1982948"/>
              <a:gd name="connsiteY2" fmla="*/ 991474 h 991474"/>
              <a:gd name="connsiteX3" fmla="*/ 0 w 1982948"/>
              <a:gd name="connsiteY3" fmla="*/ 991474 h 991474"/>
              <a:gd name="connsiteX4" fmla="*/ 0 w 1982948"/>
              <a:gd name="connsiteY4" fmla="*/ 0 h 9914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82948" h="991474">
                <a:moveTo>
                  <a:pt x="0" y="0"/>
                </a:moveTo>
                <a:lnTo>
                  <a:pt x="1982948" y="0"/>
                </a:lnTo>
                <a:lnTo>
                  <a:pt x="1982948" y="991474"/>
                </a:lnTo>
                <a:lnTo>
                  <a:pt x="0" y="991474"/>
                </a:lnTo>
                <a:lnTo>
                  <a:pt x="0" y="0"/>
                </a:lnTo>
                <a:close/>
              </a:path>
            </a:pathLst>
          </a:custGeom>
          <a:solidFill>
            <a:schemeClr val="bg1">
              <a:lumMod val="95000"/>
            </a:schemeClr>
          </a:solidFill>
        </p:spPr>
        <p:txBody>
          <a:bodyPr lIns="182880" tIns="137160" rIns="182880" bIns="137160" anchor="ctr"/>
          <a:lstStyle/>
          <a:p>
            <a:pPr marL="342900" indent="-342900">
              <a:spcBef>
                <a:spcPts val="1600"/>
              </a:spcBef>
              <a:buSzPct val="90000"/>
              <a:buFont typeface="Arial" panose="020B0604020202020204" pitchFamily="34" charset="0"/>
              <a:buChar char="•"/>
            </a:pPr>
            <a:r>
              <a:rPr lang="en-US" sz="2400" dirty="0">
                <a:cs typeface="Segoe UI Semilight"/>
              </a:rPr>
              <a:t>Connect to your Azure subscription and manage resources</a:t>
            </a:r>
          </a:p>
          <a:p>
            <a:pPr marL="342900" indent="-342900">
              <a:spcBef>
                <a:spcPts val="1600"/>
              </a:spcBef>
              <a:buSzPct val="90000"/>
              <a:buFont typeface="Arial" panose="020B0604020202020204" pitchFamily="34" charset="0"/>
              <a:buChar char="•"/>
            </a:pPr>
            <a:r>
              <a:rPr lang="en-US" sz="2400" dirty="0">
                <a:cs typeface="Segoe UI Semilight"/>
              </a:rPr>
              <a:t>Adds the Azure-specific commands </a:t>
            </a:r>
          </a:p>
          <a:p>
            <a:pPr marL="342900" indent="-342900">
              <a:spcBef>
                <a:spcPts val="1600"/>
              </a:spcBef>
              <a:buSzPct val="90000"/>
              <a:buFont typeface="Arial" panose="020B0604020202020204" pitchFamily="34" charset="0"/>
              <a:buChar char="•"/>
            </a:pPr>
            <a:r>
              <a:rPr lang="en-US" sz="2400" dirty="0">
                <a:cs typeface="Segoe UI Semilight"/>
              </a:rPr>
              <a:t>Available inside a browser via the Azure Cloud Shell</a:t>
            </a:r>
          </a:p>
          <a:p>
            <a:pPr marL="342900" indent="-342900">
              <a:spcBef>
                <a:spcPts val="1600"/>
              </a:spcBef>
              <a:buSzPct val="90000"/>
              <a:buFont typeface="Arial" panose="020B0604020202020204" pitchFamily="34" charset="0"/>
              <a:buChar char="•"/>
            </a:pPr>
            <a:r>
              <a:rPr lang="en-US" sz="2400" dirty="0">
                <a:cs typeface="Segoe UI Semilight"/>
              </a:rPr>
              <a:t>Available as a local installation on Linux, macOS, or Windows</a:t>
            </a:r>
          </a:p>
          <a:p>
            <a:pPr marL="342900" indent="-342900">
              <a:spcBef>
                <a:spcPts val="1600"/>
              </a:spcBef>
              <a:buSzPct val="90000"/>
              <a:buFont typeface="Arial" panose="020B0604020202020204" pitchFamily="34" charset="0"/>
              <a:buChar char="•"/>
            </a:pPr>
            <a:r>
              <a:rPr lang="en-US" sz="2400" dirty="0">
                <a:cs typeface="Segoe UI Semilight"/>
              </a:rPr>
              <a:t>Has an interactive and a scripting mode</a:t>
            </a:r>
          </a:p>
        </p:txBody>
      </p:sp>
    </p:spTree>
    <p:extLst>
      <p:ext uri="{BB962C8B-B14F-4D97-AF65-F5344CB8AC3E}">
        <p14:creationId xmlns:p14="http://schemas.microsoft.com/office/powerpoint/2010/main" val="33431451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Use Azure CLI</a:t>
            </a:r>
          </a:p>
        </p:txBody>
      </p:sp>
      <p:sp>
        <p:nvSpPr>
          <p:cNvPr id="4" name="Rectangle 3">
            <a:extLst>
              <a:ext uri="{FF2B5EF4-FFF2-40B4-BE49-F238E27FC236}">
                <a16:creationId xmlns:a16="http://schemas.microsoft.com/office/drawing/2014/main" id="{8063CEE5-49B1-4257-98DD-FF1FA9915E3A}"/>
              </a:ext>
            </a:extLst>
          </p:cNvPr>
          <p:cNvSpPr/>
          <p:nvPr/>
        </p:nvSpPr>
        <p:spPr>
          <a:xfrm>
            <a:off x="427038" y="1492957"/>
            <a:ext cx="11582399" cy="843843"/>
          </a:xfrm>
          <a:prstGeom prst="rect">
            <a:avLst/>
          </a:prstGeom>
          <a:noFill/>
          <a:ln w="19050">
            <a:solidFill>
              <a:schemeClr val="accent1"/>
            </a:solidFill>
          </a:ln>
        </p:spPr>
        <p:txBody>
          <a:bodyPr wrap="square" lIns="182880" tIns="137160" rIns="182880" bIns="137160" anchor="ctr">
            <a:noAutofit/>
          </a:bodyPr>
          <a:lstStyle/>
          <a:p>
            <a:pPr algn="ctr">
              <a:tabLst>
                <a:tab pos="288198" algn="l"/>
              </a:tabLst>
            </a:pPr>
            <a:r>
              <a:rPr lang="en-US" sz="2600" dirty="0">
                <a:latin typeface="Consolas" panose="020B0609020204030204" pitchFamily="49" charset="0"/>
              </a:rPr>
              <a:t> az vm restart -g MyResourceGroup -n MyVm</a:t>
            </a:r>
          </a:p>
        </p:txBody>
      </p:sp>
      <p:sp>
        <p:nvSpPr>
          <p:cNvPr id="5" name="Text Placeholder 1">
            <a:extLst>
              <a:ext uri="{FF2B5EF4-FFF2-40B4-BE49-F238E27FC236}">
                <a16:creationId xmlns:a16="http://schemas.microsoft.com/office/drawing/2014/main" id="{E50E3A4B-F320-4F7E-BE5C-24D6AE452455}"/>
              </a:ext>
            </a:extLst>
          </p:cNvPr>
          <p:cNvSpPr txBox="1">
            <a:spLocks/>
          </p:cNvSpPr>
          <p:nvPr/>
        </p:nvSpPr>
        <p:spPr>
          <a:xfrm>
            <a:off x="415924" y="2492249"/>
            <a:ext cx="11593513" cy="3869497"/>
          </a:xfrm>
          <a:prstGeom prst="rect">
            <a:avLst/>
          </a:prstGeom>
          <a:solidFill>
            <a:schemeClr val="bg1">
              <a:lumMod val="95000"/>
            </a:schemeClr>
          </a:solidFill>
        </p:spPr>
        <p:txBody>
          <a:bodyPr lIns="182880" tIns="137160" rIns="182880" bIns="137160" anchor="ctr"/>
          <a:lstStyle>
            <a:defPPr>
              <a:defRPr lang="en-US"/>
            </a:defPPr>
            <a:lvl1pPr>
              <a:spcBef>
                <a:spcPts val="1600"/>
              </a:spcBef>
              <a:buSzPct val="90000"/>
              <a:defRPr sz="2400">
                <a:solidFill>
                  <a:schemeClr val="bg1"/>
                </a:solidFill>
                <a:cs typeface="Segoe UI Semilight" panose="020B0402040204020203" pitchFamily="34" charset="0"/>
              </a:defRPr>
            </a:lvl1pPr>
            <a:lvl2pPr marL="457200" marR="0" indent="-228600"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2pPr>
            <a:lvl3pPr marL="657225" marR="0" indent="-20002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600" kern="1200" spc="0" baseline="0">
                <a:gradFill>
                  <a:gsLst>
                    <a:gs pos="1250">
                      <a:schemeClr val="tx1"/>
                    </a:gs>
                    <a:gs pos="100000">
                      <a:schemeClr val="tx1"/>
                    </a:gs>
                  </a:gsLst>
                  <a:lin ang="5400000" scaled="0"/>
                </a:gradFill>
                <a:latin typeface="+mn-lt"/>
                <a:ea typeface="+mn-ea"/>
                <a:cs typeface="+mn-cs"/>
              </a:defRPr>
            </a:lvl3pPr>
            <a:lvl4pPr marL="842963" marR="0" indent="-18097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400" kern="1200" spc="0" baseline="0">
                <a:gradFill>
                  <a:gsLst>
                    <a:gs pos="1250">
                      <a:schemeClr val="tx1"/>
                    </a:gs>
                    <a:gs pos="100000">
                      <a:schemeClr val="tx1"/>
                    </a:gs>
                  </a:gsLst>
                  <a:lin ang="5400000" scaled="0"/>
                </a:gradFill>
                <a:latin typeface="+mn-lt"/>
                <a:ea typeface="+mn-ea"/>
                <a:cs typeface="+mn-cs"/>
              </a:defRPr>
            </a:lvl4pPr>
            <a:lvl5pPr marL="1023938" marR="0" indent="-16827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4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57200" indent="-457200">
              <a:spcBef>
                <a:spcPts val="1800"/>
              </a:spcBef>
              <a:buFont typeface="Arial" panose="020B0604020202020204" pitchFamily="34" charset="0"/>
              <a:buChar char="•"/>
            </a:pPr>
            <a:r>
              <a:rPr lang="en-US" dirty="0">
                <a:solidFill>
                  <a:schemeClr val="tx1"/>
                </a:solidFill>
              </a:rPr>
              <a:t>Cross-platform command-line program</a:t>
            </a:r>
          </a:p>
          <a:p>
            <a:pPr marL="457200" indent="-457200">
              <a:spcBef>
                <a:spcPts val="1800"/>
              </a:spcBef>
              <a:buFont typeface="Arial" panose="020B0604020202020204" pitchFamily="34" charset="0"/>
              <a:buChar char="•"/>
            </a:pPr>
            <a:r>
              <a:rPr lang="en-US" dirty="0">
                <a:solidFill>
                  <a:schemeClr val="tx1"/>
                </a:solidFill>
              </a:rPr>
              <a:t>Runs on Linux, macOS, and Windows</a:t>
            </a:r>
          </a:p>
          <a:p>
            <a:pPr marL="457200" indent="-457200">
              <a:spcBef>
                <a:spcPts val="1800"/>
              </a:spcBef>
              <a:buFont typeface="Arial" panose="020B0604020202020204" pitchFamily="34" charset="0"/>
              <a:buChar char="•"/>
            </a:pPr>
            <a:r>
              <a:rPr lang="en-US" dirty="0">
                <a:solidFill>
                  <a:schemeClr val="tx1"/>
                </a:solidFill>
              </a:rPr>
              <a:t>Can be used interactively or through scripts</a:t>
            </a:r>
          </a:p>
          <a:p>
            <a:pPr marL="457200" indent="-457200">
              <a:spcBef>
                <a:spcPts val="1800"/>
              </a:spcBef>
              <a:buFont typeface="Arial" panose="020B0604020202020204" pitchFamily="34" charset="0"/>
              <a:buChar char="•"/>
            </a:pPr>
            <a:r>
              <a:rPr lang="en-US" dirty="0">
                <a:solidFill>
                  <a:schemeClr val="tx1"/>
                </a:solidFill>
              </a:rPr>
              <a:t>Commands are structured in </a:t>
            </a:r>
            <a:r>
              <a:rPr lang="en-US" i="1" dirty="0">
                <a:solidFill>
                  <a:schemeClr val="tx1"/>
                </a:solidFill>
              </a:rPr>
              <a:t>_groups_</a:t>
            </a:r>
            <a:r>
              <a:rPr lang="en-US" dirty="0">
                <a:solidFill>
                  <a:schemeClr val="tx1"/>
                </a:solidFill>
              </a:rPr>
              <a:t> and </a:t>
            </a:r>
            <a:r>
              <a:rPr lang="en-US" i="1" dirty="0">
                <a:solidFill>
                  <a:schemeClr val="tx1"/>
                </a:solidFill>
              </a:rPr>
              <a:t>_subgroups_</a:t>
            </a:r>
          </a:p>
          <a:p>
            <a:pPr marL="457200" indent="-457200">
              <a:spcBef>
                <a:spcPts val="1800"/>
              </a:spcBef>
              <a:buFont typeface="Arial" panose="020B0604020202020204" pitchFamily="34" charset="0"/>
              <a:buChar char="•"/>
            </a:pPr>
            <a:r>
              <a:rPr lang="en-US" dirty="0">
                <a:solidFill>
                  <a:schemeClr val="tx1"/>
                </a:solidFill>
              </a:rPr>
              <a:t>Use </a:t>
            </a:r>
            <a:r>
              <a:rPr lang="en-US" i="1" dirty="0">
                <a:solidFill>
                  <a:schemeClr val="tx1"/>
                </a:solidFill>
              </a:rPr>
              <a:t>find</a:t>
            </a:r>
            <a:r>
              <a:rPr lang="en-US" dirty="0">
                <a:solidFill>
                  <a:schemeClr val="tx1"/>
                </a:solidFill>
              </a:rPr>
              <a:t> to locate commands</a:t>
            </a:r>
          </a:p>
          <a:p>
            <a:pPr marL="457200" indent="-457200">
              <a:spcBef>
                <a:spcPts val="1800"/>
              </a:spcBef>
              <a:buFont typeface="Arial" panose="020B0604020202020204" pitchFamily="34" charset="0"/>
              <a:buChar char="•"/>
            </a:pPr>
            <a:r>
              <a:rPr lang="en-US" dirty="0">
                <a:solidFill>
                  <a:schemeClr val="tx1"/>
                </a:solidFill>
              </a:rPr>
              <a:t>Use </a:t>
            </a:r>
            <a:r>
              <a:rPr lang="en-US" i="1" dirty="0">
                <a:solidFill>
                  <a:schemeClr val="tx1"/>
                </a:solidFill>
              </a:rPr>
              <a:t>--help</a:t>
            </a:r>
            <a:r>
              <a:rPr lang="en-US" dirty="0">
                <a:solidFill>
                  <a:schemeClr val="tx1"/>
                </a:solidFill>
              </a:rPr>
              <a:t> for more detailed information</a:t>
            </a:r>
          </a:p>
        </p:txBody>
      </p:sp>
    </p:spTree>
    <p:extLst>
      <p:ext uri="{BB962C8B-B14F-4D97-AF65-F5344CB8AC3E}">
        <p14:creationId xmlns:p14="http://schemas.microsoft.com/office/powerpoint/2010/main" val="10620974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4E4FCF-4C17-29E8-41A0-A01AE20DB8DE}"/>
              </a:ext>
            </a:extLst>
          </p:cNvPr>
          <p:cNvSpPr>
            <a:spLocks noGrp="1"/>
          </p:cNvSpPr>
          <p:nvPr>
            <p:ph type="title"/>
          </p:nvPr>
        </p:nvSpPr>
        <p:spPr/>
        <p:txBody>
          <a:bodyPr/>
          <a:lstStyle/>
          <a:p>
            <a:r>
              <a:rPr lang="en-US" dirty="0">
                <a:cs typeface="Segoe UI"/>
              </a:rPr>
              <a:t>Administrator Resources whiteboard</a:t>
            </a:r>
          </a:p>
        </p:txBody>
      </p:sp>
      <p:sp>
        <p:nvSpPr>
          <p:cNvPr id="19" name="Text Placeholder 18">
            <a:extLst>
              <a:ext uri="{FF2B5EF4-FFF2-40B4-BE49-F238E27FC236}">
                <a16:creationId xmlns:a16="http://schemas.microsoft.com/office/drawing/2014/main" id="{C242BA55-DE6F-FD92-2A42-C5F64CF85EA5}"/>
              </a:ext>
            </a:extLst>
          </p:cNvPr>
          <p:cNvSpPr>
            <a:spLocks noGrp="1"/>
          </p:cNvSpPr>
          <p:nvPr>
            <p:ph type="body" sz="quarter" idx="10"/>
          </p:nvPr>
        </p:nvSpPr>
        <p:spPr/>
        <p:txBody>
          <a:bodyPr/>
          <a:lstStyle/>
          <a:p>
            <a:r>
              <a:rPr lang="en-US" dirty="0"/>
              <a:t>What other tools do you use?</a:t>
            </a:r>
          </a:p>
        </p:txBody>
      </p:sp>
      <p:grpSp>
        <p:nvGrpSpPr>
          <p:cNvPr id="5" name="Group 4" descr="whiteboard diagram editable version">
            <a:extLst>
              <a:ext uri="{FF2B5EF4-FFF2-40B4-BE49-F238E27FC236}">
                <a16:creationId xmlns:a16="http://schemas.microsoft.com/office/drawing/2014/main" id="{292A8BE5-44CC-6C0E-3BCE-929E255E4112}"/>
              </a:ext>
            </a:extLst>
          </p:cNvPr>
          <p:cNvGrpSpPr/>
          <p:nvPr/>
        </p:nvGrpSpPr>
        <p:grpSpPr>
          <a:xfrm>
            <a:off x="953689" y="1613512"/>
            <a:ext cx="10275333" cy="4427493"/>
            <a:chOff x="729951" y="1242414"/>
            <a:chExt cx="10192445" cy="4098306"/>
          </a:xfrm>
        </p:grpSpPr>
        <p:sp>
          <p:nvSpPr>
            <p:cNvPr id="3" name="Oval 2">
              <a:extLst>
                <a:ext uri="{FF2B5EF4-FFF2-40B4-BE49-F238E27FC236}">
                  <a16:creationId xmlns:a16="http://schemas.microsoft.com/office/drawing/2014/main" id="{129CE287-ED12-3F06-D60F-538D3ECE02C3}"/>
                </a:ext>
              </a:extLst>
            </p:cNvPr>
            <p:cNvSpPr/>
            <p:nvPr/>
          </p:nvSpPr>
          <p:spPr bwMode="auto">
            <a:xfrm>
              <a:off x="4252246" y="2937908"/>
              <a:ext cx="3246634" cy="728645"/>
            </a:xfrm>
            <a:prstGeom prst="ellipse">
              <a:avLst/>
            </a:prstGeom>
            <a:no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149217" rIns="186521" bIns="149217" numCol="1" spcCol="0" rtlCol="0" fromWordArt="0" anchor="ctr" anchorCtr="0" forceAA="0" compatLnSpc="1">
              <a:prstTxWarp prst="textNoShape">
                <a:avLst/>
              </a:prstTxWarp>
              <a:noAutofit/>
            </a:bodyPr>
            <a:lstStyle/>
            <a:p>
              <a:pPr algn="ctr" defTabSz="951028" fontAlgn="base">
                <a:lnSpc>
                  <a:spcPct val="90000"/>
                </a:lnSpc>
                <a:spcBef>
                  <a:spcPct val="0"/>
                </a:spcBef>
                <a:spcAft>
                  <a:spcPct val="0"/>
                </a:spcAft>
              </a:pPr>
              <a:r>
                <a:rPr lang="en-US" b="1" dirty="0">
                  <a:solidFill>
                    <a:srgbClr val="0078D4">
                      <a:lumMod val="50000"/>
                    </a:srgbClr>
                  </a:solidFill>
                  <a:latin typeface="Segoe UI" panose="020B0502040204020203" pitchFamily="34" charset="0"/>
                  <a:cs typeface="Segoe UI" panose="020B0502040204020203" pitchFamily="34" charset="0"/>
                </a:rPr>
                <a:t>Administrator tools</a:t>
              </a:r>
            </a:p>
          </p:txBody>
        </p:sp>
        <p:sp>
          <p:nvSpPr>
            <p:cNvPr id="4" name="TextBox 3">
              <a:extLst>
                <a:ext uri="{FF2B5EF4-FFF2-40B4-BE49-F238E27FC236}">
                  <a16:creationId xmlns:a16="http://schemas.microsoft.com/office/drawing/2014/main" id="{816F3487-5FE1-6013-61EA-BA5DB5498285}"/>
                </a:ext>
              </a:extLst>
            </p:cNvPr>
            <p:cNvSpPr txBox="1"/>
            <p:nvPr/>
          </p:nvSpPr>
          <p:spPr>
            <a:xfrm>
              <a:off x="729951" y="2244871"/>
              <a:ext cx="3046284" cy="2649507"/>
            </a:xfrm>
            <a:prstGeom prst="rect">
              <a:avLst/>
            </a:prstGeom>
            <a:noFill/>
          </p:spPr>
          <p:txBody>
            <a:bodyPr wrap="square">
              <a:spAutoFit/>
            </a:bodyPr>
            <a:lstStyle/>
            <a:p>
              <a:pPr defTabSz="932597"/>
              <a:r>
                <a:rPr lang="en-US" b="1" u="sng" dirty="0">
                  <a:solidFill>
                    <a:srgbClr val="0078D4">
                      <a:lumMod val="50000"/>
                    </a:srgbClr>
                  </a:solidFill>
                  <a:latin typeface="Segoe UI" panose="020B0502040204020203" pitchFamily="34" charset="0"/>
                  <a:cs typeface="Segoe UI" panose="020B0502040204020203" pitchFamily="34" charset="0"/>
                </a:rPr>
                <a:t>Daily management</a:t>
              </a:r>
            </a:p>
            <a:p>
              <a:pPr marL="347663" indent="-285750" defTabSz="932597">
                <a:buFont typeface="Arial" panose="020B0604020202020204" pitchFamily="34" charset="0"/>
                <a:buChar char="•"/>
              </a:pPr>
              <a:r>
                <a:rPr lang="en-US" dirty="0">
                  <a:latin typeface="Segoe UI" panose="020B0502040204020203" pitchFamily="34" charset="0"/>
                  <a:cs typeface="Segoe UI" panose="020B0502040204020203" pitchFamily="34" charset="0"/>
                </a:rPr>
                <a:t>Azure portal</a:t>
              </a:r>
            </a:p>
            <a:p>
              <a:pPr marL="347663" indent="-285750" defTabSz="932597">
                <a:buFont typeface="Arial" panose="020B0604020202020204" pitchFamily="34" charset="0"/>
                <a:buChar char="•"/>
              </a:pPr>
              <a:r>
                <a:rPr lang="en-US" dirty="0">
                  <a:latin typeface="Segoe UI" panose="020B0502040204020203" pitchFamily="34" charset="0"/>
                  <a:cs typeface="Segoe UI" panose="020B0502040204020203" pitchFamily="34" charset="0"/>
                </a:rPr>
                <a:t>Azure Resource Manager templates</a:t>
              </a:r>
            </a:p>
            <a:p>
              <a:pPr marL="347663" indent="-285750" defTabSz="932597">
                <a:buFont typeface="Arial" panose="020B0604020202020204" pitchFamily="34" charset="0"/>
                <a:buChar char="•"/>
              </a:pPr>
              <a:r>
                <a:rPr lang="en-US" dirty="0">
                  <a:latin typeface="Segoe UI" panose="020B0502040204020203" pitchFamily="34" charset="0"/>
                  <a:cs typeface="Segoe UI" panose="020B0502040204020203" pitchFamily="34" charset="0"/>
                </a:rPr>
                <a:t>Azure policy</a:t>
              </a:r>
            </a:p>
            <a:p>
              <a:pPr marL="347663" indent="-285750" defTabSz="932597">
                <a:buFont typeface="Arial" panose="020B0604020202020204" pitchFamily="34" charset="0"/>
                <a:buChar char="•"/>
              </a:pPr>
              <a:r>
                <a:rPr lang="en-US" dirty="0">
                  <a:latin typeface="Segoe UI" panose="020B0502040204020203" pitchFamily="34" charset="0"/>
                  <a:cs typeface="Segoe UI" panose="020B0502040204020203" pitchFamily="34" charset="0"/>
                </a:rPr>
                <a:t>Azure backup</a:t>
              </a:r>
            </a:p>
            <a:p>
              <a:pPr marL="347663" indent="-285750" defTabSz="932597">
                <a:buFont typeface="Arial" panose="020B0604020202020204" pitchFamily="34" charset="0"/>
                <a:buChar char="•"/>
              </a:pPr>
              <a:r>
                <a:rPr lang="en-US" dirty="0">
                  <a:latin typeface="Segoe UI" panose="020B0502040204020203" pitchFamily="34" charset="0"/>
                  <a:cs typeface="Segoe UI" panose="020B0502040204020203" pitchFamily="34" charset="0"/>
                </a:rPr>
                <a:t>Bicep</a:t>
              </a:r>
            </a:p>
            <a:p>
              <a:pPr marL="347663" indent="-285750" defTabSz="932597">
                <a:buFont typeface="Arial" panose="020B0604020202020204" pitchFamily="34" charset="0"/>
                <a:buChar char="•"/>
              </a:pPr>
              <a:r>
                <a:rPr lang="en-US" dirty="0">
                  <a:latin typeface="Segoe UI" panose="020B0502040204020203" pitchFamily="34" charset="0"/>
                  <a:cs typeface="Segoe UI" panose="020B0502040204020203" pitchFamily="34" charset="0"/>
                </a:rPr>
                <a:t>Cloud Shell</a:t>
              </a:r>
            </a:p>
            <a:p>
              <a:pPr marL="347663" indent="-285750" defTabSz="932597">
                <a:buFont typeface="Arial" panose="020B0604020202020204" pitchFamily="34" charset="0"/>
                <a:buChar char="•"/>
              </a:pPr>
              <a:r>
                <a:rPr lang="en-US" dirty="0">
                  <a:latin typeface="Segoe UI" panose="020B0502040204020203" pitchFamily="34" charset="0"/>
                  <a:cs typeface="Segoe UI" panose="020B0502040204020203" pitchFamily="34" charset="0"/>
                </a:rPr>
                <a:t>CLI</a:t>
              </a:r>
            </a:p>
            <a:p>
              <a:pPr marL="347663" indent="-285750" defTabSz="932597">
                <a:buFont typeface="Arial" panose="020B0604020202020204" pitchFamily="34" charset="0"/>
                <a:buChar char="•"/>
              </a:pPr>
              <a:r>
                <a:rPr lang="en-US" dirty="0">
                  <a:latin typeface="Segoe UI" panose="020B0502040204020203" pitchFamily="34" charset="0"/>
                  <a:cs typeface="Segoe UI" panose="020B0502040204020203" pitchFamily="34" charset="0"/>
                </a:rPr>
                <a:t>PowerShell</a:t>
              </a:r>
            </a:p>
          </p:txBody>
        </p:sp>
        <p:sp>
          <p:nvSpPr>
            <p:cNvPr id="6" name="TextBox 5">
              <a:extLst>
                <a:ext uri="{FF2B5EF4-FFF2-40B4-BE49-F238E27FC236}">
                  <a16:creationId xmlns:a16="http://schemas.microsoft.com/office/drawing/2014/main" id="{6E61C8C1-B44A-78B2-B3D8-475BFABE9301}"/>
                </a:ext>
              </a:extLst>
            </p:cNvPr>
            <p:cNvSpPr txBox="1"/>
            <p:nvPr/>
          </p:nvSpPr>
          <p:spPr>
            <a:xfrm>
              <a:off x="4492804" y="1242414"/>
              <a:ext cx="3246635" cy="1367488"/>
            </a:xfrm>
            <a:prstGeom prst="rect">
              <a:avLst/>
            </a:prstGeom>
            <a:noFill/>
          </p:spPr>
          <p:txBody>
            <a:bodyPr wrap="square" anchor="ctr" anchorCtr="0">
              <a:spAutoFit/>
            </a:bodyPr>
            <a:lstStyle/>
            <a:p>
              <a:pPr algn="ctr" defTabSz="932597"/>
              <a:r>
                <a:rPr lang="en-US" b="1" u="sng" dirty="0">
                  <a:solidFill>
                    <a:srgbClr val="0078D4">
                      <a:lumMod val="50000"/>
                    </a:srgbClr>
                  </a:solidFill>
                  <a:latin typeface="Segoe UI" panose="020B0502040204020203" pitchFamily="34" charset="0"/>
                  <a:cs typeface="Segoe UI" panose="020B0502040204020203" pitchFamily="34" charset="0"/>
                </a:rPr>
                <a:t>Storage</a:t>
              </a:r>
            </a:p>
            <a:p>
              <a:pPr marL="347663" indent="-285750" defTabSz="932597">
                <a:buFont typeface="Arial" panose="020B0604020202020204" pitchFamily="34" charset="0"/>
                <a:buChar char="•"/>
              </a:pPr>
              <a:r>
                <a:rPr lang="en-US" dirty="0">
                  <a:latin typeface="Segoe UI" panose="020B0502040204020203" pitchFamily="34" charset="0"/>
                  <a:cs typeface="Segoe UI" panose="020B0502040204020203" pitchFamily="34" charset="0"/>
                </a:rPr>
                <a:t>Storage Explorer </a:t>
              </a:r>
            </a:p>
            <a:p>
              <a:pPr marL="347663" indent="-285750" defTabSz="932597">
                <a:buFont typeface="Arial" panose="020B0604020202020204" pitchFamily="34" charset="0"/>
                <a:buChar char="•"/>
              </a:pPr>
              <a:r>
                <a:rPr lang="en-US" dirty="0">
                  <a:latin typeface="Segoe UI" panose="020B0502040204020203" pitchFamily="34" charset="0"/>
                  <a:cs typeface="Segoe UI" panose="020B0502040204020203" pitchFamily="34" charset="0"/>
                </a:rPr>
                <a:t>Data Box</a:t>
              </a:r>
            </a:p>
            <a:p>
              <a:pPr marL="347663" indent="-285750" defTabSz="932597">
                <a:buFont typeface="Arial" panose="020B0604020202020204" pitchFamily="34" charset="0"/>
                <a:buChar char="•"/>
              </a:pPr>
              <a:r>
                <a:rPr lang="en-US" dirty="0">
                  <a:latin typeface="Segoe UI" panose="020B0502040204020203" pitchFamily="34" charset="0"/>
                  <a:cs typeface="Segoe UI" panose="020B0502040204020203" pitchFamily="34" charset="0"/>
                </a:rPr>
                <a:t>Import/Export service</a:t>
              </a:r>
            </a:p>
            <a:p>
              <a:pPr marL="347663" indent="-285750" defTabSz="932597">
                <a:buFont typeface="Arial" panose="020B0604020202020204" pitchFamily="34" charset="0"/>
                <a:buChar char="•"/>
              </a:pPr>
              <a:r>
                <a:rPr lang="en-US" dirty="0" err="1">
                  <a:latin typeface="Segoe UI" panose="020B0502040204020203" pitchFamily="34" charset="0"/>
                  <a:cs typeface="Segoe UI" panose="020B0502040204020203" pitchFamily="34" charset="0"/>
                </a:rPr>
                <a:t>AzCopy</a:t>
              </a:r>
              <a:endParaRPr lang="en-US" dirty="0">
                <a:latin typeface="Segoe UI" panose="020B0502040204020203" pitchFamily="34" charset="0"/>
                <a:cs typeface="Segoe UI" panose="020B0502040204020203" pitchFamily="34" charset="0"/>
              </a:endParaRPr>
            </a:p>
          </p:txBody>
        </p:sp>
        <p:sp>
          <p:nvSpPr>
            <p:cNvPr id="8" name="TextBox 7">
              <a:extLst>
                <a:ext uri="{FF2B5EF4-FFF2-40B4-BE49-F238E27FC236}">
                  <a16:creationId xmlns:a16="http://schemas.microsoft.com/office/drawing/2014/main" id="{11794F27-56CF-A64F-74B3-61FC1A90737A}"/>
                </a:ext>
              </a:extLst>
            </p:cNvPr>
            <p:cNvSpPr txBox="1"/>
            <p:nvPr/>
          </p:nvSpPr>
          <p:spPr>
            <a:xfrm>
              <a:off x="8215450" y="2199437"/>
              <a:ext cx="2706946" cy="854680"/>
            </a:xfrm>
            <a:prstGeom prst="rect">
              <a:avLst/>
            </a:prstGeom>
            <a:noFill/>
          </p:spPr>
          <p:txBody>
            <a:bodyPr wrap="square">
              <a:spAutoFit/>
            </a:bodyPr>
            <a:lstStyle/>
            <a:p>
              <a:pPr algn="ctr" defTabSz="932597"/>
              <a:r>
                <a:rPr lang="en-US" b="1" u="sng" dirty="0">
                  <a:solidFill>
                    <a:srgbClr val="0078D4">
                      <a:lumMod val="50000"/>
                    </a:srgbClr>
                  </a:solidFill>
                  <a:latin typeface="Segoe UI" panose="020B0502040204020203" pitchFamily="34" charset="0"/>
                  <a:cs typeface="Segoe UI" panose="020B0502040204020203" pitchFamily="34" charset="0"/>
                </a:rPr>
                <a:t>Networks</a:t>
              </a:r>
            </a:p>
            <a:p>
              <a:pPr marL="347663" indent="-285750" defTabSz="932597">
                <a:buFont typeface="Arial" panose="020B0604020202020204" pitchFamily="34" charset="0"/>
                <a:buChar char="•"/>
              </a:pPr>
              <a:r>
                <a:rPr lang="en-US" dirty="0">
                  <a:latin typeface="Segoe UI" panose="020B0502040204020203" pitchFamily="34" charset="0"/>
                  <a:cs typeface="Segoe UI" panose="020B0502040204020203" pitchFamily="34" charset="0"/>
                </a:rPr>
                <a:t>Network Watcher</a:t>
              </a:r>
            </a:p>
            <a:p>
              <a:pPr marL="291436" indent="-291436" defTabSz="932597">
                <a:buFontTx/>
                <a:buChar char="-"/>
              </a:pPr>
              <a:endParaRPr lang="en-US" b="1" dirty="0">
                <a:solidFill>
                  <a:srgbClr val="0078D4">
                    <a:lumMod val="50000"/>
                  </a:srgbClr>
                </a:solidFill>
                <a:latin typeface="Segoe UI" panose="020B0502040204020203" pitchFamily="34" charset="0"/>
                <a:cs typeface="Segoe UI" panose="020B0502040204020203" pitchFamily="34" charset="0"/>
              </a:endParaRPr>
            </a:p>
          </p:txBody>
        </p:sp>
        <p:cxnSp>
          <p:nvCxnSpPr>
            <p:cNvPr id="9" name="Straight Connector 8">
              <a:extLst>
                <a:ext uri="{FF2B5EF4-FFF2-40B4-BE49-F238E27FC236}">
                  <a16:creationId xmlns:a16="http://schemas.microsoft.com/office/drawing/2014/main" id="{8C8B8345-DEF1-C68C-525E-FD2FBBD152B4}"/>
                </a:ext>
              </a:extLst>
            </p:cNvPr>
            <p:cNvCxnSpPr>
              <a:cxnSpLocks/>
              <a:stCxn id="3" idx="0"/>
            </p:cNvCxnSpPr>
            <p:nvPr/>
          </p:nvCxnSpPr>
          <p:spPr>
            <a:xfrm flipV="1">
              <a:off x="5875563" y="2481700"/>
              <a:ext cx="1" cy="456208"/>
            </a:xfrm>
            <a:prstGeom prst="line">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0109B529-D5A5-93F2-023E-D621812555C4}"/>
                </a:ext>
              </a:extLst>
            </p:cNvPr>
            <p:cNvCxnSpPr>
              <a:cxnSpLocks/>
              <a:stCxn id="3" idx="7"/>
              <a:endCxn id="8" idx="1"/>
            </p:cNvCxnSpPr>
            <p:nvPr/>
          </p:nvCxnSpPr>
          <p:spPr>
            <a:xfrm flipV="1">
              <a:off x="7023421" y="2626777"/>
              <a:ext cx="1192028" cy="417839"/>
            </a:xfrm>
            <a:prstGeom prst="line">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D323AFCC-EBF0-CACF-DDEC-BE70E05357C8}"/>
                </a:ext>
              </a:extLst>
            </p:cNvPr>
            <p:cNvCxnSpPr>
              <a:cxnSpLocks/>
              <a:stCxn id="50" idx="0"/>
              <a:endCxn id="3" idx="4"/>
            </p:cNvCxnSpPr>
            <p:nvPr/>
          </p:nvCxnSpPr>
          <p:spPr>
            <a:xfrm flipV="1">
              <a:off x="5875564" y="3666553"/>
              <a:ext cx="0" cy="819487"/>
            </a:xfrm>
            <a:prstGeom prst="line">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E457E8E3-B65F-E132-D1E0-57BBFF0EAD9B}"/>
                </a:ext>
              </a:extLst>
            </p:cNvPr>
            <p:cNvCxnSpPr>
              <a:cxnSpLocks/>
              <a:stCxn id="3" idx="2"/>
            </p:cNvCxnSpPr>
            <p:nvPr/>
          </p:nvCxnSpPr>
          <p:spPr>
            <a:xfrm flipH="1">
              <a:off x="3137348" y="3302231"/>
              <a:ext cx="1114898" cy="1"/>
            </a:xfrm>
            <a:prstGeom prst="line">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D25A8514-7D30-04D1-AAE9-36E77403BF5A}"/>
                </a:ext>
              </a:extLst>
            </p:cNvPr>
            <p:cNvCxnSpPr>
              <a:cxnSpLocks/>
              <a:stCxn id="3" idx="5"/>
              <a:endCxn id="15" idx="1"/>
            </p:cNvCxnSpPr>
            <p:nvPr/>
          </p:nvCxnSpPr>
          <p:spPr>
            <a:xfrm>
              <a:off x="7023421" y="3559845"/>
              <a:ext cx="1340950" cy="668112"/>
            </a:xfrm>
            <a:prstGeom prst="line">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FBA4EBDB-849F-0151-1563-310D63A75CE1}"/>
                </a:ext>
              </a:extLst>
            </p:cNvPr>
            <p:cNvSpPr txBox="1"/>
            <p:nvPr/>
          </p:nvSpPr>
          <p:spPr>
            <a:xfrm>
              <a:off x="8364371" y="3544214"/>
              <a:ext cx="2291812" cy="1367488"/>
            </a:xfrm>
            <a:prstGeom prst="rect">
              <a:avLst/>
            </a:prstGeom>
            <a:noFill/>
          </p:spPr>
          <p:txBody>
            <a:bodyPr wrap="square">
              <a:spAutoFit/>
            </a:bodyPr>
            <a:lstStyle/>
            <a:p>
              <a:pPr algn="ctr" defTabSz="932597"/>
              <a:r>
                <a:rPr lang="en-US" b="1" u="sng" dirty="0">
                  <a:solidFill>
                    <a:srgbClr val="0078D4">
                      <a:lumMod val="50000"/>
                    </a:srgbClr>
                  </a:solidFill>
                  <a:latin typeface="Segoe UI" panose="020B0502040204020203" pitchFamily="34" charset="0"/>
                  <a:cs typeface="Segoe UI" panose="020B0502040204020203" pitchFamily="34" charset="0"/>
                </a:rPr>
                <a:t>Virtual machines</a:t>
              </a:r>
            </a:p>
            <a:p>
              <a:pPr marL="400050" indent="-285750" defTabSz="932597">
                <a:buFont typeface="Arial" panose="020B0604020202020204" pitchFamily="34" charset="0"/>
                <a:buChar char="•"/>
              </a:pPr>
              <a:r>
                <a:rPr lang="en-US" dirty="0">
                  <a:latin typeface="Segoe UI" panose="020B0502040204020203" pitchFamily="34" charset="0"/>
                  <a:cs typeface="Segoe UI" panose="020B0502040204020203" pitchFamily="34" charset="0"/>
                </a:rPr>
                <a:t>Azure Backup</a:t>
              </a:r>
            </a:p>
            <a:p>
              <a:pPr marL="400050" indent="-285750" defTabSz="932597">
                <a:buFont typeface="Arial" panose="020B0604020202020204" pitchFamily="34" charset="0"/>
                <a:buChar char="•"/>
              </a:pPr>
              <a:r>
                <a:rPr lang="en-US" dirty="0">
                  <a:latin typeface="Segoe UI" panose="020B0502040204020203" pitchFamily="34" charset="0"/>
                  <a:cs typeface="Segoe UI" panose="020B0502040204020203" pitchFamily="34" charset="0"/>
                </a:rPr>
                <a:t>Bastion</a:t>
              </a:r>
            </a:p>
            <a:p>
              <a:pPr marL="400050" indent="-285750" defTabSz="932597">
                <a:buFont typeface="Arial" panose="020B0604020202020204" pitchFamily="34" charset="0"/>
                <a:buChar char="•"/>
              </a:pPr>
              <a:r>
                <a:rPr lang="en-US" dirty="0">
                  <a:latin typeface="Segoe UI" panose="020B0502040204020203" pitchFamily="34" charset="0"/>
                  <a:cs typeface="Segoe UI" panose="020B0502040204020203" pitchFamily="34" charset="0"/>
                </a:rPr>
                <a:t>RDP</a:t>
              </a:r>
            </a:p>
            <a:p>
              <a:pPr marL="400050" indent="-285750" defTabSz="932597">
                <a:buFont typeface="Arial" panose="020B0604020202020204" pitchFamily="34" charset="0"/>
                <a:buChar char="•"/>
              </a:pPr>
              <a:r>
                <a:rPr lang="en-US" dirty="0">
                  <a:latin typeface="Segoe UI" panose="020B0502040204020203" pitchFamily="34" charset="0"/>
                  <a:cs typeface="Segoe UI" panose="020B0502040204020203" pitchFamily="34" charset="0"/>
                </a:rPr>
                <a:t>SSH</a:t>
              </a:r>
            </a:p>
          </p:txBody>
        </p:sp>
        <p:sp>
          <p:nvSpPr>
            <p:cNvPr id="50" name="TextBox 49">
              <a:extLst>
                <a:ext uri="{FF2B5EF4-FFF2-40B4-BE49-F238E27FC236}">
                  <a16:creationId xmlns:a16="http://schemas.microsoft.com/office/drawing/2014/main" id="{7BE74F7E-6F51-38AB-D478-A0FCE545573D}"/>
                </a:ext>
              </a:extLst>
            </p:cNvPr>
            <p:cNvSpPr txBox="1"/>
            <p:nvPr/>
          </p:nvSpPr>
          <p:spPr>
            <a:xfrm>
              <a:off x="4359168" y="4486040"/>
              <a:ext cx="3032791" cy="854680"/>
            </a:xfrm>
            <a:prstGeom prst="rect">
              <a:avLst/>
            </a:prstGeom>
            <a:noFill/>
          </p:spPr>
          <p:txBody>
            <a:bodyPr wrap="square">
              <a:spAutoFit/>
            </a:bodyPr>
            <a:lstStyle/>
            <a:p>
              <a:pPr algn="ctr" defTabSz="932597"/>
              <a:r>
                <a:rPr lang="en-US" b="1" dirty="0">
                  <a:solidFill>
                    <a:srgbClr val="0078D4">
                      <a:lumMod val="50000"/>
                    </a:srgbClr>
                  </a:solidFill>
                  <a:latin typeface="Segoe UI" panose="020B0502040204020203" pitchFamily="34" charset="0"/>
                  <a:ea typeface="Segoe UI" panose="020B0502040204020203" pitchFamily="34" charset="0"/>
                  <a:cs typeface="Segoe UI" panose="020B0502040204020203" pitchFamily="34" charset="0"/>
                </a:rPr>
                <a:t>App Services</a:t>
              </a:r>
            </a:p>
            <a:p>
              <a:pPr marL="347663" indent="-285750" defTabSz="932597">
                <a:buFont typeface="Arial" panose="020B0604020202020204" pitchFamily="34" charset="0"/>
                <a:buChar char="•"/>
              </a:pPr>
              <a:r>
                <a:rPr lang="en-US" dirty="0">
                  <a:latin typeface="Segoe UI" panose="020B0502040204020203" pitchFamily="34" charset="0"/>
                  <a:cs typeface="Segoe UI" panose="020B0502040204020203" pitchFamily="34" charset="0"/>
                </a:rPr>
                <a:t>Application Insights</a:t>
              </a:r>
            </a:p>
            <a:p>
              <a:pPr marL="291436" indent="-291436" algn="ctr" defTabSz="932597">
                <a:buFontTx/>
                <a:buChar char="-"/>
              </a:pPr>
              <a:endParaRPr lang="en-US" b="1" dirty="0">
                <a:solidFill>
                  <a:srgbClr val="0078D4">
                    <a:lumMod val="50000"/>
                  </a:srgbClr>
                </a:solidFill>
                <a:latin typeface="Segoe UI" panose="020B0502040204020203" pitchFamily="34" charset="0"/>
                <a:cs typeface="Segoe UI" panose="020B0502040204020203" pitchFamily="34" charset="0"/>
              </a:endParaRPr>
            </a:p>
          </p:txBody>
        </p:sp>
      </p:grpSp>
    </p:spTree>
    <p:extLst>
      <p:ext uri="{BB962C8B-B14F-4D97-AF65-F5344CB8AC3E}">
        <p14:creationId xmlns:p14="http://schemas.microsoft.com/office/powerpoint/2010/main" val="144466266"/>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CD8665D-5A50-4F07-9D33-48CCD3FD74C7}"/>
              </a:ext>
            </a:extLst>
          </p:cNvPr>
          <p:cNvSpPr>
            <a:spLocks noGrp="1"/>
          </p:cNvSpPr>
          <p:nvPr>
            <p:ph type="title"/>
          </p:nvPr>
        </p:nvSpPr>
        <p:spPr>
          <a:xfrm>
            <a:off x="581340" y="2384524"/>
            <a:ext cx="6472474" cy="1695272"/>
          </a:xfrm>
        </p:spPr>
        <p:txBody>
          <a:bodyPr/>
          <a:lstStyle/>
          <a:p>
            <a:r>
              <a:rPr lang="en-US" spc="0" dirty="0"/>
              <a:t>Configure Azure Resources with the Azure Portal, PowerShell, and the CLI</a:t>
            </a:r>
          </a:p>
        </p:txBody>
      </p:sp>
    </p:spTree>
    <p:extLst>
      <p:ext uri="{BB962C8B-B14F-4D97-AF65-F5344CB8AC3E}">
        <p14:creationId xmlns:p14="http://schemas.microsoft.com/office/powerpoint/2010/main" val="10213484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E72A81-8C75-4163-9D28-302E0F8DD1CA}"/>
              </a:ext>
            </a:extLst>
          </p:cNvPr>
          <p:cNvSpPr>
            <a:spLocks noGrp="1"/>
          </p:cNvSpPr>
          <p:nvPr>
            <p:ph type="title"/>
          </p:nvPr>
        </p:nvSpPr>
        <p:spPr/>
        <p:txBody>
          <a:bodyPr/>
          <a:lstStyle/>
          <a:p>
            <a:r>
              <a:rPr lang="en-US" spc="0" dirty="0"/>
              <a:t>Learning Objectives - Azure Resources with Tools</a:t>
            </a:r>
          </a:p>
        </p:txBody>
      </p:sp>
      <p:sp>
        <p:nvSpPr>
          <p:cNvPr id="62" name="Rectangle 61">
            <a:extLst>
              <a:ext uri="{FF2B5EF4-FFF2-40B4-BE49-F238E27FC236}">
                <a16:creationId xmlns:a16="http://schemas.microsoft.com/office/drawing/2014/main" id="{1B42294D-DFF9-44C2-B135-8C166BD29A4F}"/>
              </a:ext>
            </a:extLst>
          </p:cNvPr>
          <p:cNvSpPr/>
          <p:nvPr/>
        </p:nvSpPr>
        <p:spPr>
          <a:xfrm>
            <a:off x="542766" y="1384196"/>
            <a:ext cx="6559783" cy="2113066"/>
          </a:xfrm>
          <a:prstGeom prst="rect">
            <a:avLst/>
          </a:prstGeom>
          <a:no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marL="233363" indent="-233363">
              <a:spcAft>
                <a:spcPts val="1200"/>
              </a:spcAft>
              <a:buFont typeface="Arial" panose="020B0604020202020204" pitchFamily="34" charset="0"/>
              <a:buChar char="•"/>
            </a:pPr>
            <a:r>
              <a:rPr lang="en-US" sz="2400" dirty="0">
                <a:solidFill>
                  <a:schemeClr val="tx1"/>
                </a:solidFill>
              </a:rPr>
              <a:t>Compare Administration tools </a:t>
            </a:r>
          </a:p>
          <a:p>
            <a:pPr marL="233363" indent="-233363">
              <a:spcAft>
                <a:spcPts val="1200"/>
              </a:spcAft>
              <a:buFont typeface="Arial" panose="020B0604020202020204" pitchFamily="34" charset="0"/>
              <a:buChar char="•"/>
            </a:pPr>
            <a:r>
              <a:rPr lang="en-US" sz="2400" dirty="0">
                <a:solidFill>
                  <a:schemeClr val="tx1"/>
                </a:solidFill>
              </a:rPr>
              <a:t>Demonstration – Azure Portal </a:t>
            </a:r>
          </a:p>
          <a:p>
            <a:pPr marL="233363" indent="-233363">
              <a:spcAft>
                <a:spcPts val="1200"/>
              </a:spcAft>
              <a:buFont typeface="Arial" panose="020B0604020202020204" pitchFamily="34" charset="0"/>
              <a:buChar char="•"/>
            </a:pPr>
            <a:r>
              <a:rPr lang="en-US" sz="2400" dirty="0">
                <a:solidFill>
                  <a:schemeClr val="tx1"/>
                </a:solidFill>
              </a:rPr>
              <a:t>Demonstration – Azure Cloud Shell </a:t>
            </a:r>
          </a:p>
          <a:p>
            <a:pPr marL="233363" indent="-233363">
              <a:spcAft>
                <a:spcPts val="1200"/>
              </a:spcAft>
              <a:buFont typeface="Arial" panose="020B0604020202020204" pitchFamily="34" charset="0"/>
              <a:buChar char="•"/>
            </a:pPr>
            <a:r>
              <a:rPr lang="en-US" sz="2400" dirty="0">
                <a:solidFill>
                  <a:schemeClr val="tx1"/>
                </a:solidFill>
              </a:rPr>
              <a:t>Learning Recap</a:t>
            </a:r>
          </a:p>
        </p:txBody>
      </p:sp>
    </p:spTree>
    <p:extLst>
      <p:ext uri="{BB962C8B-B14F-4D97-AF65-F5344CB8AC3E}">
        <p14:creationId xmlns:p14="http://schemas.microsoft.com/office/powerpoint/2010/main" val="3722424290"/>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DCE6A24-92B2-4CF8-8F79-6E0EA5D7F64D}"/>
              </a:ext>
            </a:extLst>
          </p:cNvPr>
          <p:cNvSpPr>
            <a:spLocks noGrp="1"/>
          </p:cNvSpPr>
          <p:nvPr>
            <p:ph type="title"/>
          </p:nvPr>
        </p:nvSpPr>
        <p:spPr/>
        <p:txBody>
          <a:bodyPr/>
          <a:lstStyle/>
          <a:p>
            <a:r>
              <a:rPr lang="en-US" dirty="0"/>
              <a:t>Compare Administrator tools</a:t>
            </a:r>
          </a:p>
        </p:txBody>
      </p:sp>
      <p:graphicFrame>
        <p:nvGraphicFramePr>
          <p:cNvPr id="4" name="Table 4">
            <a:extLst>
              <a:ext uri="{FF2B5EF4-FFF2-40B4-BE49-F238E27FC236}">
                <a16:creationId xmlns:a16="http://schemas.microsoft.com/office/drawing/2014/main" id="{0E80402C-F56D-4439-BE6E-DDA3C79B8F08}"/>
              </a:ext>
            </a:extLst>
          </p:cNvPr>
          <p:cNvGraphicFramePr>
            <a:graphicFrameLocks noGrp="1"/>
          </p:cNvGraphicFramePr>
          <p:nvPr>
            <p:extLst>
              <p:ext uri="{D42A27DB-BD31-4B8C-83A1-F6EECF244321}">
                <p14:modId xmlns:p14="http://schemas.microsoft.com/office/powerpoint/2010/main" val="1508341538"/>
              </p:ext>
            </p:extLst>
          </p:nvPr>
        </p:nvGraphicFramePr>
        <p:xfrm>
          <a:off x="639799" y="1345882"/>
          <a:ext cx="3305478" cy="4759960"/>
        </p:xfrm>
        <a:graphic>
          <a:graphicData uri="http://schemas.openxmlformats.org/drawingml/2006/table">
            <a:tbl>
              <a:tblPr firstRow="1" bandRow="1">
                <a:tableStyleId>{5C22544A-7EE6-4342-B048-85BDC9FD1C3A}</a:tableStyleId>
              </a:tblPr>
              <a:tblGrid>
                <a:gridCol w="3305478">
                  <a:extLst>
                    <a:ext uri="{9D8B030D-6E8A-4147-A177-3AD203B41FA5}">
                      <a16:colId xmlns:a16="http://schemas.microsoft.com/office/drawing/2014/main" val="3478736876"/>
                    </a:ext>
                  </a:extLst>
                </a:gridCol>
              </a:tblGrid>
              <a:tr h="370840">
                <a:tc>
                  <a:txBody>
                    <a:bodyPr/>
                    <a:lstStyle/>
                    <a:p>
                      <a:pPr algn="ctr"/>
                      <a:r>
                        <a:rPr lang="en-US" dirty="0">
                          <a:solidFill>
                            <a:schemeClr val="tx1"/>
                          </a:solidFill>
                        </a:rPr>
                        <a:t>Azure Portal</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A6BBE7"/>
                    </a:solidFill>
                  </a:tcPr>
                </a:tc>
                <a:extLst>
                  <a:ext uri="{0D108BD9-81ED-4DB2-BD59-A6C34878D82A}">
                    <a16:rowId xmlns:a16="http://schemas.microsoft.com/office/drawing/2014/main" val="3123306647"/>
                  </a:ext>
                </a:extLst>
              </a:tr>
              <a:tr h="370840">
                <a:tc>
                  <a:txBody>
                    <a:bodyPr/>
                    <a:lstStyle/>
                    <a:p>
                      <a:pPr marL="174625" marR="0" lvl="0" indent="-174625" algn="l" defTabSz="932742"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dirty="0"/>
                    </a:p>
                    <a:p>
                      <a:pPr marL="174625" marR="0" lvl="0" indent="-174625" algn="l" defTabSz="932742"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dirty="0"/>
                    </a:p>
                    <a:p>
                      <a:pPr marL="174625" marR="0" lvl="0" indent="-174625" algn="l" defTabSz="932742"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dirty="0"/>
                    </a:p>
                    <a:p>
                      <a:pPr marL="174625" marR="0" lvl="0" indent="-174625" algn="l" defTabSz="932742"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dirty="0"/>
                    </a:p>
                    <a:p>
                      <a:pPr marL="174625" marR="0" lvl="0" indent="-174625" algn="l" defTabSz="932742"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dirty="0"/>
                    </a:p>
                    <a:p>
                      <a:pPr marL="174625" marR="0" lvl="0" indent="-174625" algn="l" defTabSz="932742"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dirty="0"/>
                    </a:p>
                    <a:p>
                      <a:pPr marL="174625" marR="0" lvl="0" indent="-174625" algn="l" defTabSz="932742"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US" dirty="0"/>
                        <a:t>View and manage resources</a:t>
                      </a:r>
                    </a:p>
                    <a:p>
                      <a:pPr marL="174625" indent="-174625">
                        <a:spcAft>
                          <a:spcPts val="600"/>
                        </a:spcAft>
                        <a:buFont typeface="Arial" panose="020B0604020202020204" pitchFamily="34" charset="0"/>
                        <a:buChar char="•"/>
                      </a:pPr>
                      <a:r>
                        <a:rPr lang="en-US" dirty="0"/>
                        <a:t>Visual interface</a:t>
                      </a:r>
                    </a:p>
                    <a:p>
                      <a:pPr marL="174625" indent="-174625">
                        <a:spcAft>
                          <a:spcPts val="600"/>
                        </a:spcAft>
                        <a:buFont typeface="Arial" panose="020B0604020202020204" pitchFamily="34" charset="0"/>
                        <a:buChar char="•"/>
                      </a:pPr>
                      <a:r>
                        <a:rPr lang="en-US" dirty="0"/>
                        <a:t>Unified hub – training and documentation </a:t>
                      </a:r>
                    </a:p>
                    <a:p>
                      <a:pPr marL="174625" indent="-174625">
                        <a:spcAft>
                          <a:spcPts val="600"/>
                        </a:spcAft>
                        <a:buFont typeface="Arial" panose="020B0604020202020204" pitchFamily="34" charset="0"/>
                        <a:buChar char="•"/>
                      </a:pPr>
                      <a:r>
                        <a:rPr lang="en-US" dirty="0"/>
                        <a:t>Personalize your experience</a:t>
                      </a:r>
                    </a:p>
                    <a:p>
                      <a:pPr marL="174625" indent="-174625">
                        <a:spcAft>
                          <a:spcPts val="600"/>
                        </a:spcAft>
                        <a:buFont typeface="Arial" panose="020B0604020202020204" pitchFamily="34" charset="0"/>
                        <a:buChar char="•"/>
                      </a:pPr>
                      <a:r>
                        <a:rPr lang="en-US" dirty="0"/>
                        <a:t>Mobile app</a:t>
                      </a:r>
                    </a:p>
                    <a:p>
                      <a:pPr marL="174625" marR="0" lvl="0" indent="-174625" algn="l" defTabSz="932742"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US" dirty="0"/>
                        <a:t>Access the Cloud Shell</a:t>
                      </a:r>
                    </a:p>
                    <a:p>
                      <a:pPr marL="174625" indent="-174625">
                        <a:spcAft>
                          <a:spcPts val="600"/>
                        </a:spcAft>
                        <a:buFont typeface="Arial" panose="020B0604020202020204" pitchFamily="34" charset="0"/>
                        <a:buChar char="•"/>
                      </a:pPr>
                      <a:r>
                        <a:rPr lang="en-US" dirty="0"/>
                        <a:t>One-off creation scenarios</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977884476"/>
                  </a:ext>
                </a:extLst>
              </a:tr>
            </a:tbl>
          </a:graphicData>
        </a:graphic>
      </p:graphicFrame>
      <p:graphicFrame>
        <p:nvGraphicFramePr>
          <p:cNvPr id="6" name="Table 4">
            <a:extLst>
              <a:ext uri="{FF2B5EF4-FFF2-40B4-BE49-F238E27FC236}">
                <a16:creationId xmlns:a16="http://schemas.microsoft.com/office/drawing/2014/main" id="{44F6B055-CECA-4D21-82EC-3BCBD6003A8F}"/>
              </a:ext>
            </a:extLst>
          </p:cNvPr>
          <p:cNvGraphicFramePr>
            <a:graphicFrameLocks noGrp="1"/>
          </p:cNvGraphicFramePr>
          <p:nvPr>
            <p:extLst>
              <p:ext uri="{D42A27DB-BD31-4B8C-83A1-F6EECF244321}">
                <p14:modId xmlns:p14="http://schemas.microsoft.com/office/powerpoint/2010/main" val="4069992909"/>
              </p:ext>
            </p:extLst>
          </p:nvPr>
        </p:nvGraphicFramePr>
        <p:xfrm>
          <a:off x="4480622" y="1345882"/>
          <a:ext cx="3305478" cy="4759960"/>
        </p:xfrm>
        <a:graphic>
          <a:graphicData uri="http://schemas.openxmlformats.org/drawingml/2006/table">
            <a:tbl>
              <a:tblPr firstRow="1" bandRow="1">
                <a:tableStyleId>{5C22544A-7EE6-4342-B048-85BDC9FD1C3A}</a:tableStyleId>
              </a:tblPr>
              <a:tblGrid>
                <a:gridCol w="3305478">
                  <a:extLst>
                    <a:ext uri="{9D8B030D-6E8A-4147-A177-3AD203B41FA5}">
                      <a16:colId xmlns:a16="http://schemas.microsoft.com/office/drawing/2014/main" val="3478736876"/>
                    </a:ext>
                  </a:extLst>
                </a:gridCol>
              </a:tblGrid>
              <a:tr h="383106">
                <a:tc>
                  <a:txBody>
                    <a:bodyPr/>
                    <a:lstStyle/>
                    <a:p>
                      <a:pPr algn="ctr"/>
                      <a:r>
                        <a:rPr lang="en-US" dirty="0">
                          <a:solidFill>
                            <a:schemeClr val="tx1"/>
                          </a:solidFill>
                        </a:rPr>
                        <a:t>Azure Cloud Shell</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A6BBE7"/>
                    </a:solidFill>
                  </a:tcPr>
                </a:tc>
                <a:extLst>
                  <a:ext uri="{0D108BD9-81ED-4DB2-BD59-A6C34878D82A}">
                    <a16:rowId xmlns:a16="http://schemas.microsoft.com/office/drawing/2014/main" val="3123306647"/>
                  </a:ext>
                </a:extLst>
              </a:tr>
              <a:tr h="4376854">
                <a:tc>
                  <a:txBody>
                    <a:bodyPr/>
                    <a:lstStyle/>
                    <a:p>
                      <a:pPr marL="174625" indent="-174625">
                        <a:buFont typeface="Arial" panose="020B0604020202020204" pitchFamily="34" charset="0"/>
                        <a:buChar char="•"/>
                      </a:pPr>
                      <a:endParaRPr lang="en-US" dirty="0"/>
                    </a:p>
                    <a:p>
                      <a:pPr marL="174625" indent="-174625">
                        <a:buFont typeface="Arial" panose="020B0604020202020204" pitchFamily="34" charset="0"/>
                        <a:buChar char="•"/>
                      </a:pPr>
                      <a:endParaRPr lang="en-US" dirty="0"/>
                    </a:p>
                    <a:p>
                      <a:pPr marL="174625" indent="-174625">
                        <a:buFont typeface="Arial" panose="020B0604020202020204" pitchFamily="34" charset="0"/>
                        <a:buChar char="•"/>
                      </a:pPr>
                      <a:endParaRPr lang="en-US" dirty="0"/>
                    </a:p>
                    <a:p>
                      <a:pPr marL="174625" indent="-174625">
                        <a:buFont typeface="Arial" panose="020B0604020202020204" pitchFamily="34" charset="0"/>
                        <a:buChar char="•"/>
                      </a:pPr>
                      <a:endParaRPr lang="en-US" dirty="0"/>
                    </a:p>
                    <a:p>
                      <a:pPr marL="174625" indent="-174625">
                        <a:buFont typeface="Arial" panose="020B0604020202020204" pitchFamily="34" charset="0"/>
                        <a:buChar char="•"/>
                      </a:pPr>
                      <a:endParaRPr lang="en-US" dirty="0"/>
                    </a:p>
                    <a:p>
                      <a:pPr marL="174625" indent="-174625">
                        <a:buFont typeface="Arial" panose="020B0604020202020204" pitchFamily="34" charset="0"/>
                        <a:buChar char="•"/>
                      </a:pPr>
                      <a:endParaRPr lang="en-US" dirty="0"/>
                    </a:p>
                    <a:p>
                      <a:pPr marL="174625" indent="-174625">
                        <a:spcAft>
                          <a:spcPts val="600"/>
                        </a:spcAft>
                        <a:buFont typeface="Arial" panose="020B0604020202020204" pitchFamily="34" charset="0"/>
                        <a:buChar char="•"/>
                      </a:pPr>
                      <a:r>
                        <a:rPr lang="en-US" dirty="0"/>
                        <a:t>Interactive and browser-accessible with file storage</a:t>
                      </a:r>
                    </a:p>
                    <a:p>
                      <a:pPr marL="174625" indent="-174625">
                        <a:spcAft>
                          <a:spcPts val="600"/>
                        </a:spcAft>
                        <a:buFont typeface="Arial" panose="020B0604020202020204" pitchFamily="34" charset="0"/>
                        <a:buChar char="•"/>
                      </a:pPr>
                      <a:r>
                        <a:rPr lang="en-US" dirty="0"/>
                        <a:t>Offers Bash or PowerShell</a:t>
                      </a:r>
                    </a:p>
                    <a:p>
                      <a:pPr marL="174625" indent="-174625">
                        <a:spcAft>
                          <a:spcPts val="600"/>
                        </a:spcAft>
                        <a:buFont typeface="Arial" panose="020B0604020202020204" pitchFamily="34" charset="0"/>
                        <a:buChar char="•"/>
                      </a:pPr>
                      <a:r>
                        <a:rPr lang="en-US" dirty="0"/>
                        <a:t>Authenticates automatically</a:t>
                      </a:r>
                    </a:p>
                    <a:p>
                      <a:pPr marL="174625" indent="-174625">
                        <a:spcAft>
                          <a:spcPts val="600"/>
                        </a:spcAft>
                        <a:buFont typeface="Arial" panose="020B0604020202020204" pitchFamily="34" charset="0"/>
                        <a:buChar char="•"/>
                      </a:pPr>
                      <a:r>
                        <a:rPr lang="en-US" dirty="0"/>
                        <a:t>Provided on a per-session and per-user basis</a:t>
                      </a:r>
                    </a:p>
                    <a:p>
                      <a:pPr marL="174625" indent="-174625">
                        <a:spcAft>
                          <a:spcPts val="600"/>
                        </a:spcAft>
                        <a:buFont typeface="Arial" panose="020B0604020202020204" pitchFamily="34" charset="0"/>
                        <a:buChar char="•"/>
                      </a:pPr>
                      <a:r>
                        <a:rPr lang="en-US" dirty="0"/>
                        <a:t>Temporary - times out after 20 minutes</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977884476"/>
                  </a:ext>
                </a:extLst>
              </a:tr>
            </a:tbl>
          </a:graphicData>
        </a:graphic>
      </p:graphicFrame>
      <p:graphicFrame>
        <p:nvGraphicFramePr>
          <p:cNvPr id="8" name="Table 4">
            <a:extLst>
              <a:ext uri="{FF2B5EF4-FFF2-40B4-BE49-F238E27FC236}">
                <a16:creationId xmlns:a16="http://schemas.microsoft.com/office/drawing/2014/main" id="{FC8699D1-58CA-4A88-AFEF-A1F8DB6FA590}"/>
              </a:ext>
            </a:extLst>
          </p:cNvPr>
          <p:cNvGraphicFramePr>
            <a:graphicFrameLocks noGrp="1"/>
          </p:cNvGraphicFramePr>
          <p:nvPr>
            <p:extLst>
              <p:ext uri="{D42A27DB-BD31-4B8C-83A1-F6EECF244321}">
                <p14:modId xmlns:p14="http://schemas.microsoft.com/office/powerpoint/2010/main" val="1404095778"/>
              </p:ext>
            </p:extLst>
          </p:nvPr>
        </p:nvGraphicFramePr>
        <p:xfrm>
          <a:off x="8187881" y="1345882"/>
          <a:ext cx="3305478" cy="4759960"/>
        </p:xfrm>
        <a:graphic>
          <a:graphicData uri="http://schemas.openxmlformats.org/drawingml/2006/table">
            <a:tbl>
              <a:tblPr firstRow="1" bandRow="1">
                <a:tableStyleId>{5C22544A-7EE6-4342-B048-85BDC9FD1C3A}</a:tableStyleId>
              </a:tblPr>
              <a:tblGrid>
                <a:gridCol w="3305478">
                  <a:extLst>
                    <a:ext uri="{9D8B030D-6E8A-4147-A177-3AD203B41FA5}">
                      <a16:colId xmlns:a16="http://schemas.microsoft.com/office/drawing/2014/main" val="3478736876"/>
                    </a:ext>
                  </a:extLst>
                </a:gridCol>
              </a:tblGrid>
              <a:tr h="383106">
                <a:tc>
                  <a:txBody>
                    <a:bodyPr/>
                    <a:lstStyle/>
                    <a:p>
                      <a:pPr algn="ctr"/>
                      <a:r>
                        <a:rPr lang="en-US" dirty="0">
                          <a:solidFill>
                            <a:schemeClr val="tx1"/>
                          </a:solidFill>
                        </a:rPr>
                        <a:t>Azure PowerShell and CLI</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A6BBE7"/>
                    </a:solidFill>
                  </a:tcPr>
                </a:tc>
                <a:extLst>
                  <a:ext uri="{0D108BD9-81ED-4DB2-BD59-A6C34878D82A}">
                    <a16:rowId xmlns:a16="http://schemas.microsoft.com/office/drawing/2014/main" val="3123306647"/>
                  </a:ext>
                </a:extLst>
              </a:tr>
              <a:tr h="4376854">
                <a:tc>
                  <a:txBody>
                    <a:bodyPr/>
                    <a:lstStyle/>
                    <a:p>
                      <a:pPr marL="174625" indent="-174625">
                        <a:buFont typeface="Arial" panose="020B0604020202020204" pitchFamily="34" charset="0"/>
                        <a:buChar char="•"/>
                      </a:pPr>
                      <a:endParaRPr lang="en-US" dirty="0"/>
                    </a:p>
                    <a:p>
                      <a:pPr marL="174625" indent="-174625">
                        <a:buFont typeface="Arial" panose="020B0604020202020204" pitchFamily="34" charset="0"/>
                        <a:buChar char="•"/>
                      </a:pPr>
                      <a:endParaRPr lang="en-US" dirty="0"/>
                    </a:p>
                    <a:p>
                      <a:pPr marL="174625" indent="-174625">
                        <a:buFont typeface="Arial" panose="020B0604020202020204" pitchFamily="34" charset="0"/>
                        <a:buChar char="•"/>
                      </a:pPr>
                      <a:endParaRPr lang="en-US" dirty="0"/>
                    </a:p>
                    <a:p>
                      <a:pPr marL="174625" indent="-174625">
                        <a:buFont typeface="Arial" panose="020B0604020202020204" pitchFamily="34" charset="0"/>
                        <a:buChar char="•"/>
                      </a:pPr>
                      <a:endParaRPr lang="en-US" dirty="0"/>
                    </a:p>
                    <a:p>
                      <a:pPr marL="174625" indent="-174625">
                        <a:buFont typeface="Arial" panose="020B0604020202020204" pitchFamily="34" charset="0"/>
                        <a:buChar char="•"/>
                      </a:pPr>
                      <a:endParaRPr lang="en-US" dirty="0"/>
                    </a:p>
                    <a:p>
                      <a:pPr marL="174625" indent="-174625">
                        <a:buFont typeface="Arial" panose="020B0604020202020204" pitchFamily="34" charset="0"/>
                        <a:buChar char="•"/>
                      </a:pPr>
                      <a:endParaRPr lang="en-US" dirty="0"/>
                    </a:p>
                    <a:p>
                      <a:pPr marL="174625" indent="-174625">
                        <a:spcAft>
                          <a:spcPts val="600"/>
                        </a:spcAft>
                        <a:buFont typeface="Arial" panose="020B0604020202020204" pitchFamily="34" charset="0"/>
                        <a:buChar char="•"/>
                      </a:pPr>
                      <a:r>
                        <a:rPr lang="en-US" dirty="0"/>
                        <a:t>Command line programs</a:t>
                      </a:r>
                    </a:p>
                    <a:p>
                      <a:pPr marL="174625" indent="-174625">
                        <a:spcAft>
                          <a:spcPts val="600"/>
                        </a:spcAft>
                        <a:buFont typeface="Arial" panose="020B0604020202020204" pitchFamily="34" charset="0"/>
                        <a:buChar char="•"/>
                      </a:pPr>
                      <a:r>
                        <a:rPr lang="en-US" dirty="0"/>
                        <a:t>Interactive and scripting modes</a:t>
                      </a:r>
                    </a:p>
                    <a:p>
                      <a:pPr marL="174625" indent="-174625">
                        <a:spcAft>
                          <a:spcPts val="600"/>
                        </a:spcAft>
                        <a:buFont typeface="Arial" panose="020B0604020202020204" pitchFamily="34" charset="0"/>
                        <a:buChar char="•"/>
                      </a:pPr>
                      <a:r>
                        <a:rPr lang="en-US" dirty="0"/>
                        <a:t>Cross-platform</a:t>
                      </a:r>
                    </a:p>
                    <a:p>
                      <a:pPr marL="174625" indent="-174625">
                        <a:spcAft>
                          <a:spcPts val="600"/>
                        </a:spcAft>
                        <a:buFont typeface="Arial" panose="020B0604020202020204" pitchFamily="34" charset="0"/>
                        <a:buChar char="•"/>
                      </a:pPr>
                      <a:r>
                        <a:rPr lang="en-US" dirty="0"/>
                        <a:t>Good for repeatable deployments</a:t>
                      </a:r>
                    </a:p>
                    <a:p>
                      <a:pPr marL="174625" indent="-174625">
                        <a:spcAft>
                          <a:spcPts val="600"/>
                        </a:spcAft>
                        <a:buFont typeface="Arial" panose="020B0604020202020204" pitchFamily="34" charset="0"/>
                        <a:buChar char="•"/>
                      </a:pPr>
                      <a:r>
                        <a:rPr lang="en-US" dirty="0"/>
                        <a:t>Familiar coding experience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977884476"/>
                  </a:ext>
                </a:extLst>
              </a:tr>
            </a:tbl>
          </a:graphicData>
        </a:graphic>
      </p:graphicFrame>
      <p:pic>
        <p:nvPicPr>
          <p:cNvPr id="12" name="Picture 11">
            <a:extLst>
              <a:ext uri="{FF2B5EF4-FFF2-40B4-BE49-F238E27FC236}">
                <a16:creationId xmlns:a16="http://schemas.microsoft.com/office/drawing/2014/main" id="{BEB47ED3-91E7-49EE-A53E-7EEFD0D931A5}"/>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5185049" y="1949590"/>
            <a:ext cx="1813314" cy="1263004"/>
          </a:xfrm>
          <a:prstGeom prst="rect">
            <a:avLst/>
          </a:prstGeom>
        </p:spPr>
      </p:pic>
      <p:pic>
        <p:nvPicPr>
          <p:cNvPr id="14" name="Picture 13">
            <a:extLst>
              <a:ext uri="{FF2B5EF4-FFF2-40B4-BE49-F238E27FC236}">
                <a16:creationId xmlns:a16="http://schemas.microsoft.com/office/drawing/2014/main" id="{46D54FCE-CC4A-4C3F-80C6-AAEDB3EEF3C2}"/>
              </a:ext>
              <a:ext uri="{C183D7F6-B498-43B3-948B-1728B52AA6E4}">
                <adec:decorative xmlns:adec="http://schemas.microsoft.com/office/drawing/2017/decorative" val="1"/>
              </a:ext>
            </a:extLst>
          </p:cNvPr>
          <p:cNvPicPr/>
          <p:nvPr/>
        </p:nvPicPr>
        <p:blipFill>
          <a:blip r:embed="rId4">
            <a:extLst>
              <a:ext uri="{28A0092B-C50C-407E-A947-70E740481C1C}">
                <a14:useLocalDpi xmlns:a14="http://schemas.microsoft.com/office/drawing/2010/main"/>
              </a:ext>
            </a:extLst>
          </a:blip>
          <a:stretch>
            <a:fillRect/>
          </a:stretch>
        </p:blipFill>
        <p:spPr>
          <a:xfrm>
            <a:off x="924667" y="1874412"/>
            <a:ext cx="2605446" cy="1413360"/>
          </a:xfrm>
          <a:prstGeom prst="rect">
            <a:avLst/>
          </a:prstGeom>
          <a:ln>
            <a:noFill/>
          </a:ln>
        </p:spPr>
      </p:pic>
      <p:sp>
        <p:nvSpPr>
          <p:cNvPr id="16" name="Rectangle 15">
            <a:extLst>
              <a:ext uri="{FF2B5EF4-FFF2-40B4-BE49-F238E27FC236}">
                <a16:creationId xmlns:a16="http://schemas.microsoft.com/office/drawing/2014/main" id="{8E3B601B-685D-4D21-8E3F-BFB7E6C74F83}"/>
              </a:ext>
              <a:ext uri="{C183D7F6-B498-43B3-948B-1728B52AA6E4}">
                <adec:decorative xmlns:adec="http://schemas.microsoft.com/office/drawing/2017/decorative" val="1"/>
              </a:ext>
            </a:extLst>
          </p:cNvPr>
          <p:cNvSpPr/>
          <p:nvPr/>
        </p:nvSpPr>
        <p:spPr>
          <a:xfrm>
            <a:off x="8490527" y="2159170"/>
            <a:ext cx="2751037" cy="843843"/>
          </a:xfrm>
          <a:prstGeom prst="rect">
            <a:avLst/>
          </a:prstGeom>
          <a:solidFill>
            <a:schemeClr val="bg1"/>
          </a:solidFill>
          <a:ln w="19050">
            <a:noFill/>
          </a:ln>
        </p:spPr>
        <p:txBody>
          <a:bodyPr wrap="square" lIns="182880" tIns="137160" rIns="182880" bIns="137160" anchor="ctr">
            <a:noAutofit/>
          </a:bodyPr>
          <a:lstStyle/>
          <a:p>
            <a:pPr algn="ctr">
              <a:tabLst>
                <a:tab pos="288198" algn="l"/>
              </a:tabLst>
            </a:pPr>
            <a:r>
              <a:rPr lang="en-US" sz="1400" dirty="0">
                <a:latin typeface="Consolas" panose="020B0609020204030204" pitchFamily="49" charset="0"/>
              </a:rPr>
              <a:t> az vm restart -g MyResourceGroup -n MyVm</a:t>
            </a:r>
          </a:p>
        </p:txBody>
      </p:sp>
    </p:spTree>
    <p:extLst>
      <p:ext uri="{BB962C8B-B14F-4D97-AF65-F5344CB8AC3E}">
        <p14:creationId xmlns:p14="http://schemas.microsoft.com/office/powerpoint/2010/main" val="1949761143"/>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FA3944-CBE3-4DBE-88DB-E267C38DC4E1}"/>
              </a:ext>
            </a:extLst>
          </p:cNvPr>
          <p:cNvSpPr>
            <a:spLocks noGrp="1"/>
          </p:cNvSpPr>
          <p:nvPr>
            <p:ph type="title"/>
          </p:nvPr>
        </p:nvSpPr>
        <p:spPr/>
        <p:txBody>
          <a:bodyPr/>
          <a:lstStyle/>
          <a:p>
            <a:r>
              <a:rPr lang="en-US" dirty="0"/>
              <a:t>Demonstration – Azure Portal (optional)</a:t>
            </a:r>
          </a:p>
        </p:txBody>
      </p:sp>
      <p:sp>
        <p:nvSpPr>
          <p:cNvPr id="4" name="Rectangle 3">
            <a:extLst>
              <a:ext uri="{FF2B5EF4-FFF2-40B4-BE49-F238E27FC236}">
                <a16:creationId xmlns:a16="http://schemas.microsoft.com/office/drawing/2014/main" id="{D6F61086-2623-436F-B84F-F7834E874A0E}"/>
              </a:ext>
            </a:extLst>
          </p:cNvPr>
          <p:cNvSpPr/>
          <p:nvPr/>
        </p:nvSpPr>
        <p:spPr bwMode="auto">
          <a:xfrm>
            <a:off x="950100" y="1701187"/>
            <a:ext cx="9044504" cy="1561204"/>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342900" indent="-342900" defTabSz="1022350">
              <a:spcBef>
                <a:spcPct val="0"/>
              </a:spcBef>
              <a:spcAft>
                <a:spcPct val="35000"/>
              </a:spcAft>
              <a:buFont typeface="Arial" panose="020B0604020202020204" pitchFamily="34" charset="0"/>
              <a:buChar char="•"/>
            </a:pPr>
            <a:r>
              <a:rPr lang="en-US" sz="2400" dirty="0">
                <a:solidFill>
                  <a:schemeClr val="tx1"/>
                </a:solidFill>
              </a:rPr>
              <a:t>Customize your dashboard</a:t>
            </a:r>
          </a:p>
          <a:p>
            <a:pPr marL="342900" indent="-342900" defTabSz="1022350">
              <a:spcBef>
                <a:spcPct val="0"/>
              </a:spcBef>
              <a:spcAft>
                <a:spcPct val="35000"/>
              </a:spcAft>
              <a:buFont typeface="Arial" panose="020B0604020202020204" pitchFamily="34" charset="0"/>
              <a:buChar char="•"/>
            </a:pPr>
            <a:r>
              <a:rPr lang="en-US" sz="2400" dirty="0">
                <a:solidFill>
                  <a:schemeClr val="tx1"/>
                </a:solidFill>
              </a:rPr>
              <a:t>Search for and locate resources</a:t>
            </a:r>
          </a:p>
          <a:p>
            <a:pPr marL="342900" indent="-342900" defTabSz="1022350">
              <a:spcBef>
                <a:spcPct val="0"/>
              </a:spcBef>
              <a:spcAft>
                <a:spcPct val="35000"/>
              </a:spcAft>
              <a:buFont typeface="Arial" panose="020B0604020202020204" pitchFamily="34" charset="0"/>
              <a:buChar char="•"/>
            </a:pPr>
            <a:r>
              <a:rPr lang="en-US" sz="2400" dirty="0">
                <a:solidFill>
                  <a:schemeClr val="tx1"/>
                </a:solidFill>
              </a:rPr>
              <a:t>Support and help tickets</a:t>
            </a:r>
          </a:p>
        </p:txBody>
      </p:sp>
    </p:spTree>
    <p:extLst>
      <p:ext uri="{BB962C8B-B14F-4D97-AF65-F5344CB8AC3E}">
        <p14:creationId xmlns:p14="http://schemas.microsoft.com/office/powerpoint/2010/main" val="686790469"/>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B8D6FC-8BC6-4FB9-ABC0-671D5C825B09}"/>
              </a:ext>
            </a:extLst>
          </p:cNvPr>
          <p:cNvSpPr>
            <a:spLocks noGrp="1"/>
          </p:cNvSpPr>
          <p:nvPr>
            <p:ph type="title"/>
          </p:nvPr>
        </p:nvSpPr>
        <p:spPr/>
        <p:txBody>
          <a:bodyPr/>
          <a:lstStyle/>
          <a:p>
            <a:r>
              <a:rPr lang="en-US" dirty="0"/>
              <a:t>Demonstration – Cloud Shell (optional)</a:t>
            </a:r>
          </a:p>
        </p:txBody>
      </p:sp>
      <p:sp>
        <p:nvSpPr>
          <p:cNvPr id="30" name="Rectangle 29">
            <a:extLst>
              <a:ext uri="{FF2B5EF4-FFF2-40B4-BE49-F238E27FC236}">
                <a16:creationId xmlns:a16="http://schemas.microsoft.com/office/drawing/2014/main" id="{2BDC35E2-0415-439A-A55F-97A07060EB78}"/>
              </a:ext>
            </a:extLst>
          </p:cNvPr>
          <p:cNvSpPr/>
          <p:nvPr/>
        </p:nvSpPr>
        <p:spPr bwMode="auto">
          <a:xfrm>
            <a:off x="910312" y="1737365"/>
            <a:ext cx="8829112" cy="3079183"/>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342900" indent="-342900" defTabSz="1022350">
              <a:spcBef>
                <a:spcPct val="0"/>
              </a:spcBef>
              <a:spcAft>
                <a:spcPct val="35000"/>
              </a:spcAft>
              <a:buFont typeface="Arial" panose="020B0604020202020204" pitchFamily="34" charset="0"/>
              <a:buChar char="•"/>
            </a:pPr>
            <a:r>
              <a:rPr lang="en-US" sz="2400" dirty="0">
                <a:solidFill>
                  <a:schemeClr val="tx1"/>
                </a:solidFill>
              </a:rPr>
              <a:t>Access the Cloud Shell</a:t>
            </a:r>
          </a:p>
          <a:p>
            <a:pPr marL="342900" indent="-342900" defTabSz="1022350">
              <a:spcBef>
                <a:spcPct val="0"/>
              </a:spcBef>
              <a:spcAft>
                <a:spcPct val="35000"/>
              </a:spcAft>
              <a:buFont typeface="Arial" panose="020B0604020202020204" pitchFamily="34" charset="0"/>
              <a:buChar char="•"/>
            </a:pPr>
            <a:r>
              <a:rPr lang="en-US" sz="2400" dirty="0">
                <a:solidFill>
                  <a:schemeClr val="tx1"/>
                </a:solidFill>
              </a:rPr>
              <a:t>Configure storage for the Cloud Shell </a:t>
            </a:r>
          </a:p>
          <a:p>
            <a:pPr marL="342900" indent="-342900" defTabSz="1022350">
              <a:spcBef>
                <a:spcPct val="0"/>
              </a:spcBef>
              <a:spcAft>
                <a:spcPct val="35000"/>
              </a:spcAft>
              <a:buFont typeface="Arial" panose="020B0604020202020204" pitchFamily="34" charset="0"/>
              <a:buChar char="•"/>
            </a:pPr>
            <a:r>
              <a:rPr lang="en-US" sz="2400" dirty="0">
                <a:solidFill>
                  <a:schemeClr val="tx1"/>
                </a:solidFill>
              </a:rPr>
              <a:t>Explore PowerShell or Bash</a:t>
            </a:r>
          </a:p>
          <a:p>
            <a:pPr marL="342900" indent="-342900" defTabSz="1022350">
              <a:spcBef>
                <a:spcPct val="0"/>
              </a:spcBef>
              <a:spcAft>
                <a:spcPct val="35000"/>
              </a:spcAft>
              <a:buFont typeface="Arial" panose="020B0604020202020204" pitchFamily="34" charset="0"/>
              <a:buChar char="•"/>
            </a:pPr>
            <a:r>
              <a:rPr lang="en-US" sz="2400" dirty="0">
                <a:solidFill>
                  <a:schemeClr val="tx1"/>
                </a:solidFill>
              </a:rPr>
              <a:t>Upload or download files to the storage</a:t>
            </a:r>
          </a:p>
          <a:p>
            <a:pPr marL="342900" indent="-342900" defTabSz="1022350">
              <a:spcBef>
                <a:spcPct val="0"/>
              </a:spcBef>
              <a:spcAft>
                <a:spcPct val="35000"/>
              </a:spcAft>
              <a:buFont typeface="Arial" panose="020B0604020202020204" pitchFamily="34" charset="0"/>
              <a:buChar char="•"/>
            </a:pPr>
            <a:r>
              <a:rPr lang="en-US" sz="2400" dirty="0">
                <a:solidFill>
                  <a:schemeClr val="tx1"/>
                </a:solidFill>
              </a:rPr>
              <a:t>Use the Cloud Editor (optional)</a:t>
            </a:r>
          </a:p>
          <a:p>
            <a:pPr marL="342900" indent="-342900" defTabSz="1022350">
              <a:spcBef>
                <a:spcPct val="0"/>
              </a:spcBef>
              <a:spcAft>
                <a:spcPct val="35000"/>
              </a:spcAft>
              <a:buFont typeface="Arial" panose="020B0604020202020204" pitchFamily="34" charset="0"/>
              <a:buChar char="•"/>
            </a:pPr>
            <a:endParaRPr lang="en-US" sz="2400" dirty="0">
              <a:solidFill>
                <a:schemeClr val="tx1"/>
              </a:solidFill>
            </a:endParaRPr>
          </a:p>
        </p:txBody>
      </p:sp>
    </p:spTree>
    <p:extLst>
      <p:ext uri="{BB962C8B-B14F-4D97-AF65-F5344CB8AC3E}">
        <p14:creationId xmlns:p14="http://schemas.microsoft.com/office/powerpoint/2010/main" val="1057689273"/>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8A36AA-E9C3-4D65-A81C-6BDA7C1BB0F9}"/>
              </a:ext>
            </a:extLst>
          </p:cNvPr>
          <p:cNvSpPr>
            <a:spLocks noGrp="1"/>
          </p:cNvSpPr>
          <p:nvPr>
            <p:ph type="title"/>
          </p:nvPr>
        </p:nvSpPr>
        <p:spPr>
          <a:xfrm>
            <a:off x="466708" y="525428"/>
            <a:ext cx="11703601" cy="502246"/>
          </a:xfrm>
        </p:spPr>
        <p:txBody>
          <a:bodyPr/>
          <a:lstStyle/>
          <a:p>
            <a:r>
              <a:rPr lang="en-US" dirty="0"/>
              <a:t>Learning Recap – Azure Resources with Tools</a:t>
            </a:r>
          </a:p>
        </p:txBody>
      </p:sp>
      <p:sp>
        <p:nvSpPr>
          <p:cNvPr id="20" name="Rectangle 19">
            <a:extLst>
              <a:ext uri="{FF2B5EF4-FFF2-40B4-BE49-F238E27FC236}">
                <a16:creationId xmlns:a16="http://schemas.microsoft.com/office/drawing/2014/main" id="{594659B7-6543-4216-BCFA-5E6142C6747D}"/>
              </a:ext>
            </a:extLst>
          </p:cNvPr>
          <p:cNvSpPr/>
          <p:nvPr/>
        </p:nvSpPr>
        <p:spPr>
          <a:xfrm>
            <a:off x="3970642" y="2103366"/>
            <a:ext cx="7445841" cy="2787792"/>
          </a:xfrm>
          <a:prstGeom prst="rect">
            <a:avLst/>
          </a:prstGeom>
          <a:no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6040" tIns="106040" rIns="106040" bIns="106040" numCol="1" spcCol="1270" anchor="t" anchorCtr="0">
            <a:noAutofit/>
          </a:bodyPr>
          <a:lstStyle/>
          <a:p>
            <a:pPr marL="285750" indent="-285750" defTabSz="800100">
              <a:spcBef>
                <a:spcPct val="0"/>
              </a:spcBef>
              <a:spcAft>
                <a:spcPts val="600"/>
              </a:spcAft>
              <a:buClr>
                <a:schemeClr val="tx1"/>
              </a:buClr>
              <a:buSzPct val="100000"/>
              <a:buFont typeface="Arial" panose="020B0604020202020204" pitchFamily="34" charset="0"/>
              <a:buChar char="•"/>
              <a:tabLst>
                <a:tab pos="349724" algn="l"/>
                <a:tab pos="582873" algn="l"/>
              </a:tabLst>
            </a:pPr>
            <a:r>
              <a:rPr lang="en-US" dirty="0">
                <a:hlinkClick r:id="rId3"/>
              </a:rPr>
              <a:t>Manage services with the Azure portal (</a:t>
            </a:r>
            <a:r>
              <a:rPr lang="en-US" dirty="0">
                <a:highlight>
                  <a:srgbClr val="FFFF00"/>
                </a:highlight>
                <a:hlinkClick r:id="rId3"/>
              </a:rPr>
              <a:t>sandbox</a:t>
            </a:r>
            <a:r>
              <a:rPr lang="en-US" dirty="0">
                <a:hlinkClick r:id="rId3"/>
              </a:rPr>
              <a:t>)</a:t>
            </a:r>
            <a:endParaRPr lang="en-US" dirty="0"/>
          </a:p>
          <a:p>
            <a:pPr marL="285750" indent="-285750" defTabSz="800100">
              <a:spcBef>
                <a:spcPct val="0"/>
              </a:spcBef>
              <a:spcAft>
                <a:spcPts val="600"/>
              </a:spcAft>
              <a:buClr>
                <a:schemeClr val="tx1"/>
              </a:buClr>
              <a:buSzPct val="100000"/>
              <a:buFont typeface="Arial" panose="020B0604020202020204" pitchFamily="34" charset="0"/>
              <a:buChar char="•"/>
              <a:tabLst>
                <a:tab pos="349724" algn="l"/>
                <a:tab pos="582873" algn="l"/>
              </a:tabLst>
            </a:pPr>
            <a:r>
              <a:rPr lang="en-US" dirty="0">
                <a:hlinkClick r:id="rId4"/>
              </a:rPr>
              <a:t>Introduction to PowerShell (</a:t>
            </a:r>
            <a:r>
              <a:rPr lang="en-US" dirty="0">
                <a:highlight>
                  <a:srgbClr val="FFFF00"/>
                </a:highlight>
                <a:hlinkClick r:id="rId4"/>
              </a:rPr>
              <a:t>sandbox</a:t>
            </a:r>
            <a:r>
              <a:rPr lang="en-US" dirty="0">
                <a:hlinkClick r:id="rId4"/>
              </a:rPr>
              <a:t>)</a:t>
            </a:r>
            <a:endParaRPr lang="en-US" dirty="0"/>
          </a:p>
          <a:p>
            <a:pPr marL="285750" indent="-285750" defTabSz="800100">
              <a:spcBef>
                <a:spcPct val="0"/>
              </a:spcBef>
              <a:spcAft>
                <a:spcPts val="600"/>
              </a:spcAft>
              <a:buClr>
                <a:schemeClr val="tx1"/>
              </a:buClr>
              <a:buSzPct val="100000"/>
              <a:buFont typeface="Arial" panose="020B0604020202020204" pitchFamily="34" charset="0"/>
              <a:buChar char="•"/>
              <a:tabLst>
                <a:tab pos="349724" algn="l"/>
                <a:tab pos="582873" algn="l"/>
              </a:tabLst>
            </a:pPr>
            <a:r>
              <a:rPr lang="en-US" dirty="0">
                <a:hlinkClick r:id="rId5"/>
              </a:rPr>
              <a:t>Introduction to Bash (</a:t>
            </a:r>
            <a:r>
              <a:rPr lang="en-US" dirty="0">
                <a:highlight>
                  <a:srgbClr val="FFFF00"/>
                </a:highlight>
                <a:hlinkClick r:id="rId5"/>
              </a:rPr>
              <a:t>sandbox</a:t>
            </a:r>
            <a:r>
              <a:rPr lang="en-US" dirty="0">
                <a:hlinkClick r:id="rId5"/>
              </a:rPr>
              <a:t>)</a:t>
            </a:r>
            <a:r>
              <a:rPr lang="en-US" dirty="0"/>
              <a:t>(</a:t>
            </a:r>
          </a:p>
          <a:p>
            <a:pPr marL="285750" indent="-285750" defTabSz="800100">
              <a:spcBef>
                <a:spcPct val="0"/>
              </a:spcBef>
              <a:spcAft>
                <a:spcPts val="600"/>
              </a:spcAft>
              <a:buClr>
                <a:schemeClr val="tx1"/>
              </a:buClr>
              <a:buSzPct val="100000"/>
              <a:buFont typeface="Arial" panose="020B0604020202020204" pitchFamily="34" charset="0"/>
              <a:buChar char="•"/>
              <a:tabLst>
                <a:tab pos="349724" algn="l"/>
                <a:tab pos="582873" algn="l"/>
              </a:tabLst>
            </a:pPr>
            <a:r>
              <a:rPr lang="en-US" dirty="0">
                <a:hlinkClick r:id="rId6"/>
              </a:rPr>
              <a:t>Use Azure Resource Manager</a:t>
            </a:r>
            <a:endParaRPr lang="en-US" dirty="0">
              <a:solidFill>
                <a:schemeClr val="tx1"/>
              </a:solidFill>
            </a:endParaRPr>
          </a:p>
          <a:p>
            <a:pPr marL="285750" indent="-285750" defTabSz="800100">
              <a:spcBef>
                <a:spcPct val="0"/>
              </a:spcBef>
              <a:spcAft>
                <a:spcPts val="600"/>
              </a:spcAft>
              <a:buClr>
                <a:schemeClr val="tx1"/>
              </a:buClr>
              <a:buSzPct val="100000"/>
              <a:buFont typeface="Arial" panose="020B0604020202020204" pitchFamily="34" charset="0"/>
              <a:buChar char="•"/>
              <a:tabLst>
                <a:tab pos="349724" algn="l"/>
                <a:tab pos="582873" algn="l"/>
              </a:tabLst>
            </a:pPr>
            <a:endParaRPr lang="en-US" dirty="0">
              <a:solidFill>
                <a:schemeClr val="tx1"/>
              </a:solidFill>
            </a:endParaRPr>
          </a:p>
          <a:p>
            <a:pPr marL="285750" indent="-285750" defTabSz="800100">
              <a:spcBef>
                <a:spcPct val="0"/>
              </a:spcBef>
              <a:spcAft>
                <a:spcPts val="600"/>
              </a:spcAft>
              <a:buClr>
                <a:schemeClr val="tx1"/>
              </a:buClr>
              <a:buSzPct val="100000"/>
              <a:buFont typeface="Arial" panose="020B0604020202020204" pitchFamily="34" charset="0"/>
              <a:buChar char="•"/>
              <a:tabLst>
                <a:tab pos="349724" algn="l"/>
                <a:tab pos="582873" algn="l"/>
              </a:tabLst>
            </a:pPr>
            <a:endParaRPr lang="en-US" dirty="0">
              <a:solidFill>
                <a:schemeClr val="tx1"/>
              </a:solidFill>
            </a:endParaRPr>
          </a:p>
        </p:txBody>
      </p:sp>
      <p:sp>
        <p:nvSpPr>
          <p:cNvPr id="4" name="TextBox 3">
            <a:extLst>
              <a:ext uri="{FF2B5EF4-FFF2-40B4-BE49-F238E27FC236}">
                <a16:creationId xmlns:a16="http://schemas.microsoft.com/office/drawing/2014/main" id="{C133D0BC-3BEF-46AB-A916-04A320124DA6}"/>
              </a:ext>
            </a:extLst>
          </p:cNvPr>
          <p:cNvSpPr txBox="1"/>
          <p:nvPr/>
        </p:nvSpPr>
        <p:spPr>
          <a:xfrm>
            <a:off x="6472467" y="5924332"/>
            <a:ext cx="5697842" cy="544765"/>
          </a:xfrm>
          <a:prstGeom prst="rect">
            <a:avLst/>
          </a:prstGeom>
          <a:solidFill>
            <a:srgbClr val="FFFFCC"/>
          </a:solidFill>
        </p:spPr>
        <p:txBody>
          <a:bodyPr wrap="none" lIns="182880" tIns="146304" rIns="182880" bIns="146304" rtlCol="0">
            <a:spAutoFit/>
          </a:bodyPr>
          <a:lstStyle/>
          <a:p>
            <a:pPr>
              <a:lnSpc>
                <a:spcPct val="90000"/>
              </a:lnSpc>
              <a:spcAft>
                <a:spcPts val="600"/>
              </a:spcAft>
            </a:pPr>
            <a:r>
              <a:rPr lang="en-US" dirty="0">
                <a:gradFill>
                  <a:gsLst>
                    <a:gs pos="2917">
                      <a:schemeClr val="tx1"/>
                    </a:gs>
                    <a:gs pos="30000">
                      <a:schemeClr val="tx1"/>
                    </a:gs>
                  </a:gsLst>
                  <a:lin ang="5400000" scaled="0"/>
                </a:gradFill>
              </a:rPr>
              <a:t>A </a:t>
            </a:r>
            <a:r>
              <a:rPr lang="en-US" i="1" dirty="0">
                <a:gradFill>
                  <a:gsLst>
                    <a:gs pos="2917">
                      <a:schemeClr val="tx1"/>
                    </a:gs>
                    <a:gs pos="30000">
                      <a:schemeClr val="tx1"/>
                    </a:gs>
                  </a:gsLst>
                  <a:lin ang="5400000" scaled="0"/>
                </a:gradFill>
              </a:rPr>
              <a:t>sandbox</a:t>
            </a:r>
            <a:r>
              <a:rPr lang="en-US" dirty="0">
                <a:gradFill>
                  <a:gsLst>
                    <a:gs pos="2917">
                      <a:schemeClr val="tx1"/>
                    </a:gs>
                    <a:gs pos="30000">
                      <a:schemeClr val="tx1"/>
                    </a:gs>
                  </a:gsLst>
                  <a:lin ang="5400000" scaled="0"/>
                </a:gradFill>
              </a:rPr>
              <a:t> indicates an additional hands-on exercise.</a:t>
            </a:r>
          </a:p>
        </p:txBody>
      </p:sp>
    </p:spTree>
    <p:extLst>
      <p:ext uri="{BB962C8B-B14F-4D97-AF65-F5344CB8AC3E}">
        <p14:creationId xmlns:p14="http://schemas.microsoft.com/office/powerpoint/2010/main" val="1351305546"/>
      </p:ext>
    </p:extLst>
  </p:cSld>
  <p:clrMapOvr>
    <a:masterClrMapping/>
  </p:clrMapOvr>
  <p:transition>
    <p:fade/>
  </p:transition>
</p:sld>
</file>

<file path=ppt/theme/theme1.xml><?xml version="1.0" encoding="utf-8"?>
<a:theme xmlns:a="http://schemas.openxmlformats.org/drawingml/2006/main" name="Microsoft Power Platform Template">
  <a:themeElements>
    <a:clrScheme name="Azure">
      <a:dk1>
        <a:srgbClr val="000000"/>
      </a:dk1>
      <a:lt1>
        <a:srgbClr val="FFFFFF"/>
      </a:lt1>
      <a:dk2>
        <a:srgbClr val="0078D4"/>
      </a:dk2>
      <a:lt2>
        <a:srgbClr val="FFFFFF"/>
      </a:lt2>
      <a:accent1>
        <a:srgbClr val="243A5E"/>
      </a:accent1>
      <a:accent2>
        <a:srgbClr val="75757A"/>
      </a:accent2>
      <a:accent3>
        <a:srgbClr val="000041"/>
      </a:accent3>
      <a:accent4>
        <a:srgbClr val="0078D4"/>
      </a:accent4>
      <a:accent5>
        <a:srgbClr val="50E6FF"/>
      </a:accent5>
      <a:accent6>
        <a:srgbClr val="EBEBEB"/>
      </a:accent6>
      <a:hlink>
        <a:srgbClr val="0078D4"/>
      </a:hlink>
      <a:folHlink>
        <a:srgbClr val="0078D4"/>
      </a:folHlink>
    </a:clrScheme>
    <a:fontScheme name="Dynamics 365">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ATT_Azure_PowerPoint_Template_Dec19" id="{4D812253-AE16-49B7-9E8B-E155C396F1B1}" vid="{CDFF03D5-E879-4992-95FD-25D14F5B9F5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Metadata/LabelInfo.xml><?xml version="1.0" encoding="utf-8"?>
<clbl:labelList xmlns:clbl="http://schemas.microsoft.com/office/2020/mipLabelMetadata">
  <clbl:label id="{1a19d03a-48bc-4359-8038-5b5f6d5847c3}" enabled="1" method="Standard" siteId="{72f988bf-86f1-41af-91ab-2d7cd011db47}" removed="0"/>
</clbl:labelList>
</file>

<file path=docProps/app.xml><?xml version="1.0" encoding="utf-8"?>
<Properties xmlns="http://schemas.openxmlformats.org/officeDocument/2006/extended-properties" xmlns:vt="http://schemas.openxmlformats.org/officeDocument/2006/docPropsVTypes">
  <TotalTime>0</TotalTime>
  <Words>2732</Words>
  <Application>Microsoft Office PowerPoint</Application>
  <PresentationFormat>Custom</PresentationFormat>
  <Paragraphs>376</Paragraphs>
  <Slides>25</Slides>
  <Notes>23</Notes>
  <HiddenSlides>5</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25</vt:i4>
      </vt:variant>
    </vt:vector>
  </HeadingPairs>
  <TitlesOfParts>
    <vt:vector size="36" baseType="lpstr">
      <vt:lpstr>Arial</vt:lpstr>
      <vt:lpstr>Calibri</vt:lpstr>
      <vt:lpstr>Consolas</vt:lpstr>
      <vt:lpstr>Segoe UI</vt:lpstr>
      <vt:lpstr>Segoe UI Light</vt:lpstr>
      <vt:lpstr>Segoe UI Semibold</vt:lpstr>
      <vt:lpstr>Segoe UI Semilight</vt:lpstr>
      <vt:lpstr>Times New Roman</vt:lpstr>
      <vt:lpstr>Verdana</vt:lpstr>
      <vt:lpstr>Wingdings</vt:lpstr>
      <vt:lpstr>Microsoft Power Platform Template</vt:lpstr>
      <vt:lpstr>AZ-104T00A Administer Azure Resources</vt:lpstr>
      <vt:lpstr>Learning Objectives - Azure Resources </vt:lpstr>
      <vt:lpstr>Administrator Resources whiteboard</vt:lpstr>
      <vt:lpstr>Configure Azure Resources with the Azure Portal, PowerShell, and the CLI</vt:lpstr>
      <vt:lpstr>Learning Objectives - Azure Resources with Tools</vt:lpstr>
      <vt:lpstr>Compare Administrator tools</vt:lpstr>
      <vt:lpstr>Demonstration – Azure Portal (optional)</vt:lpstr>
      <vt:lpstr>Demonstration – Cloud Shell (optional)</vt:lpstr>
      <vt:lpstr>Learning Recap – Azure Resources with Tools</vt:lpstr>
      <vt:lpstr>Configure Resources with ARM Templates</vt:lpstr>
      <vt:lpstr>Learning Objectives – Azure RM Templates</vt:lpstr>
      <vt:lpstr>Review ARM Template Advantages</vt:lpstr>
      <vt:lpstr>Explore the JSON Template Schema</vt:lpstr>
      <vt:lpstr>Explore the JSON Template Parameters</vt:lpstr>
      <vt:lpstr>Consider Azure Bicep Files</vt:lpstr>
      <vt:lpstr>Demonstration -  Quickstart templates</vt:lpstr>
      <vt:lpstr>Learning Recap – Azure Resource Manager templates </vt:lpstr>
      <vt:lpstr>Lab - Manage Azure resources by Using ARM Templates</vt:lpstr>
      <vt:lpstr>Lab 03 – Manage Azure resources with templates</vt:lpstr>
      <vt:lpstr>Lab 03 – Architecture diagram</vt:lpstr>
      <vt:lpstr>End of presentation</vt:lpstr>
      <vt:lpstr>Review PowerShell Cmdlets and Modules</vt:lpstr>
      <vt:lpstr>Use Azure Cloud Shell</vt:lpstr>
      <vt:lpstr>Use Azure PowerShell</vt:lpstr>
      <vt:lpstr>Use Azure CLI</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2023-11-13T15:40:48Z</dcterms:created>
  <dcterms:modified xsi:type="dcterms:W3CDTF">2024-05-02T17:15:49Z</dcterms:modified>
</cp:coreProperties>
</file>