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639" r:id="rId4"/>
  </p:sldMasterIdLst>
  <p:notesMasterIdLst>
    <p:notesMasterId r:id="rId50"/>
  </p:notesMasterIdLst>
  <p:handoutMasterIdLst>
    <p:handoutMasterId r:id="rId51"/>
  </p:handoutMasterIdLst>
  <p:sldIdLst>
    <p:sldId id="1719" r:id="rId5"/>
    <p:sldId id="2253" r:id="rId6"/>
    <p:sldId id="2076138224" r:id="rId7"/>
    <p:sldId id="1865" r:id="rId8"/>
    <p:sldId id="1905" r:id="rId9"/>
    <p:sldId id="1922" r:id="rId10"/>
    <p:sldId id="2473" r:id="rId11"/>
    <p:sldId id="2480" r:id="rId12"/>
    <p:sldId id="2482" r:id="rId13"/>
    <p:sldId id="2489" r:id="rId14"/>
    <p:sldId id="2471" r:id="rId15"/>
    <p:sldId id="2476" r:id="rId16"/>
    <p:sldId id="2481" r:id="rId17"/>
    <p:sldId id="2472" r:id="rId18"/>
    <p:sldId id="2477" r:id="rId19"/>
    <p:sldId id="2479" r:id="rId20"/>
    <p:sldId id="1926" r:id="rId21"/>
    <p:sldId id="1946" r:id="rId22"/>
    <p:sldId id="2483" r:id="rId23"/>
    <p:sldId id="1862" r:id="rId24"/>
    <p:sldId id="2490" r:id="rId25"/>
    <p:sldId id="2523" r:id="rId26"/>
    <p:sldId id="2485" r:id="rId27"/>
    <p:sldId id="2492" r:id="rId28"/>
    <p:sldId id="2527" r:id="rId29"/>
    <p:sldId id="2076138292" r:id="rId30"/>
    <p:sldId id="2516" r:id="rId31"/>
    <p:sldId id="2518" r:id="rId32"/>
    <p:sldId id="2526" r:id="rId33"/>
    <p:sldId id="2076138231" r:id="rId34"/>
    <p:sldId id="2076138293" r:id="rId35"/>
    <p:sldId id="2076138225" r:id="rId36"/>
    <p:sldId id="2524" r:id="rId37"/>
    <p:sldId id="2469" r:id="rId38"/>
    <p:sldId id="2592" r:id="rId39"/>
    <p:sldId id="2076138227" r:id="rId40"/>
    <p:sldId id="2076138228" r:id="rId41"/>
    <p:sldId id="2600" r:id="rId42"/>
    <p:sldId id="2601" r:id="rId43"/>
    <p:sldId id="2602" r:id="rId44"/>
    <p:sldId id="2519" r:id="rId45"/>
    <p:sldId id="2511" r:id="rId46"/>
    <p:sldId id="2517" r:id="rId47"/>
    <p:sldId id="2510" r:id="rId48"/>
    <p:sldId id="1980" r:id="rId4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aaS Compute Options" id="{4F1F8CE5-B2C3-456C-A812-418E477651AC}">
          <p14:sldIdLst>
            <p14:sldId id="1719"/>
            <p14:sldId id="2253"/>
            <p14:sldId id="2076138224"/>
          </p14:sldIdLst>
        </p14:section>
        <p14:section name="App Service Plans" id="{2F65BD05-5507-43B4-8D36-8216A9125082}">
          <p14:sldIdLst>
            <p14:sldId id="1865"/>
            <p14:sldId id="1905"/>
            <p14:sldId id="1922"/>
            <p14:sldId id="2473"/>
            <p14:sldId id="2480"/>
            <p14:sldId id="2482"/>
            <p14:sldId id="2489"/>
            <p14:sldId id="2471"/>
          </p14:sldIdLst>
        </p14:section>
        <p14:section name="App Services" id="{4F66F9CE-5C35-44D8-8DF8-3031384F09D2}">
          <p14:sldIdLst>
            <p14:sldId id="2476"/>
            <p14:sldId id="2481"/>
            <p14:sldId id="2472"/>
            <p14:sldId id="2477"/>
            <p14:sldId id="2479"/>
            <p14:sldId id="1926"/>
            <p14:sldId id="1946"/>
            <p14:sldId id="2483"/>
            <p14:sldId id="1862"/>
            <p14:sldId id="2490"/>
            <p14:sldId id="2523"/>
          </p14:sldIdLst>
        </p14:section>
        <p14:section name="Container Instances" id="{BBC19043-BCF1-45ED-B9AB-68FD08EBCE8E}">
          <p14:sldIdLst>
            <p14:sldId id="2485"/>
            <p14:sldId id="2492"/>
            <p14:sldId id="2527"/>
            <p14:sldId id="2076138292"/>
            <p14:sldId id="2516"/>
            <p14:sldId id="2518"/>
            <p14:sldId id="2526"/>
            <p14:sldId id="2076138231"/>
            <p14:sldId id="2076138293"/>
            <p14:sldId id="2076138225"/>
            <p14:sldId id="2524"/>
          </p14:sldIdLst>
        </p14:section>
        <p14:section name="Labs" id="{C99B9DCC-896B-4011-B449-D7D5E048D74C}">
          <p14:sldIdLst>
            <p14:sldId id="2469"/>
            <p14:sldId id="2592"/>
            <p14:sldId id="2076138227"/>
            <p14:sldId id="2076138228"/>
            <p14:sldId id="2600"/>
            <p14:sldId id="2601"/>
            <p14:sldId id="2602"/>
            <p14:sldId id="2519"/>
          </p14:sldIdLst>
        </p14:section>
        <p14:section name="Extra Slides" id="{0D0AB77B-25D2-419E-9668-254C2A33370C}">
          <p14:sldIdLst>
            <p14:sldId id="2511"/>
            <p14:sldId id="2517"/>
            <p14:sldId id="2510"/>
            <p14:sldId id="1980"/>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100"/>
    <a:srgbClr val="243A5E"/>
    <a:srgbClr val="0067B4"/>
    <a:srgbClr val="0070C4"/>
    <a:srgbClr val="EDEDED"/>
    <a:srgbClr val="EBEBEB"/>
    <a:srgbClr val="59B4D9"/>
    <a:srgbClr val="FFFFFF"/>
    <a:srgbClr val="75757A"/>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815E4C-12BE-4B1A-977B-1A88EC018CBF}" v="6" dt="2024-05-02T18:09:18.7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85" autoAdjust="0"/>
    <p:restoredTop sz="91169" autoAdjust="0"/>
  </p:normalViewPr>
  <p:slideViewPr>
    <p:cSldViewPr snapToGrid="0">
      <p:cViewPr varScale="1">
        <p:scale>
          <a:sx n="87" d="100"/>
          <a:sy n="87" d="100"/>
        </p:scale>
        <p:origin x="212" y="64"/>
      </p:cViewPr>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8/10/relationships/authors" Targe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6/11/relationships/changesInfo" Target="changesInfos/changesInfo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indy Staley" userId="90154493-b869-4106-8313-ce1978bf817e" providerId="ADAL" clId="{85815E4C-12BE-4B1A-977B-1A88EC018CBF}"/>
    <pc:docChg chg="custSel modSld">
      <pc:chgData name="Cindy Staley" userId="90154493-b869-4106-8313-ce1978bf817e" providerId="ADAL" clId="{85815E4C-12BE-4B1A-977B-1A88EC018CBF}" dt="2024-05-02T18:10:40.645" v="167" actId="1076"/>
      <pc:docMkLst>
        <pc:docMk/>
      </pc:docMkLst>
      <pc:sldChg chg="modNotesTx">
        <pc:chgData name="Cindy Staley" userId="90154493-b869-4106-8313-ce1978bf817e" providerId="ADAL" clId="{85815E4C-12BE-4B1A-977B-1A88EC018CBF}" dt="2024-05-02T17:58:19.681" v="2" actId="20577"/>
        <pc:sldMkLst>
          <pc:docMk/>
          <pc:sldMk cId="2835027989" sldId="2492"/>
        </pc:sldMkLst>
      </pc:sldChg>
      <pc:sldChg chg="delSp modSp mod">
        <pc:chgData name="Cindy Staley" userId="90154493-b869-4106-8313-ce1978bf817e" providerId="ADAL" clId="{85815E4C-12BE-4B1A-977B-1A88EC018CBF}" dt="2024-05-02T18:10:40.645" v="167" actId="1076"/>
        <pc:sldMkLst>
          <pc:docMk/>
          <pc:sldMk cId="373641153" sldId="2524"/>
        </pc:sldMkLst>
        <pc:spChg chg="del">
          <ac:chgData name="Cindy Staley" userId="90154493-b869-4106-8313-ce1978bf817e" providerId="ADAL" clId="{85815E4C-12BE-4B1A-977B-1A88EC018CBF}" dt="2024-05-02T18:10:36.031" v="166" actId="478"/>
          <ac:spMkLst>
            <pc:docMk/>
            <pc:sldMk cId="373641153" sldId="2524"/>
            <ac:spMk id="4" creationId="{CD2ACA76-D26B-3682-E7BA-3F63F55A8853}"/>
          </ac:spMkLst>
        </pc:spChg>
        <pc:spChg chg="mod">
          <ac:chgData name="Cindy Staley" userId="90154493-b869-4106-8313-ce1978bf817e" providerId="ADAL" clId="{85815E4C-12BE-4B1A-977B-1A88EC018CBF}" dt="2024-05-02T18:10:40.645" v="167" actId="1076"/>
          <ac:spMkLst>
            <pc:docMk/>
            <pc:sldMk cId="373641153" sldId="2524"/>
            <ac:spMk id="11" creationId="{F948E400-C6EB-B82E-8A11-807FC59A68D1}"/>
          </ac:spMkLst>
        </pc:spChg>
      </pc:sldChg>
      <pc:sldChg chg="modSp mod modNotesTx">
        <pc:chgData name="Cindy Staley" userId="90154493-b869-4106-8313-ce1978bf817e" providerId="ADAL" clId="{85815E4C-12BE-4B1A-977B-1A88EC018CBF}" dt="2024-05-02T18:00:06.197" v="109" actId="20577"/>
        <pc:sldMkLst>
          <pc:docMk/>
          <pc:sldMk cId="2488829509" sldId="2076138292"/>
        </pc:sldMkLst>
        <pc:spChg chg="mod">
          <ac:chgData name="Cindy Staley" userId="90154493-b869-4106-8313-ce1978bf817e" providerId="ADAL" clId="{85815E4C-12BE-4B1A-977B-1A88EC018CBF}" dt="2024-05-02T17:58:59.909" v="4" actId="1076"/>
          <ac:spMkLst>
            <pc:docMk/>
            <pc:sldMk cId="2488829509" sldId="2076138292"/>
            <ac:spMk id="5" creationId="{DB4EE767-350A-47E9-D192-800A6D32FC94}"/>
          </ac:spMkLst>
        </pc:spChg>
      </pc:sldChg>
      <pc:sldChg chg="modSp mod modNotesTx">
        <pc:chgData name="Cindy Staley" userId="90154493-b869-4106-8313-ce1978bf817e" providerId="ADAL" clId="{85815E4C-12BE-4B1A-977B-1A88EC018CBF}" dt="2024-05-02T18:10:24.837" v="165" actId="6549"/>
        <pc:sldMkLst>
          <pc:docMk/>
          <pc:sldMk cId="2031327630" sldId="2076138293"/>
        </pc:sldMkLst>
        <pc:graphicFrameChg chg="mod modGraphic">
          <ac:chgData name="Cindy Staley" userId="90154493-b869-4106-8313-ce1978bf817e" providerId="ADAL" clId="{85815E4C-12BE-4B1A-977B-1A88EC018CBF}" dt="2024-05-02T18:09:48.608" v="162" actId="2062"/>
          <ac:graphicFrameMkLst>
            <pc:docMk/>
            <pc:sldMk cId="2031327630" sldId="2076138293"/>
            <ac:graphicFrameMk id="5" creationId="{D62F39F4-96D9-792B-E2F5-D6C121CED9A8}"/>
          </ac:graphicFrameMkLst>
        </pc:graphicFrameChg>
      </pc:sldChg>
    </pc:docChg>
  </pc:docChgLst>
  <pc:docChgLst>
    <pc:chgData name="Jill Leary" userId="S::jileary@microsoft.com::5a04458c-cc82-4fe6-9cc3-6fbb3d3c426f" providerId="AD" clId="Web-{24A1E362-F522-3FD6-E9D7-D87566ED839D}"/>
    <pc:docChg chg="mod modSld">
      <pc:chgData name="Jill Leary" userId="S::jileary@microsoft.com::5a04458c-cc82-4fe6-9cc3-6fbb3d3c426f" providerId="AD" clId="Web-{24A1E362-F522-3FD6-E9D7-D87566ED839D}" dt="2024-04-29T17:22:21.838" v="69"/>
      <pc:docMkLst>
        <pc:docMk/>
      </pc:docMkLst>
      <pc:sldChg chg="modNotes">
        <pc:chgData name="Jill Leary" userId="S::jileary@microsoft.com::5a04458c-cc82-4fe6-9cc3-6fbb3d3c426f" providerId="AD" clId="Web-{24A1E362-F522-3FD6-E9D7-D87566ED839D}" dt="2024-04-29T17:22:21.838" v="69"/>
        <pc:sldMkLst>
          <pc:docMk/>
          <pc:sldMk cId="2835027989" sldId="2492"/>
        </pc:sldMkLst>
      </pc:sldChg>
      <pc:sldChg chg="modSp">
        <pc:chgData name="Jill Leary" userId="S::jileary@microsoft.com::5a04458c-cc82-4fe6-9cc3-6fbb3d3c426f" providerId="AD" clId="Web-{24A1E362-F522-3FD6-E9D7-D87566ED839D}" dt="2024-04-29T17:18:08.436" v="9" actId="14100"/>
        <pc:sldMkLst>
          <pc:docMk/>
          <pc:sldMk cId="2488829509" sldId="2076138292"/>
        </pc:sldMkLst>
        <pc:spChg chg="mod">
          <ac:chgData name="Jill Leary" userId="S::jileary@microsoft.com::5a04458c-cc82-4fe6-9cc3-6fbb3d3c426f" providerId="AD" clId="Web-{24A1E362-F522-3FD6-E9D7-D87566ED839D}" dt="2024-04-29T17:18:01.858" v="8" actId="1076"/>
          <ac:spMkLst>
            <pc:docMk/>
            <pc:sldMk cId="2488829509" sldId="2076138292"/>
            <ac:spMk id="5" creationId="{DB4EE767-350A-47E9-D192-800A6D32FC94}"/>
          </ac:spMkLst>
        </pc:spChg>
        <pc:picChg chg="mod modCrop">
          <ac:chgData name="Jill Leary" userId="S::jileary@microsoft.com::5a04458c-cc82-4fe6-9cc3-6fbb3d3c426f" providerId="AD" clId="Web-{24A1E362-F522-3FD6-E9D7-D87566ED839D}" dt="2024-04-29T17:18:08.436" v="9" actId="14100"/>
          <ac:picMkLst>
            <pc:docMk/>
            <pc:sldMk cId="2488829509" sldId="2076138292"/>
            <ac:picMk id="8" creationId="{CF05FE00-EEEA-1D78-9E8F-C125D63CE67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5/2/2024 10:58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5/2/2024 10:57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b="0" i="0" dirty="0">
              <a:solidFill>
                <a:srgbClr val="171717"/>
              </a:solidFill>
              <a:effectLst/>
              <a:latin typeface="Segoe UI" panose="020B0502040204020203" pitchFamily="34" charset="0"/>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https://forms.office.com/Pages/ShareFormPage.aspx?id=v4j5cvGGr0GRqy180BHbR5NEFZBpuAZBgxPOGXi_gX5UQkpEQ0VFUlZRUDM3Q1BCMDZVTEI5WjVORC4u&amp;sharetoken=tbjUH7154spTWZnYjmrj</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What is an App Service Plan and what will you consider in deciding which plan to choose?</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An App Service Plan defines a set of compute resources for a web app to run. The plan determines performance, price, and features for a web app. Considerations for which plan to choose include how many web apps you can have, the disk space available to the web apps, if the web app can autoscale, how many deployment slots are available, and how many web app instances can be created.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11</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2819555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2374840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 Service - https://azure.microsoft.com/services/app-service/</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2534725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Manage an App Service plan in Azure - https://docs.microsoft.com/azure/app-service/app-service-plan-manage</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2370275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a:cs typeface="Segoe UI"/>
              </a:rPr>
              <a:t>Five deployment slots could be: Test, Dev, Q&amp;A, Staging, and Production</a:t>
            </a:r>
          </a:p>
          <a:p>
            <a:endParaRPr lang="en-US" dirty="0">
              <a:latin typeface="Segoe UI"/>
              <a:cs typeface="Segoe UI"/>
            </a:endParaRPr>
          </a:p>
          <a:p>
            <a:r>
              <a:rPr lang="en-US" dirty="0">
                <a:latin typeface="Segoe UI"/>
                <a:cs typeface="Segoe UI"/>
              </a:rPr>
              <a:t>Set up staging environments - https://docs.microsoft.com/azure/app-service/web-sites-staged-publishing?toc=%2Fazure%2Fapp-service%2Ftoc.json#add-a-deployment-slot</a:t>
            </a:r>
          </a:p>
          <a:p>
            <a:endParaRPr lang="en-US" dirty="0"/>
          </a:p>
          <a:p>
            <a:r>
              <a:rPr lang="en-US" dirty="0"/>
              <a:t>App Service Web App – block web access to non-production deployment slots - http://ruslany.net/2014/04/azure-web-sites-block-web-access-to-non-production-deployment-slots/</a:t>
            </a:r>
          </a:p>
          <a:p>
            <a:endParaRPr lang="en-US" dirty="0"/>
          </a:p>
          <a:p>
            <a:r>
              <a:rPr lang="en-US" dirty="0"/>
              <a:t>✔ Each App Service plan mode supports a different number of deployment slots. To find out the number of slots your app’s mode supports, see App Service Limits. </a:t>
            </a:r>
          </a:p>
          <a:p>
            <a:endParaRPr lang="en-US" dirty="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4011758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sz="882" kern="1200" dirty="0">
                <a:solidFill>
                  <a:schemeClr val="tx1"/>
                </a:solidFill>
                <a:effectLst/>
                <a:ea typeface="+mn-ea"/>
                <a:cs typeface="+mn-cs"/>
              </a:rPr>
              <a:t>✔ You can configure app settings and connections to stick to a slot and not be swapped. This done in the App Settings blade. A developer can create new settings for the web app.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2445746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Security recommendations for App Service - https://docs.microsoft.com/azure/app-service/security-recommendations</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2248605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 up your App in Azure - https://docs.microsoft.com/azure/app-service/web-sites-backup</a:t>
            </a:r>
          </a:p>
          <a:p>
            <a:endParaRPr lang="en-US" dirty="0"/>
          </a:p>
          <a:p>
            <a:r>
              <a:rPr lang="en-US" dirty="0"/>
              <a:t>Configure partial backups - https://docs.microsoft.com/azure/app-service/web-sites-backup</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36479432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Create a Web App - https://learn.microsoft.com/training/modules/host-a-web-app-with-azure-app-service/3-exercise-create-a-web-app-in-the-azure-portal?pivots=csharp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10:57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2032952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These Learn modules are part of the </a:t>
            </a:r>
            <a:r>
              <a:rPr lang="en-US" b="0" i="0" dirty="0">
                <a:solidFill>
                  <a:srgbClr val="171717"/>
                </a:solidFill>
                <a:effectLst/>
                <a:latin typeface="Segoe UI" panose="020B0502040204020203" pitchFamily="34" charset="0"/>
              </a:rPr>
              <a:t>AZ-104: Deploy and manage Azure compute resources (https://docs.microsoft.com/learn/paths/az-104-manage-compute-resources/) learning path. </a:t>
            </a:r>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a:t>
            </a:fld>
            <a:endParaRPr lang="en-US" dirty="0"/>
          </a:p>
        </p:txBody>
      </p:sp>
    </p:spTree>
    <p:extLst>
      <p:ext uri="{BB962C8B-B14F-4D97-AF65-F5344CB8AC3E}">
        <p14:creationId xmlns:p14="http://schemas.microsoft.com/office/powerpoint/2010/main" val="742088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https://forms.office.com/Pages/ShareFormPage.aspx?id=v4j5cvGGr0GRqy180BHbR5NEFZBpuAZBgxPOGXi_gX5UQkpEQ0VFUlZRUDM3Q1BCMDZVTEI5WjVORC4u&amp;sharetoken=tbjUH7154spTWZnYjmrj</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List at least three administrator tasks for an organization’s web app.</a:t>
            </a: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If you are administering an Azure web app you will need to monitor, secure, and backup the app. Monitoring includes usage stats, outages, page views, user sessions, performance, and troubleshooting. Securing tasks include access, authentication, certificates, and identity. Backup decisions make sure all parts of the app can be restored, as well as frequency of the backups. Creating a custom domain name is another important task; there are certainly other important tasks.  </a:t>
            </a:r>
          </a:p>
          <a:p>
            <a:pPr marL="0" marR="365760" lvl="0" indent="0">
              <a:lnSpc>
                <a:spcPct val="107000"/>
              </a:lnSpc>
              <a:spcBef>
                <a:spcPts val="0"/>
              </a:spcBef>
              <a:spcAft>
                <a:spcPts val="800"/>
              </a:spcAft>
              <a:buFont typeface="+mj-lt"/>
              <a:buNone/>
            </a:pPr>
            <a:endParaRPr lang="en-US" sz="1800" dirty="0">
              <a:solidFill>
                <a:srgbClr val="505050"/>
              </a:solidFill>
              <a:effectLst/>
              <a:latin typeface="Calibri" panose="020F0502020204030204"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dirty="0">
                <a:solidFill>
                  <a:srgbClr val="505050"/>
                </a:solidFill>
                <a:effectLst/>
                <a:latin typeface="Segoe UI" panose="020B0502040204020203" pitchFamily="34" charset="0"/>
                <a:ea typeface="Segoe UI" panose="020B0502040204020203" pitchFamily="34" charset="0"/>
                <a:cs typeface="Segoe UI (Body)"/>
              </a:rPr>
              <a:t>What are web app deployment slots and how can they be used?</a:t>
            </a:r>
          </a:p>
          <a:p>
            <a:pPr marL="0" marR="365760" lvl="0" indent="0">
              <a:lnSpc>
                <a:spcPct val="107000"/>
              </a:lnSpc>
              <a:spcBef>
                <a:spcPts val="0"/>
              </a:spcBef>
              <a:spcAft>
                <a:spcPts val="800"/>
              </a:spcAft>
              <a:buFont typeface="+mj-lt"/>
              <a:buNone/>
            </a:pPr>
            <a:r>
              <a:rPr lang="en-US" sz="1800" b="1" dirty="0">
                <a:solidFill>
                  <a:srgbClr val="505050"/>
                </a:solidFill>
                <a:effectLst/>
                <a:latin typeface="Segoe UI" panose="020B0502040204020203" pitchFamily="34" charset="0"/>
                <a:ea typeface="Segoe UI" panose="020B0502040204020203" pitchFamily="34" charset="0"/>
                <a:cs typeface="Segoe UI (Body)"/>
              </a:rPr>
              <a:t>Answer</a:t>
            </a:r>
            <a:r>
              <a:rPr lang="en-US" sz="1800" dirty="0">
                <a:solidFill>
                  <a:srgbClr val="505050"/>
                </a:solidFill>
                <a:effectLst/>
                <a:latin typeface="Segoe UI" panose="020B0502040204020203" pitchFamily="34" charset="0"/>
                <a:ea typeface="Segoe UI" panose="020B0502040204020203" pitchFamily="34" charset="0"/>
                <a:cs typeface="Segoe UI (Body)"/>
              </a:rPr>
              <a:t>: Deployment slots allow your app to run different instances. For example, a staging instance and a production instance. Deployment slots are live apps with their own hostnames. Deployment slots help you validate changes before making the app live. Slots also avoid a cold start which eliminates downtime. Lastly, slots let you fall back to a known good site. </a:t>
            </a:r>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22</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12680204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161616"/>
                </a:solidFill>
                <a:latin typeface="Segoe UI"/>
                <a:cs typeface="Segoe UI"/>
              </a:rPr>
              <a:t>Note this section of slides covers ACA as well as ACI. There isn't a separate ACA Learn module, rather it is within the ACI Learn module. </a:t>
            </a:r>
            <a:endParaRPr lang="en-US" b="0" i="0" dirty="0">
              <a:solidFill>
                <a:srgbClr val="161616"/>
              </a:solidFill>
              <a:effectLst/>
              <a:latin typeface="Segoe UI"/>
              <a:cs typeface="Segoe UI"/>
            </a:endParaRP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10950975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Containers vs. virtual machines - https://learn.microsoft.com/virtualization/windowscontainers/about/containers-vs-vm</a:t>
            </a:r>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38040953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111111"/>
              </a:solidFill>
              <a:highlight>
                <a:srgbClr val="FFFFFF"/>
              </a:highlight>
            </a:endParaRPr>
          </a:p>
          <a:p>
            <a:pPr algn="l"/>
            <a:r>
              <a:rPr lang="en-US" dirty="0">
                <a:solidFill>
                  <a:srgbClr val="111111"/>
                </a:solidFill>
                <a:highlight>
                  <a:srgbClr val="FFFFFF"/>
                </a:highlight>
                <a:latin typeface="-apple-system"/>
              </a:rPr>
              <a:t>Introduction to Container Registries in Azure - https://learn.microsoft.com/azure/container-registry/container-registry-intro</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32128599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Azure Container Instances? - https://docs.microsoft.com/azure/container-instances/container-instances-overview</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1450875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Quickstart: Deploy a container instance in Azure using the Azure portal - https://docs.microsoft.com/azure/container-instances/container-instances-quickstart-portal</a:t>
            </a:r>
          </a:p>
          <a:p>
            <a:endParaRPr lang="en-US" b="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10:57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11547107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ACI - https://microsoftlearning.github.io/AZ-104-MicrosoftAzureAdministrator/Instructions/Demos/09%20-%20Administer%20PaaS%20Compute%20Options.html#configure-azure-container-instances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10:57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20329528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Deploy microservices with Azure Container Apps - https://learn.microsoft.com/azure/architecture/example-scenario/serverless/microservices-with-container-apps</a:t>
            </a:r>
          </a:p>
          <a:p>
            <a:endParaRPr lang="en-US" dirty="0"/>
          </a:p>
          <a:p>
            <a:r>
              <a:rPr lang="en-US" dirty="0"/>
              <a:t>Azure Container Apps documentation - https://learn.microsoft.com/azure/container-apps/</a:t>
            </a:r>
          </a:p>
          <a:p>
            <a:endParaRPr lang="en-US" dirty="0"/>
          </a:p>
          <a:p>
            <a:r>
              <a:rPr lang="en-US" dirty="0"/>
              <a:t>Learn module: Implement Azure Container Apps - https://learn.microsoft.com/training/modules/implement-azure-container-apps/</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353856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Segoe UI"/>
                <a:cs typeface="Segoe UI"/>
              </a:rPr>
              <a:t>Comparing Container Apps with other Azure container options - https://learn.microsoft.com/azure/container-apps/compare-options</a:t>
            </a:r>
          </a:p>
          <a:p>
            <a:endParaRPr lang="en-US" dirty="0"/>
          </a:p>
        </p:txBody>
      </p:sp>
      <p:sp>
        <p:nvSpPr>
          <p:cNvPr id="4" name="Header Placeholder 3"/>
          <p:cNvSpPr>
            <a:spLocks noGrp="1"/>
          </p:cNvSpPr>
          <p:nvPr>
            <p:ph type="hdr" sz="quarter"/>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365558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5760" lvl="0" indent="0" algn="l" defTabSz="932742" rtl="0" eaLnBrk="1" fontAlgn="auto" latinLnBrk="0" hangingPunct="1">
              <a:lnSpc>
                <a:spcPct val="107000"/>
              </a:lnSpc>
              <a:spcBef>
                <a:spcPts val="0"/>
              </a:spcBef>
              <a:spcAft>
                <a:spcPts val="800"/>
              </a:spcAft>
              <a:buClrTx/>
              <a:buSzTx/>
              <a:buFont typeface="+mj-lt"/>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Optional whiteboard slide to introduce the module or review the content. Use the whiteboard diagram directly or recreate the image during the class.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AD710-EC89-4888-BD15-6B04A0D5F9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02750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Container Apps - https://microsoftlearning.github.io/AZ-104-MicrosoftAzureAdministrator/Instructions/Demos/09%20-%20Administer%20PaaS%20Compute%20Options.html#configure-azure-container-apps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10:57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32</a:t>
            </a:fld>
            <a:endParaRPr lang="en-US" dirty="0"/>
          </a:p>
        </p:txBody>
      </p:sp>
    </p:spTree>
    <p:extLst>
      <p:ext uri="{BB962C8B-B14F-4D97-AF65-F5344CB8AC3E}">
        <p14:creationId xmlns:p14="http://schemas.microsoft.com/office/powerpoint/2010/main" val="15018497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questions are available in Office Forms - https://forms.office.com/Pages/ShareFormPage.aspx?id=v4j5cvGGr0GRqy180BHbR5NEFZBpuAZBgxPOGXi_gX5UQkpEQ0VFUlZRUDM3Q1BCMDZVTEI5WjVORC4u&amp;sharetoken=tbjUH7154spTWZnYjmrj</a:t>
            </a:r>
          </a:p>
          <a:p>
            <a:endParaRPr lang="en-US" dirty="0"/>
          </a:p>
          <a:p>
            <a:pPr marL="0" marR="365760" lvl="0" indent="0">
              <a:lnSpc>
                <a:spcPct val="107000"/>
              </a:lnSpc>
              <a:spcBef>
                <a:spcPts val="0"/>
              </a:spcBef>
              <a:spcAft>
                <a:spcPts val="800"/>
              </a:spcAft>
              <a:buFont typeface="+mj-lt"/>
              <a:buNone/>
            </a:pPr>
            <a:r>
              <a:rPr lang="en-US" sz="1800" dirty="0">
                <a:solidFill>
                  <a:srgbClr val="505050"/>
                </a:solidFill>
                <a:effectLst/>
                <a:latin typeface="Calibri" panose="020F0502020204030204" pitchFamily="34" charset="0"/>
                <a:ea typeface="Segoe UI" panose="020B0502040204020203" pitchFamily="34" charset="0"/>
                <a:cs typeface="Segoe UI (Body)"/>
              </a:rPr>
              <a:t>Describe at least two differences between containers and virtual machines. </a:t>
            </a:r>
            <a:endParaRPr lang="en-US" sz="1800" b="0" dirty="0">
              <a:solidFill>
                <a:srgbClr val="505050"/>
              </a:solidFill>
              <a:effectLst/>
              <a:latin typeface="Segoe UI" panose="020B0502040204020203" pitchFamily="34" charset="0"/>
              <a:ea typeface="Segoe UI" panose="020B0502040204020203" pitchFamily="34" charset="0"/>
              <a:cs typeface="Segoe UI (Body)"/>
            </a:endParaRPr>
          </a:p>
          <a:p>
            <a:pPr marL="0" marR="365760" lvl="0" indent="0">
              <a:lnSpc>
                <a:spcPct val="107000"/>
              </a:lnSpc>
              <a:spcBef>
                <a:spcPts val="0"/>
              </a:spcBef>
              <a:spcAft>
                <a:spcPts val="800"/>
              </a:spcAft>
              <a:buFont typeface="+mj-lt"/>
              <a:buNone/>
            </a:pPr>
            <a:r>
              <a:rPr lang="en-US" sz="1800" b="1" dirty="0">
                <a:solidFill>
                  <a:srgbClr val="505050"/>
                </a:solidFill>
                <a:effectLst/>
                <a:latin typeface="Calibri" panose="020F0502020204030204" pitchFamily="34" charset="0"/>
                <a:ea typeface="Segoe UI" panose="020B0502040204020203" pitchFamily="34" charset="0"/>
                <a:cs typeface="Segoe UI (Body)"/>
              </a:rPr>
              <a:t>Answer: </a:t>
            </a:r>
            <a:r>
              <a:rPr lang="en-US" sz="1800" dirty="0">
                <a:solidFill>
                  <a:srgbClr val="505050"/>
                </a:solidFill>
                <a:effectLst/>
                <a:latin typeface="Calibri" panose="020F0502020204030204" pitchFamily="34" charset="0"/>
                <a:ea typeface="Segoe UI" panose="020B0502040204020203" pitchFamily="34" charset="0"/>
                <a:cs typeface="Segoe UI (Body)"/>
              </a:rPr>
              <a:t>Containers provide only lightweight isolation, whereas VMs provide complete isolation. VMs run the entire operating systems, but containers only run the OS services that are needed. Containers are deployed with Docker and orchestrated with Azure Kubernetes service. VMs are deployed and managed  different tools with Azure. Containers can use local disk storage or file shares. VMs use a virtual hard disk and file shares. </a:t>
            </a:r>
            <a:endParaRPr lang="en-US" sz="1800" dirty="0">
              <a:solidFill>
                <a:srgbClr val="505050"/>
              </a:solidFill>
              <a:effectLst/>
              <a:latin typeface="Segoe UI" panose="020B0502040204020203" pitchFamily="34" charset="0"/>
              <a:ea typeface="Segoe UI" panose="020B0502040204020203" pitchFamily="34" charset="0"/>
              <a:cs typeface="Segoe UI (Body)"/>
            </a:endParaRPr>
          </a:p>
          <a:p>
            <a:endParaRPr lang="en-US" dirty="0"/>
          </a:p>
          <a:p>
            <a:endParaRPr lang="en-US" dirty="0"/>
          </a:p>
        </p:txBody>
      </p:sp>
      <p:sp>
        <p:nvSpPr>
          <p:cNvPr id="4" name="Slide Number Placeholder 3"/>
          <p:cNvSpPr>
            <a:spLocks noGrp="1"/>
          </p:cNvSpPr>
          <p:nvPr>
            <p:ph type="sldNum" sz="quarter" idx="5"/>
          </p:nvPr>
        </p:nvSpPr>
        <p:spPr/>
        <p:txBody>
          <a:bodyPr/>
          <a:lstStyle/>
          <a:p>
            <a:fld id="{8507DC7E-BC41-4478-BA30-CBCC3A644F0A}" type="slidenum">
              <a:rPr lang="en-US" smtClean="0"/>
              <a:t>33</a:t>
            </a:fld>
            <a:endParaRPr lang="en-US" dirty="0"/>
          </a:p>
        </p:txBody>
      </p:sp>
    </p:spTree>
    <p:extLst>
      <p:ext uri="{BB962C8B-B14F-4D97-AF65-F5344CB8AC3E}">
        <p14:creationId xmlns:p14="http://schemas.microsoft.com/office/powerpoint/2010/main" val="29526231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18954985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3 labs in Module 09. 09a is Web Apps. 09b is ACI. 09c is ACA.</a:t>
            </a:r>
          </a:p>
          <a:p>
            <a:endParaRPr lang="en-US" dirty="0"/>
          </a:p>
          <a:p>
            <a:r>
              <a:rPr lang="en-US" dirty="0"/>
              <a:t>Lab 09a - https://microsoftlearning.github.io/AZ-104-MicrosoftAzureAdministrator/Instructions/Labs/LAB_09a-Implement_Web_Apps.html</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10:57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12828928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Lab 09b - https://microsoftlearning.github.io/AZ-104-MicrosoftAzureAdministrator/Instructions/Labs/LAB_09b-Implement_Azure_Container_Instances.html</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8364988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69501-FC82-A792-34F0-B18D2334C8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9A68ED-2B82-942C-E2C7-728D9082BE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58D8F2-336E-B1C3-9B17-B1CF1DF66703}"/>
              </a:ext>
            </a:extLst>
          </p:cNvPr>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Lab 09c - https://microsoftlearning.github.io/AZ-104-MicrosoftAzureAdministrator/Instructions/Labs/LAB_09c-Implement-Azure-Container-Apps.html</a:t>
            </a:r>
          </a:p>
        </p:txBody>
      </p:sp>
      <p:sp>
        <p:nvSpPr>
          <p:cNvPr id="4" name="Header Placeholder 3">
            <a:extLst>
              <a:ext uri="{FF2B5EF4-FFF2-40B4-BE49-F238E27FC236}">
                <a16:creationId xmlns:a16="http://schemas.microsoft.com/office/drawing/2014/main" id="{532995E8-8163-E85C-7B25-2E1ACA085D4E}"/>
              </a:ext>
            </a:extLst>
          </p:cNvPr>
          <p:cNvSpPr>
            <a:spLocks noGrp="1"/>
          </p:cNvSpPr>
          <p:nvPr>
            <p:ph type="hdr" sz="quarter"/>
          </p:nvPr>
        </p:nvSpPr>
        <p:spPr/>
        <p:txBody>
          <a:bodyPr/>
          <a:lstStyle/>
          <a:p>
            <a:endParaRPr lang="en-US" dirty="0"/>
          </a:p>
        </p:txBody>
      </p:sp>
      <p:sp>
        <p:nvSpPr>
          <p:cNvPr id="5" name="Footer Placeholder 4">
            <a:extLst>
              <a:ext uri="{FF2B5EF4-FFF2-40B4-BE49-F238E27FC236}">
                <a16:creationId xmlns:a16="http://schemas.microsoft.com/office/drawing/2014/main" id="{F7A82138-8F4A-2B1A-18C4-47A20C5AC7AD}"/>
              </a:ext>
            </a:extLst>
          </p:cNvPr>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a:extLst>
              <a:ext uri="{FF2B5EF4-FFF2-40B4-BE49-F238E27FC236}">
                <a16:creationId xmlns:a16="http://schemas.microsoft.com/office/drawing/2014/main" id="{DF1A2359-A7BF-CA88-B8FA-6483D0567262}"/>
              </a:ext>
            </a:extLst>
          </p:cNvPr>
          <p:cNvSpPr>
            <a:spLocks noGrp="1"/>
          </p:cNvSpPr>
          <p:nvPr>
            <p:ph type="sldNum" sz="quarter" idx="5"/>
          </p:nvPr>
        </p:nvSpPr>
        <p:spPr/>
        <p:txBody>
          <a:bodyPr/>
          <a:lstStyle/>
          <a:p>
            <a:fld id="{B4008EB6-D09E-4580-8CD6-DDB14511944F}" type="slidenum">
              <a:rPr lang="en-US" smtClean="0"/>
              <a:pPr/>
              <a:t>39</a:t>
            </a:fld>
            <a:endParaRPr lang="en-US" dirty="0"/>
          </a:p>
        </p:txBody>
      </p:sp>
    </p:spTree>
    <p:extLst>
      <p:ext uri="{BB962C8B-B14F-4D97-AF65-F5344CB8AC3E}">
        <p14:creationId xmlns:p14="http://schemas.microsoft.com/office/powerpoint/2010/main" val="41657892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Kubernetes - https://azure.microsoft.com/topic/what-is-kubernetes/</a:t>
            </a:r>
          </a:p>
          <a:p>
            <a:endParaRPr lang="en-US" dirty="0"/>
          </a:p>
          <a:p>
            <a:pPr algn="l"/>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10:57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42</a:t>
            </a:fld>
            <a:endParaRPr lang="en-US" dirty="0"/>
          </a:p>
        </p:txBody>
      </p:sp>
    </p:spTree>
    <p:extLst>
      <p:ext uri="{BB962C8B-B14F-4D97-AF65-F5344CB8AC3E}">
        <p14:creationId xmlns:p14="http://schemas.microsoft.com/office/powerpoint/2010/main" val="39369610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b="0" i="0" dirty="0">
                <a:solidFill>
                  <a:srgbClr val="171717"/>
                </a:solidFill>
                <a:effectLst/>
                <a:latin typeface="Segoe UI" panose="020B0502040204020203" pitchFamily="34" charset="0"/>
              </a:rPr>
              <a:t>Kubernetes core concepts for Azure Kubernetes Service (AKS) - https://docs.microsoft.com/azure/aks/concepts-clusters-workloads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10:57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43</a:t>
            </a:fld>
            <a:endParaRPr lang="en-US" dirty="0"/>
          </a:p>
        </p:txBody>
      </p:sp>
    </p:spTree>
    <p:extLst>
      <p:ext uri="{BB962C8B-B14F-4D97-AF65-F5344CB8AC3E}">
        <p14:creationId xmlns:p14="http://schemas.microsoft.com/office/powerpoint/2010/main" val="23417689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50" b="0" i="0" kern="1200" dirty="0">
                <a:solidFill>
                  <a:schemeClr val="tx1"/>
                </a:solidFill>
                <a:effectLst/>
                <a:cs typeface="Segoe UI" panose="020B0502040204020203" pitchFamily="34" charset="0"/>
              </a:rPr>
              <a:t>Docker on Azure -  </a:t>
            </a:r>
            <a:r>
              <a:rPr lang="en-US" b="0" dirty="0"/>
              <a:t>https://azure.microsoft.com/services/kubernetes-service/docker/</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10:57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44</a:t>
            </a:fld>
            <a:endParaRPr lang="en-US" dirty="0"/>
          </a:p>
        </p:txBody>
      </p:sp>
    </p:spTree>
    <p:extLst>
      <p:ext uri="{BB962C8B-B14F-4D97-AF65-F5344CB8AC3E}">
        <p14:creationId xmlns:p14="http://schemas.microsoft.com/office/powerpoint/2010/main" val="34304360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E6E6E6"/>
                </a:solidFill>
                <a:effectLst/>
                <a:latin typeface="Segoe UI" panose="020B0502040204020203" pitchFamily="34" charset="0"/>
              </a:rPr>
              <a:t>Azure Container Apps manages the details of Kubernetes and container orchestration for you. Containers in Azure Container Apps can use any runtime, programming language, or development stack of your choice.</a:t>
            </a: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45</a:t>
            </a:fld>
            <a:endParaRPr lang="en-US" dirty="0"/>
          </a:p>
        </p:txBody>
      </p:sp>
    </p:spTree>
    <p:extLst>
      <p:ext uri="{BB962C8B-B14F-4D97-AF65-F5344CB8AC3E}">
        <p14:creationId xmlns:p14="http://schemas.microsoft.com/office/powerpoint/2010/main" val="3202729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r>
              <a:rPr lang="en-US" sz="8800" b="0" dirty="0">
                <a:solidFill>
                  <a:srgbClr val="000000"/>
                </a:solidFill>
                <a:effectLst/>
                <a:latin typeface="Consolas" panose="020B0609020204030204" pitchFamily="49" charset="0"/>
              </a:rPr>
            </a:b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2613201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1717"/>
                </a:solidFill>
                <a:effectLst/>
                <a:latin typeface="Segoe UI" panose="020B0502040204020203" pitchFamily="34" charset="0"/>
              </a:rPr>
              <a:t>Azure App Service plan overview - https://docs.microsoft.com/azure/app-service/overview-hosting-plans</a:t>
            </a:r>
          </a:p>
          <a:p>
            <a:br>
              <a:rPr lang="en-US" b="0" i="0" dirty="0">
                <a:effectLst/>
                <a:latin typeface="Segoe UI" panose="020B0502040204020203" pitchFamily="34" charset="0"/>
              </a:rPr>
            </a:b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33140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 Service pricing - https://azure.microsoft.com/pricing/details/app-service/windows/</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5/2/2024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72960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Scale up an app in Azure App Service - https://docs.microsoft.com/azure/app-service/manage-scale-up</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1670055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started with Autoscale in Azure - https://docs.microsoft.com/azure/azure-monitor/platform/autoscale-get-started?toc=/azure/app-service/toc.json</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81178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Demonstration App Service Plans - https://microsoftlearning.github.io/AZ-104-MicrosoftAzureAdministrator/Instructions/Demos/09%20-%20Administer%20PaaS%20Compute%20Options.html#configure-azure-app-service-plans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5/2/2024 10:57 AM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37122270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2E9348E-FA16-FE20-38FB-EDD806C9464D}"/>
              </a:ext>
            </a:extLst>
          </p:cNvPr>
          <p:cNvPicPr>
            <a:picLocks noChangeAspect="1"/>
          </p:cNvPicPr>
          <p:nvPr userDrawn="1"/>
        </p:nvPicPr>
        <p:blipFill>
          <a:blip r:embed="rId2"/>
          <a:stretch>
            <a:fillRect/>
          </a:stretch>
        </p:blipFill>
        <p:spPr>
          <a:xfrm>
            <a:off x="-1" y="11112"/>
            <a:ext cx="12436475" cy="6972300"/>
          </a:xfrm>
          <a:prstGeom prst="rect">
            <a:avLst/>
          </a:prstGeom>
        </p:spPr>
      </p:pic>
      <p:pic>
        <p:nvPicPr>
          <p:cNvPr id="7" name="MS logo gray - EMF" descr="Microsoft logo, gray text version">
            <a:extLst>
              <a:ext uri="{FF2B5EF4-FFF2-40B4-BE49-F238E27FC236}">
                <a16:creationId xmlns:a16="http://schemas.microsoft.com/office/drawing/2014/main" id="{7B930E7F-5B91-31B0-B67D-DB8C41E881CF}"/>
              </a:ext>
            </a:extLst>
          </p:cNvPr>
          <p:cNvPicPr>
            <a:picLocks noChangeAspect="1"/>
          </p:cNvPicPr>
          <p:nvPr userDrawn="1"/>
        </p:nvPicPr>
        <p:blipFill>
          <a:blip r:embed="rId3"/>
          <a:stretch>
            <a:fillRect/>
          </a:stretch>
        </p:blipFill>
        <p:spPr bwMode="black">
          <a:xfrm>
            <a:off x="595914" y="597450"/>
            <a:ext cx="1393840" cy="298433"/>
          </a:xfrm>
          <a:prstGeom prst="rect">
            <a:avLst/>
          </a:prstGeom>
        </p:spPr>
      </p:pic>
      <p:sp>
        <p:nvSpPr>
          <p:cNvPr id="3" name="Title 1">
            <a:extLst>
              <a:ext uri="{FF2B5EF4-FFF2-40B4-BE49-F238E27FC236}">
                <a16:creationId xmlns:a16="http://schemas.microsoft.com/office/drawing/2014/main" id="{3E21C31D-925C-53B5-2E40-C54FF245B41E}"/>
              </a:ext>
            </a:extLst>
          </p:cNvPr>
          <p:cNvSpPr>
            <a:spLocks noGrp="1"/>
          </p:cNvSpPr>
          <p:nvPr>
            <p:ph type="title" hasCustomPrompt="1"/>
          </p:nvPr>
        </p:nvSpPr>
        <p:spPr>
          <a:xfrm>
            <a:off x="581341" y="3622696"/>
            <a:ext cx="5800990" cy="113018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Event name or </a:t>
            </a:r>
            <a:br>
              <a:rPr lang="en-US" dirty="0"/>
            </a:br>
            <a:r>
              <a:rPr lang="en-US" dirty="0"/>
              <a:t>presentation title </a:t>
            </a:r>
          </a:p>
        </p:txBody>
      </p:sp>
      <p:sp>
        <p:nvSpPr>
          <p:cNvPr id="5" name="Footer Placeholder 10">
            <a:extLst>
              <a:ext uri="{FF2B5EF4-FFF2-40B4-BE49-F238E27FC236}">
                <a16:creationId xmlns:a16="http://schemas.microsoft.com/office/drawing/2014/main" id="{44253EDB-56F0-1036-A65B-02ABC067A9E8}"/>
              </a:ext>
            </a:extLst>
          </p:cNvPr>
          <p:cNvSpPr>
            <a:spLocks noGrp="1"/>
          </p:cNvSpPr>
          <p:nvPr>
            <p:ph type="ftr" sz="quarter" idx="3"/>
          </p:nvPr>
        </p:nvSpPr>
        <p:spPr>
          <a:xfrm>
            <a:off x="591057" y="6548910"/>
            <a:ext cx="4234554" cy="201917"/>
          </a:xfrm>
          <a:prstGeom prst="rect">
            <a:avLst/>
          </a:prstGeom>
        </p:spPr>
        <p:txBody>
          <a:bodyPr vert="horz" lIns="0" tIns="0" rIns="0" bIns="0" rtlCol="0" anchor="ctr"/>
          <a:lstStyle>
            <a:lvl1pPr marL="0" algn="l" defTabSz="932597" rtl="0" eaLnBrk="1" latinLnBrk="0" hangingPunct="1">
              <a:defRPr lang="en-US" sz="1020" kern="1200" dirty="0">
                <a:solidFill>
                  <a:schemeClr val="tx1"/>
                </a:solidFill>
                <a:latin typeface="+mn-lt"/>
                <a:ea typeface="+mn-ea"/>
                <a:cs typeface="+mn-cs"/>
              </a:defRPr>
            </a:lvl1pPr>
            <a:lvl5pPr>
              <a:defRPr lang="en-US" sz="765" kern="100" cap="all" spc="0" baseline="0" dirty="0">
                <a:solidFill>
                  <a:schemeClr val="tx1"/>
                </a:solidFill>
                <a:latin typeface="Arial" panose="020B0604020202020204" pitchFamily="34" charset="0"/>
                <a:ea typeface="+mn-ea"/>
                <a:cs typeface="Arial" panose="020B0604020202020204" pitchFamily="34" charset="0"/>
              </a:defRPr>
            </a:lvl5pPr>
          </a:lstStyle>
          <a:p>
            <a:pPr defTabSz="932563">
              <a:defRPr/>
            </a:pPr>
            <a:r>
              <a:rPr lang="en-US" dirty="0">
                <a:solidFill>
                  <a:srgbClr val="000000"/>
                </a:solidFill>
              </a:rPr>
              <a:t>© Copyright Microsoft Corporation. All rights reserved.</a:t>
            </a:r>
          </a:p>
        </p:txBody>
      </p:sp>
      <p:sp>
        <p:nvSpPr>
          <p:cNvPr id="2" name="Footer Placeholder 10">
            <a:extLst>
              <a:ext uri="{FF2B5EF4-FFF2-40B4-BE49-F238E27FC236}">
                <a16:creationId xmlns:a16="http://schemas.microsoft.com/office/drawing/2014/main" id="{A2E85BCA-8C5F-EFAA-DEF3-E5518406532B}"/>
              </a:ext>
            </a:extLst>
          </p:cNvPr>
          <p:cNvSpPr txBox="1">
            <a:spLocks/>
          </p:cNvSpPr>
          <p:nvPr userDrawn="1"/>
        </p:nvSpPr>
        <p:spPr>
          <a:xfrm>
            <a:off x="591057" y="6548910"/>
            <a:ext cx="4234554" cy="201917"/>
          </a:xfrm>
          <a:prstGeom prst="rect">
            <a:avLst/>
          </a:prstGeom>
        </p:spPr>
        <p:txBody>
          <a:bodyPr vert="horz" lIns="0" tIns="0" rIns="0" bIns="0" rtlCol="0" anchor="ctr"/>
          <a:lstStyle>
            <a:defPPr>
              <a:defRPr lang="en-US"/>
            </a:defPPr>
            <a:lvl1pPr marL="0" algn="l" defTabSz="914400" rtl="0" eaLnBrk="1" latinLnBrk="0" hangingPunct="1">
              <a:defRPr lang="en-US" sz="1000" kern="1200" dirty="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lang="en-US" sz="750" kern="100" cap="all" spc="0" baseline="0" dirty="0">
                <a:solidFill>
                  <a:schemeClr val="tx1"/>
                </a:solidFill>
                <a:latin typeface="Arial" panose="020B0604020202020204" pitchFamily="34" charset="0"/>
                <a:ea typeface="+mn-ea"/>
                <a:cs typeface="Arial" panose="020B0604020202020204" pitchFamily="34" charset="0"/>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defTabSz="932563">
              <a:defRPr/>
            </a:pPr>
            <a:r>
              <a:rPr lang="en-US" sz="1020" dirty="0">
                <a:solidFill>
                  <a:srgbClr val="000000"/>
                </a:solidFill>
              </a:rPr>
              <a:t>© Copyright Microsoft Corporation. All rights reserved.</a:t>
            </a:r>
          </a:p>
        </p:txBody>
      </p:sp>
    </p:spTree>
    <p:extLst>
      <p:ext uri="{BB962C8B-B14F-4D97-AF65-F5344CB8AC3E}">
        <p14:creationId xmlns:p14="http://schemas.microsoft.com/office/powerpoint/2010/main" val="1142599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27504" y="1486338"/>
            <a:ext cx="11568513" cy="1446550"/>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119583" y="6728855"/>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15699807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lank_with Hea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35D3C-86EE-875E-D2A6-669DF7E1C19A}"/>
              </a:ext>
            </a:extLst>
          </p:cNvPr>
          <p:cNvSpPr>
            <a:spLocks noGrp="1"/>
          </p:cNvSpPr>
          <p:nvPr>
            <p:ph type="title"/>
          </p:nvPr>
        </p:nvSpPr>
        <p:spPr>
          <a:xfrm>
            <a:off x="600058" y="596867"/>
            <a:ext cx="11232406" cy="387798"/>
          </a:xfrm>
        </p:spPr>
        <p:txBody>
          <a:bodyPr vert="horz" wrap="square" lIns="0" tIns="0" rIns="0" bIns="0" rtlCol="0" anchor="t">
            <a:spAutoFit/>
          </a:bodyPr>
          <a:lstStyle>
            <a:lvl1pPr>
              <a:defRPr lang="en-US" i="0" dirty="0">
                <a:cs typeface="Segoe UI Semibold" panose="020B0502040204020203" pitchFamily="34" charset="0"/>
              </a:defRPr>
            </a:lvl1pPr>
          </a:lstStyle>
          <a:p>
            <a:pPr lvl="0"/>
            <a:r>
              <a:rPr lang="en-US" dirty="0"/>
              <a:t>Click to edit Master title style</a:t>
            </a:r>
          </a:p>
        </p:txBody>
      </p:sp>
    </p:spTree>
    <p:extLst>
      <p:ext uri="{BB962C8B-B14F-4D97-AF65-F5344CB8AC3E}">
        <p14:creationId xmlns:p14="http://schemas.microsoft.com/office/powerpoint/2010/main" val="3311894635"/>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707CDC-9BD2-0073-85EB-939160E4C7CC}"/>
              </a:ext>
            </a:extLst>
          </p:cNvPr>
          <p:cNvPicPr>
            <a:picLocks noChangeAspect="1"/>
          </p:cNvPicPr>
          <p:nvPr userDrawn="1"/>
        </p:nvPicPr>
        <p:blipFill>
          <a:blip r:embed="rId2"/>
          <a:stretch>
            <a:fillRect/>
          </a:stretch>
        </p:blipFill>
        <p:spPr>
          <a:xfrm>
            <a:off x="0" y="1587"/>
            <a:ext cx="12436475" cy="6991350"/>
          </a:xfrm>
          <a:prstGeom prst="rect">
            <a:avLst/>
          </a:prstGeom>
        </p:spPr>
      </p:pic>
      <p:sp>
        <p:nvSpPr>
          <p:cNvPr id="3" name="Title 1">
            <a:extLst>
              <a:ext uri="{FF2B5EF4-FFF2-40B4-BE49-F238E27FC236}">
                <a16:creationId xmlns:a16="http://schemas.microsoft.com/office/drawing/2014/main" id="{12D19AFB-6939-2FBA-48C9-66A2961406A7}"/>
              </a:ext>
            </a:extLst>
          </p:cNvPr>
          <p:cNvSpPr>
            <a:spLocks noGrp="1"/>
          </p:cNvSpPr>
          <p:nvPr>
            <p:ph type="title" hasCustomPrompt="1"/>
          </p:nvPr>
        </p:nvSpPr>
        <p:spPr>
          <a:xfrm>
            <a:off x="581340" y="3514705"/>
            <a:ext cx="6472474" cy="565091"/>
          </a:xfrm>
          <a:noFill/>
        </p:spPr>
        <p:txBody>
          <a:bodyPr wrap="square" lIns="0" tIns="0" rIns="0" bIns="0" anchor="ctr" anchorCtr="0">
            <a:spAutoFit/>
          </a:bodyPr>
          <a:lstStyle>
            <a:lvl1pPr>
              <a:defRPr sz="4080" b="0" i="0" spc="-51" baseline="0">
                <a:solidFill>
                  <a:schemeClr val="tx1"/>
                </a:solidFill>
                <a:latin typeface="+mn-lt"/>
                <a:cs typeface="Segoe UI" panose="020B0502040204020203" pitchFamily="34" charset="0"/>
              </a:defRPr>
            </a:lvl1pPr>
          </a:lstStyle>
          <a:p>
            <a:r>
              <a:rPr lang="en-US" dirty="0"/>
              <a:t>Section divider title</a:t>
            </a:r>
          </a:p>
        </p:txBody>
      </p:sp>
      <p:sp>
        <p:nvSpPr>
          <p:cNvPr id="7" name="TextBox 6">
            <a:extLst>
              <a:ext uri="{FF2B5EF4-FFF2-40B4-BE49-F238E27FC236}">
                <a16:creationId xmlns:a16="http://schemas.microsoft.com/office/drawing/2014/main" id="{49AE7960-A7FE-D692-112F-471C560CCA67}"/>
              </a:ext>
            </a:extLst>
          </p:cNvPr>
          <p:cNvSpPr txBox="1"/>
          <p:nvPr userDrawn="1"/>
        </p:nvSpPr>
        <p:spPr>
          <a:xfrm>
            <a:off x="427038" y="6411853"/>
            <a:ext cx="6216728" cy="270285"/>
          </a:xfrm>
          <a:prstGeom prst="rect">
            <a:avLst/>
          </a:prstGeom>
          <a:noFill/>
        </p:spPr>
        <p:txBody>
          <a:bodyPr wrap="square">
            <a:spAutoFit/>
          </a:bodyPr>
          <a:lstStyle/>
          <a:p>
            <a:pPr defTabSz="932563">
              <a:defRPr/>
            </a:pPr>
            <a:r>
              <a:rPr lang="en-US" sz="1122" dirty="0">
                <a:solidFill>
                  <a:srgbClr val="000000"/>
                </a:solidFill>
              </a:rPr>
              <a:t>© Copyright Microsoft Corporation. All rights reserved.</a:t>
            </a:r>
          </a:p>
        </p:txBody>
      </p:sp>
    </p:spTree>
    <p:extLst>
      <p:ext uri="{BB962C8B-B14F-4D97-AF65-F5344CB8AC3E}">
        <p14:creationId xmlns:p14="http://schemas.microsoft.com/office/powerpoint/2010/main" val="3722000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450">
          <p15:clr>
            <a:srgbClr val="FBAE40"/>
          </p15:clr>
        </p15:guide>
        <p15:guide id="2" orient="horz" pos="264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Tree>
    <p:extLst>
      <p:ext uri="{BB962C8B-B14F-4D97-AF65-F5344CB8AC3E}">
        <p14:creationId xmlns:p14="http://schemas.microsoft.com/office/powerpoint/2010/main" val="96325135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998040"/>
            <a:ext cx="11568684" cy="439465"/>
          </a:xfrm>
        </p:spPr>
        <p:txBody>
          <a:bodyPr tIns="45720" rIns="0" bIns="45720"/>
          <a:lstStyle>
            <a:lvl1pPr>
              <a:defRPr sz="2244">
                <a:solidFill>
                  <a:schemeClr val="tx2">
                    <a:lumMod val="50000"/>
                  </a:schemeClr>
                </a:solidFill>
              </a:defRPr>
            </a:lvl1pPr>
          </a:lstStyle>
          <a:p>
            <a:r>
              <a:rPr lang="en-US" dirty="0"/>
              <a:t>Subheading Segoe UI </a:t>
            </a:r>
            <a:r>
              <a:rPr lang="en-US" dirty="0" err="1"/>
              <a:t>Semibold</a:t>
            </a:r>
            <a:r>
              <a:rPr lang="en-US" dirty="0"/>
              <a:t> 22 </a:t>
            </a:r>
            <a:r>
              <a:rPr lang="en-US" dirty="0" err="1"/>
              <a:t>pt</a:t>
            </a:r>
            <a:endParaRPr lang="en-US" dirty="0"/>
          </a:p>
        </p:txBody>
      </p:sp>
    </p:spTree>
    <p:extLst>
      <p:ext uri="{BB962C8B-B14F-4D97-AF65-F5344CB8AC3E}">
        <p14:creationId xmlns:p14="http://schemas.microsoft.com/office/powerpoint/2010/main" val="370734899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arning Objs - no O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Tree>
    <p:extLst>
      <p:ext uri="{BB962C8B-B14F-4D97-AF65-F5344CB8AC3E}">
        <p14:creationId xmlns:p14="http://schemas.microsoft.com/office/powerpoint/2010/main" val="170149924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arning Objs">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dirty="0"/>
              <a:t>Click to edit Master title style</a:t>
            </a: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sp>
        <p:nvSpPr>
          <p:cNvPr id="7" name="Rectangle: Rounded Corners 6">
            <a:extLst>
              <a:ext uri="{FF2B5EF4-FFF2-40B4-BE49-F238E27FC236}">
                <a16:creationId xmlns:a16="http://schemas.microsoft.com/office/drawing/2014/main" id="{E8885716-8A7B-42A7-93E2-E8749AF5C6BC}"/>
              </a:ext>
            </a:extLst>
          </p:cNvPr>
          <p:cNvSpPr/>
          <p:nvPr userDrawn="1"/>
        </p:nvSpPr>
        <p:spPr bwMode="auto">
          <a:xfrm>
            <a:off x="6116130" y="1476375"/>
            <a:ext cx="5313870" cy="4333875"/>
          </a:xfrm>
          <a:prstGeom prst="roundRect">
            <a:avLst/>
          </a:prstGeom>
          <a:solidFill>
            <a:schemeClr val="bg1"/>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9309503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Recap">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3183609"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C54C7EE8-4313-2803-B06C-A5BA61EA412A}"/>
              </a:ext>
              <a:ext uri="{C183D7F6-B498-43B3-948B-1728B52AA6E4}">
                <adec:decorative xmlns:adec="http://schemas.microsoft.com/office/drawing/2017/decorative" val="1"/>
              </a:ext>
            </a:extLst>
          </p:cNvPr>
          <p:cNvGrpSpPr/>
          <p:nvPr userDrawn="1"/>
        </p:nvGrpSpPr>
        <p:grpSpPr>
          <a:xfrm>
            <a:off x="2614984" y="1617484"/>
            <a:ext cx="1132870" cy="1132709"/>
            <a:chOff x="5540700" y="2116300"/>
            <a:chExt cx="1110600" cy="1110600"/>
          </a:xfrm>
        </p:grpSpPr>
        <p:sp>
          <p:nvSpPr>
            <p:cNvPr id="4" name="Oval 3">
              <a:extLst>
                <a:ext uri="{FF2B5EF4-FFF2-40B4-BE49-F238E27FC236}">
                  <a16:creationId xmlns:a16="http://schemas.microsoft.com/office/drawing/2014/main" id="{3F97E22B-DD1F-99A5-25F7-1E4F4F58DA7D}"/>
                </a:ext>
              </a:extLst>
            </p:cNvPr>
            <p:cNvSpPr/>
            <p:nvPr/>
          </p:nvSpPr>
          <p:spPr>
            <a:xfrm>
              <a:off x="5540700" y="2116300"/>
              <a:ext cx="1110600" cy="1110600"/>
            </a:xfrm>
            <a:prstGeom prst="ellipse">
              <a:avLst/>
            </a:prstGeom>
            <a:solidFill>
              <a:srgbClr val="FF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B1C046DA-F3B0-17BF-4867-63F317F8ACA9}"/>
                </a:ext>
              </a:extLst>
            </p:cNvPr>
            <p:cNvPicPr/>
            <p:nvPr/>
          </p:nvPicPr>
          <p:blipFill>
            <a:blip r:embed="rId2"/>
            <a:srcRect/>
            <a:stretch/>
          </p:blipFill>
          <p:spPr>
            <a:xfrm>
              <a:off x="5749602" y="2325202"/>
              <a:ext cx="692796" cy="692796"/>
            </a:xfrm>
            <a:prstGeom prst="rect">
              <a:avLst/>
            </a:prstGeom>
            <a:noFill/>
          </p:spPr>
        </p:pic>
      </p:grpSp>
      <p:sp>
        <p:nvSpPr>
          <p:cNvPr id="7" name="TextBox 6">
            <a:extLst>
              <a:ext uri="{FF2B5EF4-FFF2-40B4-BE49-F238E27FC236}">
                <a16:creationId xmlns:a16="http://schemas.microsoft.com/office/drawing/2014/main" id="{05350FFB-1FC5-59FA-F297-3FE6E8364735}"/>
              </a:ext>
            </a:extLst>
          </p:cNvPr>
          <p:cNvSpPr txBox="1"/>
          <p:nvPr userDrawn="1"/>
        </p:nvSpPr>
        <p:spPr>
          <a:xfrm>
            <a:off x="600058" y="2927690"/>
            <a:ext cx="2228017" cy="236680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2400" kern="1200" spc="-50" baseline="0" dirty="0">
                <a:solidFill>
                  <a:srgbClr val="000000"/>
                </a:solidFill>
                <a:latin typeface="+mj-lt"/>
                <a:ea typeface="+mn-ea"/>
                <a:cs typeface="+mn-cs"/>
              </a:rPr>
              <a:t>Check your knowledge questions and additional study</a:t>
            </a:r>
          </a:p>
          <a:p>
            <a:pPr>
              <a:lnSpc>
                <a:spcPct val="90000"/>
              </a:lnSpc>
              <a:spcAft>
                <a:spcPts val="600"/>
              </a:spcAft>
            </a:pPr>
            <a:endParaRPr lang="en-US" sz="2400" dirty="0">
              <a:gradFill>
                <a:gsLst>
                  <a:gs pos="2917">
                    <a:schemeClr val="tx1"/>
                  </a:gs>
                  <a:gs pos="30000">
                    <a:schemeClr val="tx1"/>
                  </a:gs>
                </a:gsLst>
                <a:lin ang="5400000" scaled="0"/>
              </a:gradFill>
            </a:endParaRPr>
          </a:p>
        </p:txBody>
      </p:sp>
      <p:sp>
        <p:nvSpPr>
          <p:cNvPr id="5" name="Title 1">
            <a:extLst>
              <a:ext uri="{FF2B5EF4-FFF2-40B4-BE49-F238E27FC236}">
                <a16:creationId xmlns:a16="http://schemas.microsoft.com/office/drawing/2014/main" id="{DA9EEDEA-6687-D76A-D227-7C52A001F415}"/>
              </a:ext>
            </a:extLst>
          </p:cNvPr>
          <p:cNvSpPr>
            <a:spLocks noGrp="1"/>
          </p:cNvSpPr>
          <p:nvPr>
            <p:ph type="title"/>
          </p:nvPr>
        </p:nvSpPr>
        <p:spPr>
          <a:xfrm>
            <a:off x="427038" y="449263"/>
            <a:ext cx="11568684" cy="693737"/>
          </a:xfrm>
        </p:spPr>
        <p:txBody>
          <a:bodyPr/>
          <a:lstStyle/>
          <a:p>
            <a:r>
              <a:rPr lang="en-US" dirty="0"/>
              <a:t>Click to edit Master title style</a:t>
            </a:r>
          </a:p>
        </p:txBody>
      </p:sp>
    </p:spTree>
    <p:extLst>
      <p:ext uri="{BB962C8B-B14F-4D97-AF65-F5344CB8AC3E}">
        <p14:creationId xmlns:p14="http://schemas.microsoft.com/office/powerpoint/2010/main" val="648954712"/>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nstrati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A845-DD15-1C56-8B25-22EAA1B45A8A}"/>
              </a:ext>
            </a:extLst>
          </p:cNvPr>
          <p:cNvSpPr>
            <a:spLocks noGrp="1"/>
          </p:cNvSpPr>
          <p:nvPr>
            <p:ph type="title"/>
          </p:nvPr>
        </p:nvSpPr>
        <p:spPr/>
        <p:txBody>
          <a:bodyPr/>
          <a:lstStyle/>
          <a:p>
            <a:r>
              <a:rPr lang="en-US"/>
              <a:t>Click to edit Master title style</a:t>
            </a:r>
          </a:p>
        </p:txBody>
      </p:sp>
      <p:sp>
        <p:nvSpPr>
          <p:cNvPr id="4" name="Rounded Rectangle 3_1">
            <a:extLst>
              <a:ext uri="{FF2B5EF4-FFF2-40B4-BE49-F238E27FC236}">
                <a16:creationId xmlns:a16="http://schemas.microsoft.com/office/drawing/2014/main" id="{FC76C8DF-13B1-1B33-CBD3-D0B1496658D3}"/>
              </a:ext>
            </a:extLst>
          </p:cNvPr>
          <p:cNvSpPr/>
          <p:nvPr userDrawn="1"/>
        </p:nvSpPr>
        <p:spPr>
          <a:xfrm>
            <a:off x="521111" y="1292745"/>
            <a:ext cx="10387932" cy="4749970"/>
          </a:xfrm>
          <a:prstGeom prst="roundRect">
            <a:avLst>
              <a:gd name="adj" fmla="val 6113"/>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274320" rIns="274320" bIns="182880" rtlCol="0" anchor="t"/>
          <a:lstStyle/>
          <a:p>
            <a:pPr marL="0" marR="0" lvl="0" indent="0" algn="l" defTabSz="932742" rtl="0" eaLnBrk="1" fontAlgn="auto" latinLnBrk="0" hangingPunct="1">
              <a:lnSpc>
                <a:spcPct val="100000"/>
              </a:lnSpc>
              <a:spcBef>
                <a:spcPct val="20000"/>
              </a:spcBef>
              <a:spcAft>
                <a:spcPts val="0"/>
              </a:spcAft>
              <a:buClrTx/>
              <a:buSzPct val="90000"/>
              <a:buFontTx/>
              <a:buNone/>
              <a:tabLst/>
              <a:defRPr/>
            </a:pPr>
            <a:endParaRPr kumimoji="0" lang="en-US" sz="1800"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endParaRPr>
          </a:p>
        </p:txBody>
      </p:sp>
      <p:sp>
        <p:nvSpPr>
          <p:cNvPr id="6" name="Oval 5">
            <a:extLst>
              <a:ext uri="{FF2B5EF4-FFF2-40B4-BE49-F238E27FC236}">
                <a16:creationId xmlns:a16="http://schemas.microsoft.com/office/drawing/2014/main" id="{C0B7F7B8-27DC-CB90-9841-2B0EB6BDC8A9}"/>
              </a:ext>
            </a:extLst>
          </p:cNvPr>
          <p:cNvSpPr/>
          <p:nvPr userDrawn="1"/>
        </p:nvSpPr>
        <p:spPr>
          <a:xfrm>
            <a:off x="10324155" y="1117294"/>
            <a:ext cx="1132870" cy="1132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5" name="Graphic 14">
            <a:extLst>
              <a:ext uri="{FF2B5EF4-FFF2-40B4-BE49-F238E27FC236}">
                <a16:creationId xmlns:a16="http://schemas.microsoft.com/office/drawing/2014/main" id="{B2A34330-BC4D-94AB-2A95-93170E5428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207262"/>
            <a:ext cx="12436476" cy="3095623"/>
          </a:xfrm>
          <a:prstGeom prst="rect">
            <a:avLst/>
          </a:prstGeom>
        </p:spPr>
      </p:pic>
      <p:pic>
        <p:nvPicPr>
          <p:cNvPr id="5" name="Graphic 4" descr="Beaker with solid fill">
            <a:extLst>
              <a:ext uri="{FF2B5EF4-FFF2-40B4-BE49-F238E27FC236}">
                <a16:creationId xmlns:a16="http://schemas.microsoft.com/office/drawing/2014/main" id="{0A4277E8-514E-E7C0-EEAE-4DBF838AD06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3390" y="1141729"/>
            <a:ext cx="914400" cy="914400"/>
          </a:xfrm>
          <a:prstGeom prst="rect">
            <a:avLst/>
          </a:prstGeom>
        </p:spPr>
      </p:pic>
    </p:spTree>
    <p:extLst>
      <p:ext uri="{BB962C8B-B14F-4D97-AF65-F5344CB8AC3E}">
        <p14:creationId xmlns:p14="http://schemas.microsoft.com/office/powerpoint/2010/main" val="283398033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A02CAEB8-26C8-4DCC-A205-1958858BB2CA}"/>
              </a:ext>
              <a:ext uri="{C183D7F6-B498-43B3-948B-1728B52AA6E4}">
                <adec:decorative xmlns:adec="http://schemas.microsoft.com/office/drawing/2017/decorative" val="1"/>
              </a:ext>
            </a:extLst>
          </p:cNvPr>
          <p:cNvSpPr/>
          <p:nvPr userDrawn="1"/>
        </p:nvSpPr>
        <p:spPr bwMode="auto">
          <a:xfrm>
            <a:off x="-1" y="1951559"/>
            <a:ext cx="4282290" cy="4015292"/>
          </a:xfrm>
          <a:prstGeom prst="round1Rect">
            <a:avLst>
              <a:gd name="adj" fmla="val 6737"/>
            </a:avLst>
          </a:prstGeom>
          <a:solidFill>
            <a:srgbClr val="F4F3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endParaRPr lang="en-US" sz="2448" dirty="0">
              <a:solidFill>
                <a:schemeClr val="tx1"/>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BCE35D3C-86EE-875E-D2A6-669DF7E1C19A}"/>
              </a:ext>
            </a:extLst>
          </p:cNvPr>
          <p:cNvSpPr>
            <a:spLocks noGrp="1"/>
          </p:cNvSpPr>
          <p:nvPr>
            <p:ph type="title" hasCustomPrompt="1"/>
          </p:nvPr>
        </p:nvSpPr>
        <p:spPr>
          <a:xfrm>
            <a:off x="600058" y="525428"/>
            <a:ext cx="11703601" cy="502246"/>
          </a:xfrm>
        </p:spPr>
        <p:txBody>
          <a:bodyPr/>
          <a:lstStyle>
            <a:lvl1pPr>
              <a:defRPr sz="3264" b="0" i="0">
                <a:solidFill>
                  <a:schemeClr val="tx1"/>
                </a:solidFill>
                <a:latin typeface="+mj-lt"/>
                <a:cs typeface="Segoe UI Semibold" panose="020B0502040204020203" pitchFamily="34" charset="0"/>
              </a:defRPr>
            </a:lvl1pPr>
          </a:lstStyle>
          <a:p>
            <a:r>
              <a:rPr lang="en-US" dirty="0"/>
              <a:t> </a:t>
            </a:r>
          </a:p>
        </p:txBody>
      </p:sp>
      <p:grpSp>
        <p:nvGrpSpPr>
          <p:cNvPr id="8" name="Group 7">
            <a:extLst>
              <a:ext uri="{FF2B5EF4-FFF2-40B4-BE49-F238E27FC236}">
                <a16:creationId xmlns:a16="http://schemas.microsoft.com/office/drawing/2014/main" id="{1682E78A-A36F-A9AB-B5BC-51FF48A0C477}"/>
              </a:ext>
              <a:ext uri="{C183D7F6-B498-43B3-948B-1728B52AA6E4}">
                <adec:decorative xmlns:adec="http://schemas.microsoft.com/office/drawing/2017/decorative" val="1"/>
              </a:ext>
            </a:extLst>
          </p:cNvPr>
          <p:cNvGrpSpPr/>
          <p:nvPr userDrawn="1"/>
        </p:nvGrpSpPr>
        <p:grpSpPr>
          <a:xfrm>
            <a:off x="3726989" y="1477271"/>
            <a:ext cx="1110600" cy="1110600"/>
            <a:chOff x="5540700" y="2116300"/>
            <a:chExt cx="1110600" cy="1110600"/>
          </a:xfrm>
        </p:grpSpPr>
        <p:sp>
          <p:nvSpPr>
            <p:cNvPr id="10" name="Oval 9">
              <a:extLst>
                <a:ext uri="{FF2B5EF4-FFF2-40B4-BE49-F238E27FC236}">
                  <a16:creationId xmlns:a16="http://schemas.microsoft.com/office/drawing/2014/main" id="{A006B05E-82F0-67C0-F4BE-484546169B05}"/>
                </a:ext>
              </a:extLst>
            </p:cNvPr>
            <p:cNvSpPr/>
            <p:nvPr/>
          </p:nvSpPr>
          <p:spPr>
            <a:xfrm>
              <a:off x="5540700" y="2116300"/>
              <a:ext cx="1110600" cy="1110600"/>
            </a:xfrm>
            <a:prstGeom prst="ellipse">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pic>
          <p:nvPicPr>
            <p:cNvPr id="11" name="Picture 33">
              <a:extLst>
                <a:ext uri="{FF2B5EF4-FFF2-40B4-BE49-F238E27FC236}">
                  <a16:creationId xmlns:a16="http://schemas.microsoft.com/office/drawing/2014/main" id="{B551F7BB-0B62-B45A-97E8-BDBC64276EB2}"/>
                </a:ext>
              </a:extLst>
            </p:cNvPr>
            <p:cNvPicPr/>
            <p:nvPr/>
          </p:nvPicPr>
          <p:blipFill>
            <a:blip r:embed="rId2">
              <a:extLst>
                <a:ext uri="{96DAC541-7B7A-43D3-8B79-37D633B846F1}">
                  <asvg:svgBlip xmlns:asvg="http://schemas.microsoft.com/office/drawing/2016/SVG/main" r:embed="rId3"/>
                </a:ext>
              </a:extLst>
            </a:blip>
            <a:srcRect/>
            <a:stretch/>
          </p:blipFill>
          <p:spPr>
            <a:xfrm>
              <a:off x="5749602" y="2325202"/>
              <a:ext cx="692796" cy="692796"/>
            </a:xfrm>
            <a:prstGeom prst="rect">
              <a:avLst/>
            </a:prstGeom>
            <a:noFill/>
          </p:spPr>
        </p:pic>
      </p:grpSp>
    </p:spTree>
    <p:extLst>
      <p:ext uri="{BB962C8B-B14F-4D97-AF65-F5344CB8AC3E}">
        <p14:creationId xmlns:p14="http://schemas.microsoft.com/office/powerpoint/2010/main" val="45766203"/>
      </p:ext>
    </p:extLst>
  </p:cSld>
  <p:clrMapOvr>
    <a:masterClrMapping/>
  </p:clrMapOvr>
  <p:transition>
    <p:fade/>
  </p:transition>
  <p:extLst>
    <p:ext uri="{DCECCB84-F9BA-43D5-87BE-67443E8EF086}">
      <p15:sldGuideLst xmlns:p15="http://schemas.microsoft.com/office/powerpoint/2012/main">
        <p15:guide id="4" pos="778">
          <p15:clr>
            <a:srgbClr val="954F72"/>
          </p15:clr>
        </p15:guide>
        <p15:guide id="5" pos="962">
          <p15:clr>
            <a:srgbClr val="954F72"/>
          </p15:clr>
        </p15:guide>
        <p15:guide id="6" pos="1372">
          <p15:clr>
            <a:srgbClr val="954F72"/>
          </p15:clr>
        </p15:guide>
        <p15:guide id="7" pos="1556">
          <p15:clr>
            <a:srgbClr val="954F72"/>
          </p15:clr>
        </p15:guide>
        <p15:guide id="8" pos="1966">
          <p15:clr>
            <a:srgbClr val="954F72"/>
          </p15:clr>
        </p15:guide>
        <p15:guide id="9" pos="2150">
          <p15:clr>
            <a:srgbClr val="954F72"/>
          </p15:clr>
        </p15:guide>
        <p15:guide id="10" pos="2560">
          <p15:clr>
            <a:srgbClr val="954F72"/>
          </p15:clr>
        </p15:guide>
        <p15:guide id="11" pos="2744">
          <p15:clr>
            <a:srgbClr val="954F72"/>
          </p15:clr>
        </p15:guide>
        <p15:guide id="12" pos="3153">
          <p15:clr>
            <a:srgbClr val="954F72"/>
          </p15:clr>
        </p15:guide>
        <p15:guide id="13" pos="3338">
          <p15:clr>
            <a:srgbClr val="954F72"/>
          </p15:clr>
        </p15:guide>
        <p15:guide id="14" pos="3747">
          <p15:clr>
            <a:srgbClr val="954F72"/>
          </p15:clr>
        </p15:guide>
        <p15:guide id="15" pos="3932">
          <p15:clr>
            <a:srgbClr val="954F72"/>
          </p15:clr>
        </p15:guide>
        <p15:guide id="16" pos="4341">
          <p15:clr>
            <a:srgbClr val="954F72"/>
          </p15:clr>
        </p15:guide>
        <p15:guide id="17" pos="4526">
          <p15:clr>
            <a:srgbClr val="954F72"/>
          </p15:clr>
        </p15:guide>
        <p15:guide id="18" pos="4935">
          <p15:clr>
            <a:srgbClr val="954F72"/>
          </p15:clr>
        </p15:guide>
        <p15:guide id="19" pos="5120">
          <p15:clr>
            <a:srgbClr val="954F72"/>
          </p15:clr>
        </p15:guide>
        <p15:guide id="20" pos="5529">
          <p15:clr>
            <a:srgbClr val="954F72"/>
          </p15:clr>
        </p15:guide>
        <p15:guide id="21" pos="5713">
          <p15:clr>
            <a:srgbClr val="954F72"/>
          </p15:clr>
        </p15:guide>
        <p15:guide id="22" pos="6123">
          <p15:clr>
            <a:srgbClr val="954F72"/>
          </p15:clr>
        </p15:guide>
        <p15:guide id="23" pos="6307">
          <p15:clr>
            <a:srgbClr val="954F72"/>
          </p15:clr>
        </p15:guide>
        <p15:guide id="24" pos="6717">
          <p15:clr>
            <a:srgbClr val="954F72"/>
          </p15:clr>
        </p15:guide>
        <p15:guide id="25" pos="6901">
          <p15:clr>
            <a:srgbClr val="954F72"/>
          </p15:clr>
        </p15:guide>
        <p15:guide id="30" orient="horz" pos="812">
          <p15:clr>
            <a:srgbClr val="954F72"/>
          </p15:clr>
        </p15:guide>
        <p15:guide id="31" orient="horz" pos="996">
          <p15:clr>
            <a:srgbClr val="954F72"/>
          </p15:clr>
        </p15:guide>
        <p15:guide id="32" orient="horz" pos="1440">
          <p15:clr>
            <a:srgbClr val="954F72"/>
          </p15:clr>
        </p15:guide>
        <p15:guide id="33" orient="horz" pos="1624">
          <p15:clr>
            <a:srgbClr val="954F72"/>
          </p15:clr>
        </p15:guide>
        <p15:guide id="34" orient="horz" pos="2067">
          <p15:clr>
            <a:srgbClr val="954F72"/>
          </p15:clr>
        </p15:guide>
        <p15:guide id="35" orient="horz" pos="2252">
          <p15:clr>
            <a:srgbClr val="954F72"/>
          </p15:clr>
        </p15:guide>
        <p15:guide id="36" orient="horz" pos="2695">
          <p15:clr>
            <a:srgbClr val="954F72"/>
          </p15:clr>
        </p15:guide>
        <p15:guide id="37" orient="horz" pos="2880">
          <p15:clr>
            <a:srgbClr val="954F72"/>
          </p15:clr>
        </p15:guide>
        <p15:guide id="38" orient="horz" pos="3323">
          <p15:clr>
            <a:srgbClr val="954F72"/>
          </p15:clr>
        </p15:guide>
        <p15:guide id="39" orient="horz" pos="3507">
          <p15:clr>
            <a:srgbClr val="954F7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sp>
        <p:nvSpPr>
          <p:cNvPr id="6" name="TextBox 5">
            <a:extLst>
              <a:ext uri="{FF2B5EF4-FFF2-40B4-BE49-F238E27FC236}">
                <a16:creationId xmlns:a16="http://schemas.microsoft.com/office/drawing/2014/main" id="{3DFC1871-CFCE-3B3A-64D9-F7F5A4441034}"/>
              </a:ext>
            </a:extLst>
          </p:cNvPr>
          <p:cNvSpPr txBox="1"/>
          <p:nvPr userDrawn="1"/>
        </p:nvSpPr>
        <p:spPr>
          <a:xfrm>
            <a:off x="465138" y="6267044"/>
            <a:ext cx="3794950" cy="447815"/>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lang="en-US" sz="1100" dirty="0">
                <a:solidFill>
                  <a:srgbClr val="000000"/>
                </a:solidFill>
              </a:rPr>
              <a:t>© Copyright Microsoft Corporation. All rights reserved.</a:t>
            </a:r>
          </a:p>
        </p:txBody>
      </p:sp>
    </p:spTree>
    <p:extLst>
      <p:ext uri="{BB962C8B-B14F-4D97-AF65-F5344CB8AC3E}">
        <p14:creationId xmlns:p14="http://schemas.microsoft.com/office/powerpoint/2010/main" val="1762929650"/>
      </p:ext>
    </p:extLst>
  </p:cSld>
  <p:clrMap bg1="lt1" tx1="dk1" bg2="lt2" tx2="dk2" accent1="accent1" accent2="accent2" accent3="accent3" accent4="accent4" accent5="accent5" accent6="accent6" hlink="hlink" folHlink="folHlink"/>
  <p:sldLayoutIdLst>
    <p:sldLayoutId id="2147484640" r:id="rId1"/>
    <p:sldLayoutId id="2147484641" r:id="rId2"/>
    <p:sldLayoutId id="2147484642" r:id="rId3"/>
    <p:sldLayoutId id="2147484643" r:id="rId4"/>
    <p:sldLayoutId id="2147484644" r:id="rId5"/>
    <p:sldLayoutId id="2147484645" r:id="rId6"/>
    <p:sldLayoutId id="2147484646" r:id="rId7"/>
    <p:sldLayoutId id="2147484647" r:id="rId8"/>
    <p:sldLayoutId id="2147484652" r:id="rId9"/>
    <p:sldLayoutId id="2147484653" r:id="rId10"/>
    <p:sldLayoutId id="2147484654" r:id="rId11"/>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p15:clr>
            <a:srgbClr val="C35EA4"/>
          </p15:clr>
        </p15:guide>
        <p15:guide id="32" pos="1528">
          <p15:clr>
            <a:srgbClr val="C35EA4"/>
          </p15:clr>
        </p15:guide>
        <p15:guide id="33" pos="2621">
          <p15:clr>
            <a:srgbClr val="C35EA4"/>
          </p15:clr>
        </p15:guide>
        <p15:guide id="34" pos="2765">
          <p15:clr>
            <a:srgbClr val="C35EA4"/>
          </p15:clr>
        </p15:guide>
        <p15:guide id="35" pos="3854">
          <p15:clr>
            <a:srgbClr val="C35EA4"/>
          </p15:clr>
        </p15:guide>
        <p15:guide id="36" pos="4003">
          <p15:clr>
            <a:srgbClr val="C35EA4"/>
          </p15:clr>
        </p15:guide>
        <p15:guide id="37" pos="5083">
          <p15:clr>
            <a:srgbClr val="C35EA4"/>
          </p15:clr>
        </p15:guide>
        <p15:guide id="38" pos="5230">
          <p15:clr>
            <a:srgbClr val="C35EA4"/>
          </p15:clr>
        </p15:guide>
        <p15:guide id="39" pos="6323">
          <p15:clr>
            <a:srgbClr val="C35EA4"/>
          </p15:clr>
        </p15:guide>
        <p15:guide id="40" pos="6469">
          <p15:clr>
            <a:srgbClr val="C35EA4"/>
          </p15:clr>
        </p15:guide>
        <p15:guide id="41" pos="269">
          <p15:clr>
            <a:srgbClr val="F26B43"/>
          </p15:clr>
        </p15:guide>
        <p15:guide id="42" pos="7565">
          <p15:clr>
            <a:srgbClr val="F26B43"/>
          </p15:clr>
        </p15:guide>
        <p15:guide id="43" orient="horz" pos="751">
          <p15:clr>
            <a:srgbClr val="5ACBF0"/>
          </p15:clr>
        </p15:guide>
        <p15:guide id="44" orient="horz" pos="1387">
          <p15:clr>
            <a:srgbClr val="5ACBF0"/>
          </p15:clr>
        </p15:guide>
        <p15:guide id="45" orient="horz" pos="605">
          <p15:clr>
            <a:srgbClr val="5ACBF0"/>
          </p15:clr>
        </p15:guide>
        <p15:guide id="46" orient="horz" pos="1514">
          <p15:clr>
            <a:srgbClr val="5ACBF0"/>
          </p15:clr>
        </p15:guide>
        <p15:guide id="47" orient="horz" pos="2130">
          <p15:clr>
            <a:srgbClr val="5ACBF0"/>
          </p15:clr>
        </p15:guide>
        <p15:guide id="48" orient="horz" pos="2299">
          <p15:clr>
            <a:srgbClr val="5ACBF0"/>
          </p15:clr>
        </p15:guide>
        <p15:guide id="49" orient="horz" pos="283">
          <p15:clr>
            <a:srgbClr val="F26B43"/>
          </p15:clr>
        </p15:guide>
        <p15:guide id="50" orient="horz" pos="4123">
          <p15:clr>
            <a:srgbClr val="F26B43"/>
          </p15:clr>
        </p15:guide>
        <p15:guide id="51" orient="horz" pos="2891">
          <p15:clr>
            <a:srgbClr val="5ACBF0"/>
          </p15:clr>
        </p15:guide>
        <p15:guide id="52" orient="horz" pos="3019">
          <p15:clr>
            <a:srgbClr val="5ACBF0"/>
          </p15:clr>
        </p15:guide>
        <p15:guide id="53" orient="horz" pos="3643">
          <p15:clr>
            <a:srgbClr val="5ACBF0"/>
          </p15:clr>
        </p15:guide>
        <p15:guide id="54" orient="horz" pos="3763">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docs.microsoft.com/learn/modules/app-service-scale-up-scale-out/"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microsoftlearning.github.io/AZ-104-MicrosoftAzureAdministrator/Instructions/Labs/Lab_09c-Implement-Azure-Container-Apps.html" TargetMode="External"/><Relationship Id="rId3" Type="http://schemas.openxmlformats.org/officeDocument/2006/relationships/hyperlink" Target="https://docs.microsoft.com/learn/modules/configure-app-service-plans/" TargetMode="External"/><Relationship Id="rId7" Type="http://schemas.openxmlformats.org/officeDocument/2006/relationships/hyperlink" Target="https://microsoftlearning.github.io/AZ-104-MicrosoftAzureAdministrator/Instructions/Labs/LAB_09b-Implement_Azure_Container_Instances.html"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microsoftlearning.github.io/AZ-104-MicrosoftAzureAdministrator/Instructions/Labs/LAB_09a-Implement_Web_Apps.html" TargetMode="External"/><Relationship Id="rId5" Type="http://schemas.openxmlformats.org/officeDocument/2006/relationships/hyperlink" Target="https://docs.microsoft.com/learn/modules/configure-azure-container-instances/" TargetMode="External"/><Relationship Id="rId4" Type="http://schemas.openxmlformats.org/officeDocument/2006/relationships/hyperlink" Target="https://docs.microsoft.com/learn/modules/configure-azure-app-service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s://docs.microsoft.com/learn/modules/host-a-web-app-with-azure-app-service/"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hyperlink" Target="https://docs.microsoft.com/learn/modules/app-service-autoscale-rules/" TargetMode="External"/><Relationship Id="rId4" Type="http://schemas.openxmlformats.org/officeDocument/2006/relationships/hyperlink" Target="https://docs.microsoft.com/learn/modules/stage-deploy-app-service-deployment-slots/"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5.emf"/><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hyperlink" Target="https://learn.microsoft.com/en-us/training/modules/intro-to-docker-containers/"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hyperlink" Target="https://learn.microsoft.com/en-us/training/modules/implement-azure-container-apps/" TargetMode="External"/><Relationship Id="rId5" Type="http://schemas.openxmlformats.org/officeDocument/2006/relationships/hyperlink" Target="https://docs.microsoft.com/learn/modules/run-docker-with-azure-container-instances/" TargetMode="External"/><Relationship Id="rId4" Type="http://schemas.openxmlformats.org/officeDocument/2006/relationships/hyperlink" Target="https://docs.microsoft.com/learn/modules/intro-to-containers/"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png"/><Relationship Id="rId3" Type="http://schemas.openxmlformats.org/officeDocument/2006/relationships/image" Target="../media/image17.svg"/><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svg"/><Relationship Id="rId10" Type="http://schemas.openxmlformats.org/officeDocument/2006/relationships/image" Target="../media/image40.sv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4.sv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3.xml"/><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026" y="3622675"/>
            <a:ext cx="4259916" cy="1130300"/>
          </a:xfrm>
        </p:spPr>
        <p:txBody>
          <a:bodyPr bIns="0" anchor="ctr">
            <a:noAutofit/>
          </a:bodyPr>
          <a:lstStyle/>
          <a:p>
            <a:r>
              <a:rPr lang="en-US" dirty="0"/>
              <a:t>AZ-104T00A</a:t>
            </a:r>
            <a:br>
              <a:rPr lang="en-US" dirty="0"/>
            </a:br>
            <a:r>
              <a:rPr lang="en-US" dirty="0"/>
              <a:t>Administer PaaS Compute Options</a:t>
            </a:r>
          </a:p>
        </p:txBody>
      </p:sp>
    </p:spTree>
    <p:extLst>
      <p:ext uri="{BB962C8B-B14F-4D97-AF65-F5344CB8AC3E}">
        <p14:creationId xmlns:p14="http://schemas.microsoft.com/office/powerpoint/2010/main" val="363585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B1B59-5A29-4ADD-9D90-235AA0014A02}"/>
              </a:ext>
            </a:extLst>
          </p:cNvPr>
          <p:cNvSpPr>
            <a:spLocks noGrp="1"/>
          </p:cNvSpPr>
          <p:nvPr>
            <p:ph type="title"/>
          </p:nvPr>
        </p:nvSpPr>
        <p:spPr/>
        <p:txBody>
          <a:bodyPr/>
          <a:lstStyle/>
          <a:p>
            <a:pPr>
              <a:lnSpc>
                <a:spcPct val="100000"/>
              </a:lnSpc>
            </a:pPr>
            <a:r>
              <a:rPr lang="en-US" spc="0" dirty="0"/>
              <a:t>Demonstration – Configure App Service plans</a:t>
            </a:r>
          </a:p>
        </p:txBody>
      </p:sp>
      <p:sp>
        <p:nvSpPr>
          <p:cNvPr id="28" name="TextBox 27">
            <a:extLst>
              <a:ext uri="{FF2B5EF4-FFF2-40B4-BE49-F238E27FC236}">
                <a16:creationId xmlns:a16="http://schemas.microsoft.com/office/drawing/2014/main" id="{2C706E16-2B09-4472-912F-0F4D17A21846}"/>
              </a:ext>
            </a:extLst>
          </p:cNvPr>
          <p:cNvSpPr txBox="1"/>
          <p:nvPr/>
        </p:nvSpPr>
        <p:spPr>
          <a:xfrm>
            <a:off x="935242" y="1631156"/>
            <a:ext cx="7498753" cy="1593193"/>
          </a:xfrm>
          <a:prstGeom prst="rect">
            <a:avLst/>
          </a:prstGeom>
          <a:noFill/>
        </p:spPr>
        <p:txBody>
          <a:bodyPr wrap="square" lIns="0" tIns="0" rIns="0" bIns="0" rtlCol="0" anchor="ctr">
            <a:spAutoFit/>
          </a:bodyPr>
          <a:lstStyle/>
          <a:p>
            <a:pPr marL="342900" indent="-342900">
              <a:lnSpc>
                <a:spcPct val="150000"/>
              </a:lnSpc>
              <a:buFont typeface="Arial" panose="020B0604020202020204" pitchFamily="34" charset="0"/>
              <a:buChar char="•"/>
            </a:pPr>
            <a:r>
              <a:rPr lang="en-US" sz="2400" dirty="0">
                <a:cs typeface="Segoe UI Semilight"/>
              </a:rPr>
              <a:t>Create and deploy a simple App Service Plan</a:t>
            </a:r>
          </a:p>
          <a:p>
            <a:pPr marL="342900" indent="-342900">
              <a:lnSpc>
                <a:spcPct val="150000"/>
              </a:lnSpc>
              <a:buFont typeface="Arial" panose="020B0604020202020204" pitchFamily="34" charset="0"/>
              <a:buChar char="•"/>
            </a:pPr>
            <a:r>
              <a:rPr lang="en-US" sz="2400" dirty="0">
                <a:cs typeface="Segoe UI Semilight"/>
              </a:rPr>
              <a:t>Review scaling options</a:t>
            </a:r>
          </a:p>
          <a:p>
            <a:pPr marL="342900" indent="-342900">
              <a:lnSpc>
                <a:spcPct val="150000"/>
              </a:lnSpc>
              <a:buFont typeface="Arial" panose="020B0604020202020204" pitchFamily="34" charset="0"/>
              <a:buChar char="•"/>
            </a:pPr>
            <a:endParaRPr lang="en-US" sz="2400" dirty="0">
              <a:cs typeface="Segoe UI Semilight"/>
            </a:endParaRPr>
          </a:p>
        </p:txBody>
      </p:sp>
    </p:spTree>
    <p:extLst>
      <p:ext uri="{BB962C8B-B14F-4D97-AF65-F5344CB8AC3E}">
        <p14:creationId xmlns:p14="http://schemas.microsoft.com/office/powerpoint/2010/main" val="412250826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pPr>
              <a:lnSpc>
                <a:spcPct val="100000"/>
              </a:lnSpc>
            </a:pPr>
            <a:r>
              <a:rPr lang="en-US" spc="0" dirty="0">
                <a:solidFill>
                  <a:schemeClr val="tx1"/>
                </a:solidFill>
                <a:cs typeface="Segoe UI"/>
              </a:rPr>
              <a:t>Learning Recap – Configure Azure App Service Plans</a:t>
            </a:r>
          </a:p>
        </p:txBody>
      </p:sp>
      <p:sp>
        <p:nvSpPr>
          <p:cNvPr id="9" name="Rectangle 8">
            <a:extLst>
              <a:ext uri="{FF2B5EF4-FFF2-40B4-BE49-F238E27FC236}">
                <a16:creationId xmlns:a16="http://schemas.microsoft.com/office/drawing/2014/main" id="{B5626745-2DE6-48D7-8FBA-2B4F0FA20E74}"/>
              </a:ext>
            </a:extLst>
          </p:cNvPr>
          <p:cNvSpPr/>
          <p:nvPr/>
        </p:nvSpPr>
        <p:spPr>
          <a:xfrm>
            <a:off x="3968514" y="2062283"/>
            <a:ext cx="7742238" cy="73152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285750" lvl="1" indent="-285750">
              <a:buClr>
                <a:schemeClr val="accent3"/>
              </a:buClr>
              <a:buFont typeface="Arial" panose="020B0604020202020204" pitchFamily="34" charset="0"/>
              <a:buChar char="•"/>
            </a:pPr>
            <a:r>
              <a:rPr lang="en-US" dirty="0">
                <a:hlinkClick r:id="rId3"/>
              </a:rPr>
              <a:t>Scale an App Service web app to efficiently meet demand with App Service scale up and scale out </a:t>
            </a:r>
            <a:endParaRPr lang="en-US" dirty="0">
              <a:solidFill>
                <a:schemeClr val="tx1"/>
              </a:solidFill>
              <a:cs typeface="Segoe UI"/>
            </a:endParaRPr>
          </a:p>
        </p:txBody>
      </p:sp>
    </p:spTree>
    <p:extLst>
      <p:ext uri="{BB962C8B-B14F-4D97-AF65-F5344CB8AC3E}">
        <p14:creationId xmlns:p14="http://schemas.microsoft.com/office/powerpoint/2010/main" val="60890828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pPr>
              <a:lnSpc>
                <a:spcPct val="100000"/>
              </a:lnSpc>
            </a:pPr>
            <a:r>
              <a:rPr lang="en-US" sz="3200" spc="0" dirty="0"/>
              <a:t>Configure Azure App Services</a:t>
            </a:r>
          </a:p>
        </p:txBody>
      </p:sp>
    </p:spTree>
    <p:extLst>
      <p:ext uri="{BB962C8B-B14F-4D97-AF65-F5344CB8AC3E}">
        <p14:creationId xmlns:p14="http://schemas.microsoft.com/office/powerpoint/2010/main" val="345368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dirty="0"/>
              <a:t>Learning Objectives - Configure Azure App Services</a:t>
            </a:r>
          </a:p>
        </p:txBody>
      </p:sp>
      <p:sp>
        <p:nvSpPr>
          <p:cNvPr id="60" name="TextBox 59">
            <a:extLst>
              <a:ext uri="{FF2B5EF4-FFF2-40B4-BE49-F238E27FC236}">
                <a16:creationId xmlns:a16="http://schemas.microsoft.com/office/drawing/2014/main" id="{2067AF59-F776-4EE0-89F5-04A4A57BE968}"/>
              </a:ext>
            </a:extLst>
          </p:cNvPr>
          <p:cNvSpPr txBox="1"/>
          <p:nvPr/>
        </p:nvSpPr>
        <p:spPr>
          <a:xfrm>
            <a:off x="465138" y="1308760"/>
            <a:ext cx="5892631" cy="4338992"/>
          </a:xfrm>
          <a:prstGeom prst="rect">
            <a:avLst/>
          </a:prstGeom>
          <a:noFill/>
        </p:spPr>
        <p:txBody>
          <a:bodyPr wrap="square" lIns="0" tIns="0" rIns="0" bIns="0" rtlCol="0" anchor="ctr">
            <a:noAutofit/>
          </a:bodyPr>
          <a:lstStyle/>
          <a:p>
            <a:pPr marL="342900" indent="-342900">
              <a:lnSpc>
                <a:spcPct val="150000"/>
              </a:lnSpc>
              <a:buFont typeface="Arial" panose="020B0604020202020204" pitchFamily="34" charset="0"/>
              <a:buChar char="•"/>
            </a:pPr>
            <a:r>
              <a:rPr lang="en-US" sz="2000" dirty="0">
                <a:cs typeface="Segoe UI Semilight"/>
              </a:rPr>
              <a:t>Implement Azure App Service</a:t>
            </a:r>
          </a:p>
          <a:p>
            <a:pPr marL="342900" indent="-342900">
              <a:lnSpc>
                <a:spcPct val="150000"/>
              </a:lnSpc>
              <a:buFont typeface="Arial" panose="020B0604020202020204" pitchFamily="34" charset="0"/>
              <a:buChar char="•"/>
            </a:pPr>
            <a:r>
              <a:rPr lang="en-US" sz="2000" dirty="0">
                <a:cs typeface="Segoe UI Semilight"/>
              </a:rPr>
              <a:t>Create an App Service</a:t>
            </a:r>
          </a:p>
          <a:p>
            <a:pPr marL="342900" indent="-342900">
              <a:lnSpc>
                <a:spcPct val="150000"/>
              </a:lnSpc>
              <a:buFont typeface="Arial" panose="020B0604020202020204" pitchFamily="34" charset="0"/>
              <a:buChar char="•"/>
            </a:pPr>
            <a:r>
              <a:rPr lang="en-US" sz="2000" dirty="0">
                <a:cs typeface="Segoe UI Semilight"/>
              </a:rPr>
              <a:t>Create Deployment Slots</a:t>
            </a:r>
          </a:p>
          <a:p>
            <a:pPr marL="342900" indent="-342900">
              <a:lnSpc>
                <a:spcPct val="150000"/>
              </a:lnSpc>
              <a:buFont typeface="Arial" panose="020B0604020202020204" pitchFamily="34" charset="0"/>
              <a:buChar char="•"/>
            </a:pPr>
            <a:r>
              <a:rPr lang="en-US" sz="2000" dirty="0">
                <a:cs typeface="Segoe UI Semilight"/>
              </a:rPr>
              <a:t>Add Deployment Slots</a:t>
            </a:r>
          </a:p>
          <a:p>
            <a:pPr marL="342900" indent="-342900">
              <a:lnSpc>
                <a:spcPct val="150000"/>
              </a:lnSpc>
              <a:buFont typeface="Arial" panose="020B0604020202020204" pitchFamily="34" charset="0"/>
              <a:buChar char="•"/>
            </a:pPr>
            <a:r>
              <a:rPr lang="en-US" sz="2000" dirty="0">
                <a:cs typeface="Segoe UI Semilight"/>
              </a:rPr>
              <a:t>Secure an App Service</a:t>
            </a:r>
          </a:p>
          <a:p>
            <a:pPr marL="342900" indent="-342900">
              <a:lnSpc>
                <a:spcPct val="150000"/>
              </a:lnSpc>
              <a:buFont typeface="Arial" panose="020B0604020202020204" pitchFamily="34" charset="0"/>
              <a:buChar char="•"/>
            </a:pPr>
            <a:r>
              <a:rPr lang="en-US" sz="2000" dirty="0">
                <a:cs typeface="Segoe UI Semilight"/>
              </a:rPr>
              <a:t>Create Custom Domain Names</a:t>
            </a:r>
          </a:p>
          <a:p>
            <a:pPr marL="342900" indent="-342900">
              <a:lnSpc>
                <a:spcPct val="150000"/>
              </a:lnSpc>
              <a:buFont typeface="Arial" panose="020B0604020202020204" pitchFamily="34" charset="0"/>
              <a:buChar char="•"/>
            </a:pPr>
            <a:r>
              <a:rPr lang="en-US" sz="2000" dirty="0">
                <a:cs typeface="Segoe UI Semilight"/>
              </a:rPr>
              <a:t>Backup an App Service</a:t>
            </a:r>
          </a:p>
          <a:p>
            <a:pPr marL="342900" indent="-342900">
              <a:lnSpc>
                <a:spcPct val="150000"/>
              </a:lnSpc>
              <a:buFont typeface="Arial" panose="020B0604020202020204" pitchFamily="34" charset="0"/>
              <a:buChar char="•"/>
            </a:pPr>
            <a:r>
              <a:rPr lang="en-US" sz="2000" dirty="0">
                <a:cs typeface="Segoe UI Semilight"/>
              </a:rPr>
              <a:t>Demonstration – Azure App Services</a:t>
            </a:r>
          </a:p>
          <a:p>
            <a:pPr marL="342900" indent="-342900">
              <a:lnSpc>
                <a:spcPct val="150000"/>
              </a:lnSpc>
              <a:buFont typeface="Arial" panose="020B0604020202020204" pitchFamily="34" charset="0"/>
              <a:buChar char="•"/>
            </a:pPr>
            <a:r>
              <a:rPr lang="en-US" sz="2000" dirty="0">
                <a:cs typeface="Segoe UI Semilight"/>
              </a:rPr>
              <a:t>Learning Recap</a:t>
            </a:r>
          </a:p>
        </p:txBody>
      </p:sp>
      <p:sp>
        <p:nvSpPr>
          <p:cNvPr id="3" name="TextBox 2">
            <a:extLst>
              <a:ext uri="{FF2B5EF4-FFF2-40B4-BE49-F238E27FC236}">
                <a16:creationId xmlns:a16="http://schemas.microsoft.com/office/drawing/2014/main" id="{F38C71F0-23A1-3165-2308-B7071935CE88}"/>
              </a:ext>
            </a:extLst>
          </p:cNvPr>
          <p:cNvSpPr txBox="1"/>
          <p:nvPr/>
        </p:nvSpPr>
        <p:spPr>
          <a:xfrm>
            <a:off x="6472355" y="1716224"/>
            <a:ext cx="4761702" cy="31239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b="0" i="0" u="none" strike="noStrike" kern="0" cap="none" spc="0" normalizeH="0" baseline="0" noProof="0" dirty="0">
                <a:ln>
                  <a:noFill/>
                </a:ln>
                <a:solidFill>
                  <a:srgbClr val="243A5E"/>
                </a:solidFill>
                <a:effectLst/>
                <a:uLnTx/>
                <a:uFillTx/>
              </a:rPr>
              <a:t>Implement and manage Azure compute resources (20-25%)</a:t>
            </a:r>
          </a:p>
          <a:p>
            <a:pPr marL="0" marR="0" lvl="0" indent="0" defTabSz="914400" eaLnBrk="1" fontAlgn="auto" latinLnBrk="0" hangingPunct="1">
              <a:lnSpc>
                <a:spcPct val="100000"/>
              </a:lnSpc>
              <a:spcBef>
                <a:spcPts val="0"/>
              </a:spcBef>
              <a:spcAft>
                <a:spcPts val="600"/>
              </a:spcAft>
              <a:buClrTx/>
              <a:buSzTx/>
              <a:buFontTx/>
              <a:buNone/>
              <a:tabLst/>
              <a:defRPr/>
            </a:pPr>
            <a:r>
              <a:rPr kumimoji="0" lang="en-US" b="0" i="0" u="none" strike="noStrike" kern="0" cap="none" spc="0" normalizeH="0" baseline="0" noProof="0" dirty="0">
                <a:ln>
                  <a:noFill/>
                </a:ln>
                <a:solidFill>
                  <a:srgbClr val="243A5E"/>
                </a:solidFill>
                <a:effectLst/>
                <a:uLnTx/>
                <a:uFillTx/>
              </a:rPr>
              <a:t>Create and configure Azure App Service</a:t>
            </a:r>
          </a:p>
          <a:p>
            <a:pPr marL="173038" indent="-173038" defTabSz="914400">
              <a:spcAft>
                <a:spcPts val="600"/>
              </a:spcAft>
              <a:buFont typeface="Arial" panose="020B0604020202020204" pitchFamily="34" charset="0"/>
              <a:buChar char="•"/>
              <a:defRPr/>
            </a:pPr>
            <a:r>
              <a:rPr kumimoji="0" lang="en-US" b="0" i="0" u="none" strike="noStrike" kern="0" cap="none" spc="0" normalizeH="0" baseline="0" noProof="0" dirty="0">
                <a:ln>
                  <a:noFill/>
                </a:ln>
                <a:solidFill>
                  <a:srgbClr val="000000"/>
                </a:solidFill>
                <a:effectLst/>
                <a:uLnTx/>
                <a:uFillTx/>
              </a:rPr>
              <a:t>Create an App Service</a:t>
            </a:r>
          </a:p>
          <a:p>
            <a:pPr marL="173038" indent="-173038" defTabSz="914400">
              <a:spcAft>
                <a:spcPts val="600"/>
              </a:spcAft>
              <a:buFont typeface="Arial" panose="020B0604020202020204" pitchFamily="34" charset="0"/>
              <a:buChar char="•"/>
              <a:defRPr/>
            </a:pPr>
            <a:r>
              <a:rPr kumimoji="0" lang="en-US" b="0" i="0" u="none" strike="noStrike" kern="0" cap="none" spc="0" normalizeH="0" baseline="0" noProof="0" dirty="0">
                <a:ln>
                  <a:noFill/>
                </a:ln>
                <a:solidFill>
                  <a:srgbClr val="000000"/>
                </a:solidFill>
                <a:effectLst/>
                <a:uLnTx/>
                <a:uFillTx/>
              </a:rPr>
              <a:t>Configure certificates and TLS</a:t>
            </a:r>
          </a:p>
          <a:p>
            <a:pPr marL="173038" indent="-173038" defTabSz="914400">
              <a:spcAft>
                <a:spcPts val="600"/>
              </a:spcAft>
              <a:buFont typeface="Arial" panose="020B0604020202020204" pitchFamily="34" charset="0"/>
              <a:buChar char="•"/>
              <a:defRPr/>
            </a:pPr>
            <a:r>
              <a:rPr kumimoji="0" lang="en-US" b="0" i="0" u="none" strike="noStrike" kern="0" cap="none" spc="0" normalizeH="0" baseline="0" noProof="0" dirty="0">
                <a:ln>
                  <a:noFill/>
                </a:ln>
                <a:solidFill>
                  <a:srgbClr val="000000"/>
                </a:solidFill>
                <a:effectLst/>
                <a:uLnTx/>
                <a:uFillTx/>
              </a:rPr>
              <a:t>Map an existing custom DNS name</a:t>
            </a:r>
          </a:p>
          <a:p>
            <a:pPr marL="173038" indent="-173038" defTabSz="914400">
              <a:spcAft>
                <a:spcPts val="600"/>
              </a:spcAft>
              <a:buFont typeface="Arial" panose="020B0604020202020204" pitchFamily="34" charset="0"/>
              <a:buChar char="•"/>
              <a:defRPr/>
            </a:pPr>
            <a:r>
              <a:rPr kumimoji="0" lang="en-US" b="0" i="0" u="none" strike="noStrike" kern="0" cap="none" spc="0" normalizeH="0" baseline="0" noProof="0" dirty="0">
                <a:ln>
                  <a:noFill/>
                </a:ln>
                <a:solidFill>
                  <a:srgbClr val="000000"/>
                </a:solidFill>
                <a:effectLst/>
                <a:uLnTx/>
                <a:uFillTx/>
              </a:rPr>
              <a:t>Configure backup</a:t>
            </a:r>
          </a:p>
          <a:p>
            <a:pPr marL="173038" indent="-173038" defTabSz="914400">
              <a:spcAft>
                <a:spcPts val="600"/>
              </a:spcAft>
              <a:buFont typeface="Arial" panose="020B0604020202020204" pitchFamily="34" charset="0"/>
              <a:buChar char="•"/>
              <a:defRPr/>
            </a:pPr>
            <a:r>
              <a:rPr kumimoji="0" lang="en-US" b="0" i="0" u="none" strike="noStrike" kern="0" cap="none" spc="0" normalizeH="0" baseline="0" noProof="0" dirty="0">
                <a:ln>
                  <a:noFill/>
                </a:ln>
                <a:solidFill>
                  <a:srgbClr val="000000"/>
                </a:solidFill>
                <a:effectLst/>
                <a:uLnTx/>
                <a:uFillTx/>
              </a:rPr>
              <a:t>Configure networking settings</a:t>
            </a:r>
          </a:p>
          <a:p>
            <a:pPr marL="173038" indent="-173038" defTabSz="914400">
              <a:spcAft>
                <a:spcPts val="600"/>
              </a:spcAft>
              <a:buFont typeface="Arial" panose="020B0604020202020204" pitchFamily="34" charset="0"/>
              <a:buChar char="•"/>
              <a:defRPr/>
            </a:pPr>
            <a:r>
              <a:rPr kumimoji="0" lang="en-US" b="0" i="0" u="none" strike="noStrike" kern="0" cap="none" spc="0" normalizeH="0" baseline="0" noProof="0" dirty="0">
                <a:ln>
                  <a:noFill/>
                </a:ln>
                <a:solidFill>
                  <a:srgbClr val="000000"/>
                </a:solidFill>
                <a:effectLst/>
                <a:uLnTx/>
                <a:uFillTx/>
              </a:rPr>
              <a:t>Configure deployment slots</a:t>
            </a:r>
          </a:p>
        </p:txBody>
      </p:sp>
    </p:spTree>
    <p:extLst>
      <p:ext uri="{BB962C8B-B14F-4D97-AF65-F5344CB8AC3E}">
        <p14:creationId xmlns:p14="http://schemas.microsoft.com/office/powerpoint/2010/main" val="414774743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a:lnSpc>
                <a:spcPct val="100000"/>
              </a:lnSpc>
            </a:pPr>
            <a:r>
              <a:rPr lang="en-US" spc="0" dirty="0">
                <a:solidFill>
                  <a:schemeClr val="tx1"/>
                </a:solidFill>
              </a:rPr>
              <a:t>Implement Azure App Service</a:t>
            </a:r>
          </a:p>
        </p:txBody>
      </p:sp>
      <p:sp>
        <p:nvSpPr>
          <p:cNvPr id="2" name="Rectangle 1">
            <a:extLst>
              <a:ext uri="{FF2B5EF4-FFF2-40B4-BE49-F238E27FC236}">
                <a16:creationId xmlns:a16="http://schemas.microsoft.com/office/drawing/2014/main" id="{E671AFEA-66A1-400A-9F14-3DBB100F271A}"/>
              </a:ext>
            </a:extLst>
          </p:cNvPr>
          <p:cNvSpPr/>
          <p:nvPr/>
        </p:nvSpPr>
        <p:spPr bwMode="auto">
          <a:xfrm>
            <a:off x="465138" y="2988942"/>
            <a:ext cx="11585448" cy="2840533"/>
          </a:xfrm>
          <a:prstGeom prst="rect">
            <a:avLst/>
          </a:prstGeom>
          <a:solidFill>
            <a:schemeClr val="bg1">
              <a:lumMod val="95000"/>
            </a:schemeClr>
          </a:solidFill>
          <a:ln>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225425" indent="-225425">
              <a:spcAft>
                <a:spcPts val="600"/>
              </a:spcAft>
              <a:buFont typeface="Arial" panose="020B0604020202020204" pitchFamily="34" charset="0"/>
              <a:buChar char="•"/>
            </a:pPr>
            <a:r>
              <a:rPr lang="en-US" sz="2000" dirty="0">
                <a:solidFill>
                  <a:schemeClr val="tx1"/>
                </a:solidFill>
                <a:cs typeface="Segoe UI Semilight"/>
              </a:rPr>
              <a:t>Includes Web Apps, API Apps, Mobile Apps, and Function Apps</a:t>
            </a:r>
          </a:p>
          <a:p>
            <a:pPr marL="225425" indent="-225425">
              <a:spcAft>
                <a:spcPts val="600"/>
              </a:spcAft>
              <a:buFont typeface="Arial" panose="020B0604020202020204" pitchFamily="34" charset="0"/>
              <a:buChar char="•"/>
            </a:pPr>
            <a:r>
              <a:rPr lang="en-US" sz="2000" dirty="0">
                <a:solidFill>
                  <a:schemeClr val="tx1"/>
                </a:solidFill>
                <a:cs typeface="Segoe UI Semilight"/>
              </a:rPr>
              <a:t>Fully managed environment enabling high productivity development</a:t>
            </a:r>
          </a:p>
          <a:p>
            <a:pPr marL="225425" indent="-225425">
              <a:spcAft>
                <a:spcPts val="600"/>
              </a:spcAft>
              <a:buFont typeface="Arial" panose="020B0604020202020204" pitchFamily="34" charset="0"/>
              <a:buChar char="•"/>
            </a:pPr>
            <a:r>
              <a:rPr lang="en-US" sz="2000" dirty="0">
                <a:solidFill>
                  <a:schemeClr val="tx1"/>
                </a:solidFill>
                <a:cs typeface="Segoe UI Semilight"/>
              </a:rPr>
              <a:t>Platform-as-a-service (PaaS) offering for building and deploying highly available cloud apps </a:t>
            </a:r>
            <a:br>
              <a:rPr lang="en-US" sz="2000" dirty="0">
                <a:solidFill>
                  <a:schemeClr val="tx1"/>
                </a:solidFill>
                <a:cs typeface="Segoe UI Semilight"/>
              </a:rPr>
            </a:br>
            <a:r>
              <a:rPr lang="en-US" sz="2000" dirty="0">
                <a:solidFill>
                  <a:schemeClr val="tx1"/>
                </a:solidFill>
                <a:cs typeface="Segoe UI Semilight"/>
              </a:rPr>
              <a:t>for web and mobile</a:t>
            </a:r>
          </a:p>
          <a:p>
            <a:pPr marL="225425" indent="-225425">
              <a:spcAft>
                <a:spcPts val="600"/>
              </a:spcAft>
              <a:buFont typeface="Arial" panose="020B0604020202020204" pitchFamily="34" charset="0"/>
              <a:buChar char="•"/>
            </a:pPr>
            <a:r>
              <a:rPr lang="en-US" sz="2000" dirty="0">
                <a:solidFill>
                  <a:schemeClr val="tx1"/>
                </a:solidFill>
                <a:cs typeface="Segoe UI Semilight"/>
              </a:rPr>
              <a:t>Platform handles infrastructure so developers focus on core web apps and services</a:t>
            </a:r>
          </a:p>
          <a:p>
            <a:pPr marL="225425" indent="-225425">
              <a:spcAft>
                <a:spcPts val="600"/>
              </a:spcAft>
              <a:buFont typeface="Arial" panose="020B0604020202020204" pitchFamily="34" charset="0"/>
              <a:buChar char="•"/>
            </a:pPr>
            <a:r>
              <a:rPr lang="en-US" sz="2000" dirty="0">
                <a:solidFill>
                  <a:schemeClr val="tx1"/>
                </a:solidFill>
                <a:cs typeface="Segoe UI Semilight"/>
              </a:rPr>
              <a:t>Developer productivity using .NET, .NET Core, Java, Python and a host of others</a:t>
            </a:r>
          </a:p>
          <a:p>
            <a:pPr marL="225425" indent="-225425">
              <a:spcAft>
                <a:spcPts val="600"/>
              </a:spcAft>
              <a:buFont typeface="Arial" panose="020B0604020202020204" pitchFamily="34" charset="0"/>
              <a:buChar char="•"/>
            </a:pPr>
            <a:r>
              <a:rPr lang="en-US" sz="2000" dirty="0">
                <a:solidFill>
                  <a:schemeClr val="tx1"/>
                </a:solidFill>
                <a:cs typeface="Segoe UI Semilight"/>
              </a:rPr>
              <a:t>Provides enterprise-grade security and compliance</a:t>
            </a:r>
          </a:p>
        </p:txBody>
      </p:sp>
      <p:pic>
        <p:nvPicPr>
          <p:cNvPr id="6" name="Picture 5" descr="Development tools : .NET, Node.js, PHP, Java, Python, HTML and Custom Windows or Linux Container">
            <a:extLst>
              <a:ext uri="{FF2B5EF4-FFF2-40B4-BE49-F238E27FC236}">
                <a16:creationId xmlns:a16="http://schemas.microsoft.com/office/drawing/2014/main" id="{C4D920C6-7A49-489B-9265-C0E1B22C92A9}"/>
              </a:ext>
            </a:extLst>
          </p:cNvPr>
          <p:cNvPicPr>
            <a:picLocks noChangeAspect="1"/>
          </p:cNvPicPr>
          <p:nvPr/>
        </p:nvPicPr>
        <p:blipFill>
          <a:blip r:embed="rId3"/>
          <a:stretch>
            <a:fillRect/>
          </a:stretch>
        </p:blipFill>
        <p:spPr>
          <a:xfrm>
            <a:off x="708025" y="1427957"/>
            <a:ext cx="10829925" cy="1295400"/>
          </a:xfrm>
          <a:prstGeom prst="rect">
            <a:avLst/>
          </a:prstGeom>
        </p:spPr>
      </p:pic>
    </p:spTree>
    <p:extLst>
      <p:ext uri="{BB962C8B-B14F-4D97-AF65-F5344CB8AC3E}">
        <p14:creationId xmlns:p14="http://schemas.microsoft.com/office/powerpoint/2010/main" val="9467316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6F7D4-A10D-4CEB-8507-7729B45F09AC}"/>
              </a:ext>
            </a:extLst>
          </p:cNvPr>
          <p:cNvSpPr>
            <a:spLocks noGrp="1"/>
          </p:cNvSpPr>
          <p:nvPr>
            <p:ph type="title"/>
          </p:nvPr>
        </p:nvSpPr>
        <p:spPr/>
        <p:txBody>
          <a:bodyPr/>
          <a:lstStyle/>
          <a:p>
            <a:pPr>
              <a:lnSpc>
                <a:spcPct val="100000"/>
              </a:lnSpc>
            </a:pPr>
            <a:r>
              <a:rPr lang="en-US" spc="0" dirty="0">
                <a:solidFill>
                  <a:schemeClr val="tx1"/>
                </a:solidFill>
              </a:rPr>
              <a:t>Create an App Service</a:t>
            </a:r>
          </a:p>
        </p:txBody>
      </p:sp>
      <p:sp>
        <p:nvSpPr>
          <p:cNvPr id="7" name="Rectangle 6">
            <a:extLst>
              <a:ext uri="{FF2B5EF4-FFF2-40B4-BE49-F238E27FC236}">
                <a16:creationId xmlns:a16="http://schemas.microsoft.com/office/drawing/2014/main" id="{BE0013CD-E608-4D87-8B1C-71A250588B67}"/>
              </a:ext>
            </a:extLst>
          </p:cNvPr>
          <p:cNvSpPr/>
          <p:nvPr/>
        </p:nvSpPr>
        <p:spPr>
          <a:xfrm>
            <a:off x="440753" y="1397477"/>
            <a:ext cx="5122862" cy="460789"/>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marL="0" lvl="0" indent="0" algn="l" defTabSz="711200">
              <a:spcBef>
                <a:spcPct val="0"/>
              </a:spcBef>
              <a:spcAft>
                <a:spcPct val="35000"/>
              </a:spcAft>
              <a:buNone/>
            </a:pPr>
            <a:r>
              <a:rPr lang="en-US" sz="2000" kern="1200" dirty="0">
                <a:solidFill>
                  <a:schemeClr val="tx1"/>
                </a:solidFill>
              </a:rPr>
              <a:t>Name must be unique</a:t>
            </a:r>
            <a:endParaRPr lang="en-IN" sz="2000" kern="1200" dirty="0">
              <a:solidFill>
                <a:schemeClr val="tx1"/>
              </a:solidFill>
            </a:endParaRPr>
          </a:p>
        </p:txBody>
      </p:sp>
      <p:sp>
        <p:nvSpPr>
          <p:cNvPr id="8" name="Rectangle 7">
            <a:extLst>
              <a:ext uri="{FF2B5EF4-FFF2-40B4-BE49-F238E27FC236}">
                <a16:creationId xmlns:a16="http://schemas.microsoft.com/office/drawing/2014/main" id="{35EF41C1-5F0C-4B67-94A8-5A187CBF96C4}"/>
              </a:ext>
            </a:extLst>
          </p:cNvPr>
          <p:cNvSpPr/>
          <p:nvPr/>
        </p:nvSpPr>
        <p:spPr>
          <a:xfrm>
            <a:off x="440753" y="2017119"/>
            <a:ext cx="5122862" cy="767982"/>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marL="0" lvl="0" indent="0" algn="l" defTabSz="711200">
              <a:spcBef>
                <a:spcPct val="0"/>
              </a:spcBef>
              <a:spcAft>
                <a:spcPct val="35000"/>
              </a:spcAft>
              <a:buNone/>
            </a:pPr>
            <a:r>
              <a:rPr lang="en-US" sz="2000" kern="1200" dirty="0">
                <a:solidFill>
                  <a:schemeClr val="tx1"/>
                </a:solidFill>
              </a:rPr>
              <a:t>Access using </a:t>
            </a:r>
            <a:r>
              <a:rPr lang="en-US" sz="2000" i="1" kern="1200" dirty="0">
                <a:solidFill>
                  <a:schemeClr val="tx1"/>
                </a:solidFill>
              </a:rPr>
              <a:t>azurewebsites.net – </a:t>
            </a:r>
            <a:r>
              <a:rPr lang="en-US" sz="2000" kern="1200" dirty="0">
                <a:solidFill>
                  <a:schemeClr val="tx1"/>
                </a:solidFill>
              </a:rPr>
              <a:t>can map to a custom domain</a:t>
            </a:r>
            <a:endParaRPr lang="en-IN" sz="2000" kern="1200" dirty="0">
              <a:solidFill>
                <a:schemeClr val="tx1"/>
              </a:solidFill>
            </a:endParaRPr>
          </a:p>
        </p:txBody>
      </p:sp>
      <p:sp>
        <p:nvSpPr>
          <p:cNvPr id="9" name="Rectangle 8">
            <a:extLst>
              <a:ext uri="{FF2B5EF4-FFF2-40B4-BE49-F238E27FC236}">
                <a16:creationId xmlns:a16="http://schemas.microsoft.com/office/drawing/2014/main" id="{A15791AE-389A-4934-9DA1-3E869CF2958C}"/>
              </a:ext>
            </a:extLst>
          </p:cNvPr>
          <p:cNvSpPr/>
          <p:nvPr/>
        </p:nvSpPr>
        <p:spPr>
          <a:xfrm>
            <a:off x="440753" y="2943954"/>
            <a:ext cx="5122862" cy="460789"/>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marL="0" lvl="0" indent="0" algn="l" defTabSz="711200">
              <a:spcBef>
                <a:spcPct val="0"/>
              </a:spcBef>
              <a:spcAft>
                <a:spcPct val="35000"/>
              </a:spcAft>
              <a:buNone/>
            </a:pPr>
            <a:r>
              <a:rPr lang="en-US" sz="2000" kern="1200" dirty="0">
                <a:solidFill>
                  <a:schemeClr val="tx1"/>
                </a:solidFill>
              </a:rPr>
              <a:t>Publish Code (Runtime Stack) </a:t>
            </a:r>
            <a:endParaRPr lang="en-IN" sz="2000" kern="1200" dirty="0">
              <a:solidFill>
                <a:schemeClr val="tx1"/>
              </a:solidFill>
            </a:endParaRPr>
          </a:p>
        </p:txBody>
      </p:sp>
      <p:sp>
        <p:nvSpPr>
          <p:cNvPr id="11" name="Rectangle 10">
            <a:extLst>
              <a:ext uri="{FF2B5EF4-FFF2-40B4-BE49-F238E27FC236}">
                <a16:creationId xmlns:a16="http://schemas.microsoft.com/office/drawing/2014/main" id="{900AA868-E8C0-4E58-A73B-E82C63DC546D}"/>
              </a:ext>
            </a:extLst>
          </p:cNvPr>
          <p:cNvSpPr/>
          <p:nvPr/>
        </p:nvSpPr>
        <p:spPr>
          <a:xfrm>
            <a:off x="440753" y="3563596"/>
            <a:ext cx="5122862" cy="460789"/>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marL="0" lvl="0" indent="0" algn="l" defTabSz="711200">
              <a:spcBef>
                <a:spcPct val="0"/>
              </a:spcBef>
              <a:spcAft>
                <a:spcPct val="35000"/>
              </a:spcAft>
              <a:buNone/>
            </a:pPr>
            <a:r>
              <a:rPr lang="en-US" sz="2000" kern="1200" dirty="0">
                <a:solidFill>
                  <a:schemeClr val="tx1"/>
                </a:solidFill>
              </a:rPr>
              <a:t>Publish Docker Container </a:t>
            </a:r>
            <a:endParaRPr lang="en-IN" sz="2000" kern="1200" dirty="0">
              <a:solidFill>
                <a:schemeClr val="tx1"/>
              </a:solidFill>
            </a:endParaRPr>
          </a:p>
        </p:txBody>
      </p:sp>
      <p:sp>
        <p:nvSpPr>
          <p:cNvPr id="12" name="Rectangle 11">
            <a:extLst>
              <a:ext uri="{FF2B5EF4-FFF2-40B4-BE49-F238E27FC236}">
                <a16:creationId xmlns:a16="http://schemas.microsoft.com/office/drawing/2014/main" id="{73264C0C-40B4-4342-BD6C-CF7BCF25B801}"/>
              </a:ext>
            </a:extLst>
          </p:cNvPr>
          <p:cNvSpPr/>
          <p:nvPr/>
        </p:nvSpPr>
        <p:spPr>
          <a:xfrm>
            <a:off x="440753" y="4183238"/>
            <a:ext cx="5122862" cy="460789"/>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marL="0" lvl="0" indent="0" algn="l" defTabSz="711200">
              <a:spcBef>
                <a:spcPct val="0"/>
              </a:spcBef>
              <a:spcAft>
                <a:spcPct val="35000"/>
              </a:spcAft>
              <a:buNone/>
            </a:pPr>
            <a:r>
              <a:rPr lang="en-US" sz="2000" kern="1200" dirty="0">
                <a:solidFill>
                  <a:schemeClr val="tx1"/>
                </a:solidFill>
              </a:rPr>
              <a:t>Linux or Windows</a:t>
            </a:r>
            <a:endParaRPr lang="en-IN" sz="2000" kern="1200" dirty="0">
              <a:solidFill>
                <a:schemeClr val="tx1"/>
              </a:solidFill>
            </a:endParaRPr>
          </a:p>
        </p:txBody>
      </p:sp>
      <p:sp>
        <p:nvSpPr>
          <p:cNvPr id="13" name="Rectangle 12">
            <a:extLst>
              <a:ext uri="{FF2B5EF4-FFF2-40B4-BE49-F238E27FC236}">
                <a16:creationId xmlns:a16="http://schemas.microsoft.com/office/drawing/2014/main" id="{3CD48C92-B9CE-4B52-A857-FCEAE788EA27}"/>
              </a:ext>
            </a:extLst>
          </p:cNvPr>
          <p:cNvSpPr/>
          <p:nvPr/>
        </p:nvSpPr>
        <p:spPr>
          <a:xfrm>
            <a:off x="440753" y="4802881"/>
            <a:ext cx="5122862" cy="460789"/>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marL="0" lvl="0" indent="0" algn="l" defTabSz="711200">
              <a:spcBef>
                <a:spcPct val="0"/>
              </a:spcBef>
              <a:spcAft>
                <a:spcPct val="35000"/>
              </a:spcAft>
              <a:buNone/>
            </a:pPr>
            <a:r>
              <a:rPr lang="en-US" sz="2000" kern="1200" dirty="0">
                <a:solidFill>
                  <a:schemeClr val="tx1"/>
                </a:solidFill>
              </a:rPr>
              <a:t>Region closest to your users</a:t>
            </a:r>
            <a:endParaRPr lang="en-IN" sz="2000" kern="1200" dirty="0">
              <a:solidFill>
                <a:schemeClr val="tx1"/>
              </a:solidFill>
            </a:endParaRPr>
          </a:p>
        </p:txBody>
      </p:sp>
      <p:sp>
        <p:nvSpPr>
          <p:cNvPr id="14" name="Rectangle 13">
            <a:extLst>
              <a:ext uri="{FF2B5EF4-FFF2-40B4-BE49-F238E27FC236}">
                <a16:creationId xmlns:a16="http://schemas.microsoft.com/office/drawing/2014/main" id="{821E5E01-714F-4DF4-9572-E0842DAE1E75}"/>
              </a:ext>
            </a:extLst>
          </p:cNvPr>
          <p:cNvSpPr/>
          <p:nvPr/>
        </p:nvSpPr>
        <p:spPr>
          <a:xfrm>
            <a:off x="440753" y="5422524"/>
            <a:ext cx="5122862" cy="460789"/>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marL="0" lvl="0" indent="0" algn="l" defTabSz="711200">
              <a:spcBef>
                <a:spcPct val="0"/>
              </a:spcBef>
              <a:spcAft>
                <a:spcPct val="35000"/>
              </a:spcAft>
              <a:buNone/>
            </a:pPr>
            <a:r>
              <a:rPr lang="en-US" sz="2000" kern="1200" dirty="0">
                <a:solidFill>
                  <a:schemeClr val="tx1"/>
                </a:solidFill>
              </a:rPr>
              <a:t>App Service Plan</a:t>
            </a:r>
            <a:endParaRPr lang="en-IN" sz="2000" kern="1200" dirty="0">
              <a:solidFill>
                <a:schemeClr val="tx1"/>
              </a:solidFill>
            </a:endParaRPr>
          </a:p>
        </p:txBody>
      </p:sp>
      <p:pic>
        <p:nvPicPr>
          <p:cNvPr id="4" name="Picture 3" descr="Screenshot of the Create Web App configuration page including the Publish radio button for Code or Docker Image">
            <a:extLst>
              <a:ext uri="{FF2B5EF4-FFF2-40B4-BE49-F238E27FC236}">
                <a16:creationId xmlns:a16="http://schemas.microsoft.com/office/drawing/2014/main" id="{E2198030-9872-5120-F31B-D4D92219C8A3}"/>
              </a:ext>
            </a:extLst>
          </p:cNvPr>
          <p:cNvPicPr>
            <a:picLocks noChangeAspect="1"/>
          </p:cNvPicPr>
          <p:nvPr/>
        </p:nvPicPr>
        <p:blipFill>
          <a:blip r:embed="rId3"/>
          <a:stretch>
            <a:fillRect/>
          </a:stretch>
        </p:blipFill>
        <p:spPr>
          <a:xfrm>
            <a:off x="6231731" y="1264961"/>
            <a:ext cx="5513556" cy="5024036"/>
          </a:xfrm>
          <a:prstGeom prst="rect">
            <a:avLst/>
          </a:prstGeom>
        </p:spPr>
      </p:pic>
    </p:spTree>
    <p:extLst>
      <p:ext uri="{BB962C8B-B14F-4D97-AF65-F5344CB8AC3E}">
        <p14:creationId xmlns:p14="http://schemas.microsoft.com/office/powerpoint/2010/main" val="347550852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Create Deployment Slots</a:t>
            </a:r>
          </a:p>
        </p:txBody>
      </p:sp>
      <p:sp>
        <p:nvSpPr>
          <p:cNvPr id="28" name="TextBox 27">
            <a:extLst>
              <a:ext uri="{FF2B5EF4-FFF2-40B4-BE49-F238E27FC236}">
                <a16:creationId xmlns:a16="http://schemas.microsoft.com/office/drawing/2014/main" id="{24495777-FC90-4ADD-9BC1-1CF728448D00}"/>
              </a:ext>
            </a:extLst>
          </p:cNvPr>
          <p:cNvSpPr txBox="1"/>
          <p:nvPr/>
        </p:nvSpPr>
        <p:spPr>
          <a:xfrm>
            <a:off x="726223" y="1413343"/>
            <a:ext cx="4193199" cy="276999"/>
          </a:xfrm>
          <a:prstGeom prst="rect">
            <a:avLst/>
          </a:prstGeom>
          <a:noFill/>
        </p:spPr>
        <p:txBody>
          <a:bodyPr wrap="none" lIns="0" tIns="0" rIns="0" bIns="0" rtlCol="0" anchor="t">
            <a:spAutoFit/>
          </a:bodyPr>
          <a:lstStyle/>
          <a:p>
            <a:pPr>
              <a:spcAft>
                <a:spcPts val="600"/>
              </a:spcAft>
            </a:pPr>
            <a:r>
              <a:rPr lang="en-US" dirty="0">
                <a:latin typeface="+mj-lt"/>
              </a:rPr>
              <a:t>Continuous Deployment with Stage Slot</a:t>
            </a:r>
            <a:endParaRPr lang="en-IN" dirty="0">
              <a:latin typeface="+mj-lt"/>
            </a:endParaRPr>
          </a:p>
        </p:txBody>
      </p:sp>
      <p:grpSp>
        <p:nvGrpSpPr>
          <p:cNvPr id="6" name="Group 5" descr="Graphic showing that two developers are sending information to GitHub. GitHub is sending information to the Staging slot. A production slot is shown which can swap information with the staging slot">
            <a:extLst>
              <a:ext uri="{FF2B5EF4-FFF2-40B4-BE49-F238E27FC236}">
                <a16:creationId xmlns:a16="http://schemas.microsoft.com/office/drawing/2014/main" id="{9136BC3A-A3D0-46F8-A356-4591700530EF}"/>
              </a:ext>
            </a:extLst>
          </p:cNvPr>
          <p:cNvGrpSpPr/>
          <p:nvPr/>
        </p:nvGrpSpPr>
        <p:grpSpPr>
          <a:xfrm>
            <a:off x="732426" y="2150316"/>
            <a:ext cx="5685194" cy="2429358"/>
            <a:chOff x="732426" y="2150316"/>
            <a:chExt cx="5685194" cy="2429358"/>
          </a:xfrm>
        </p:grpSpPr>
        <p:pic>
          <p:nvPicPr>
            <p:cNvPr id="33" name="Picture 32" descr="Icon of a computer screen">
              <a:extLst>
                <a:ext uri="{FF2B5EF4-FFF2-40B4-BE49-F238E27FC236}">
                  <a16:creationId xmlns:a16="http://schemas.microsoft.com/office/drawing/2014/main" id="{422338C3-931A-477F-A772-4CFA3F0A6BE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20209" y="2150316"/>
              <a:ext cx="439465" cy="439465"/>
            </a:xfrm>
            <a:prstGeom prst="rect">
              <a:avLst/>
            </a:prstGeom>
          </p:spPr>
        </p:pic>
        <p:sp>
          <p:nvSpPr>
            <p:cNvPr id="30" name="TextBox 29">
              <a:extLst>
                <a:ext uri="{FF2B5EF4-FFF2-40B4-BE49-F238E27FC236}">
                  <a16:creationId xmlns:a16="http://schemas.microsoft.com/office/drawing/2014/main" id="{BAD85E3F-1479-4FBA-AE7D-216D49243242}"/>
                </a:ext>
              </a:extLst>
            </p:cNvPr>
            <p:cNvSpPr txBox="1"/>
            <p:nvPr/>
          </p:nvSpPr>
          <p:spPr>
            <a:xfrm>
              <a:off x="732426" y="2691418"/>
              <a:ext cx="815031" cy="184666"/>
            </a:xfrm>
            <a:prstGeom prst="rect">
              <a:avLst/>
            </a:prstGeom>
            <a:noFill/>
          </p:spPr>
          <p:txBody>
            <a:bodyPr wrap="none" lIns="0" tIns="0" rIns="0" bIns="0" rtlCol="0" anchor="t">
              <a:spAutoFit/>
            </a:bodyPr>
            <a:lstStyle/>
            <a:p>
              <a:pPr>
                <a:spcAft>
                  <a:spcPts val="600"/>
                </a:spcAft>
              </a:pPr>
              <a:r>
                <a:rPr lang="en-US" sz="1200" dirty="0"/>
                <a:t>Developer 1</a:t>
              </a:r>
              <a:endParaRPr lang="en-IN" sz="1200" dirty="0"/>
            </a:p>
          </p:txBody>
        </p:sp>
        <p:cxnSp>
          <p:nvCxnSpPr>
            <p:cNvPr id="24" name="Straight Arrow Connector 23">
              <a:extLst>
                <a:ext uri="{FF2B5EF4-FFF2-40B4-BE49-F238E27FC236}">
                  <a16:creationId xmlns:a16="http://schemas.microsoft.com/office/drawing/2014/main" id="{6B473FA1-0CCF-4C54-874B-A7D2052F1FEE}"/>
                </a:ext>
              </a:extLst>
            </p:cNvPr>
            <p:cNvCxnSpPr>
              <a:cxnSpLocks/>
            </p:cNvCxnSpPr>
            <p:nvPr/>
          </p:nvCxnSpPr>
          <p:spPr>
            <a:xfrm>
              <a:off x="1695135" y="2531740"/>
              <a:ext cx="594481" cy="721607"/>
            </a:xfrm>
            <a:prstGeom prst="straightConnector1">
              <a:avLst/>
            </a:prstGeom>
            <a:ln w="19050">
              <a:solidFill>
                <a:schemeClr val="bg1">
                  <a:lumMod val="65000"/>
                </a:schemeClr>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pic>
          <p:nvPicPr>
            <p:cNvPr id="34" name="Picture 33" descr="Icon of a computer screen">
              <a:extLst>
                <a:ext uri="{FF2B5EF4-FFF2-40B4-BE49-F238E27FC236}">
                  <a16:creationId xmlns:a16="http://schemas.microsoft.com/office/drawing/2014/main" id="{69465FAC-5D88-4C9A-B952-D5CE1C4D4BB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20209" y="3839260"/>
              <a:ext cx="439465" cy="439465"/>
            </a:xfrm>
            <a:prstGeom prst="rect">
              <a:avLst/>
            </a:prstGeom>
          </p:spPr>
        </p:pic>
        <p:sp>
          <p:nvSpPr>
            <p:cNvPr id="31" name="TextBox 30">
              <a:extLst>
                <a:ext uri="{FF2B5EF4-FFF2-40B4-BE49-F238E27FC236}">
                  <a16:creationId xmlns:a16="http://schemas.microsoft.com/office/drawing/2014/main" id="{7E02D88C-4EB6-430A-B968-E2DF21DD5FAA}"/>
                </a:ext>
              </a:extLst>
            </p:cNvPr>
            <p:cNvSpPr txBox="1"/>
            <p:nvPr/>
          </p:nvSpPr>
          <p:spPr>
            <a:xfrm>
              <a:off x="732426" y="4395008"/>
              <a:ext cx="815031" cy="184666"/>
            </a:xfrm>
            <a:prstGeom prst="rect">
              <a:avLst/>
            </a:prstGeom>
            <a:noFill/>
          </p:spPr>
          <p:txBody>
            <a:bodyPr wrap="none" lIns="0" tIns="0" rIns="0" bIns="0" rtlCol="0" anchor="t">
              <a:spAutoFit/>
            </a:bodyPr>
            <a:lstStyle/>
            <a:p>
              <a:pPr>
                <a:spcAft>
                  <a:spcPts val="600"/>
                </a:spcAft>
              </a:pPr>
              <a:r>
                <a:rPr lang="en-US" sz="1200" dirty="0"/>
                <a:t>Developer 2</a:t>
              </a:r>
              <a:endParaRPr lang="en-IN" sz="1200" dirty="0"/>
            </a:p>
          </p:txBody>
        </p:sp>
        <p:cxnSp>
          <p:nvCxnSpPr>
            <p:cNvPr id="25" name="Straight Arrow Connector 24">
              <a:extLst>
                <a:ext uri="{FF2B5EF4-FFF2-40B4-BE49-F238E27FC236}">
                  <a16:creationId xmlns:a16="http://schemas.microsoft.com/office/drawing/2014/main" id="{B957E471-FAC7-4806-AE58-5BC3B624DC3E}"/>
                </a:ext>
              </a:extLst>
            </p:cNvPr>
            <p:cNvCxnSpPr>
              <a:cxnSpLocks/>
            </p:cNvCxnSpPr>
            <p:nvPr/>
          </p:nvCxnSpPr>
          <p:spPr>
            <a:xfrm flipV="1">
              <a:off x="1695135" y="3482506"/>
              <a:ext cx="596086" cy="723427"/>
            </a:xfrm>
            <a:prstGeom prst="straightConnector1">
              <a:avLst/>
            </a:prstGeom>
            <a:ln w="19050">
              <a:solidFill>
                <a:schemeClr val="bg1">
                  <a:lumMod val="65000"/>
                </a:schemeClr>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83CECAF0-351E-45A8-9D58-DECAB50EB51A}"/>
                </a:ext>
              </a:extLst>
            </p:cNvPr>
            <p:cNvSpPr/>
            <p:nvPr/>
          </p:nvSpPr>
          <p:spPr bwMode="auto">
            <a:xfrm>
              <a:off x="2431298" y="2820568"/>
              <a:ext cx="992869" cy="992869"/>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defTabSz="932472" fontAlgn="base">
                <a:spcBef>
                  <a:spcPct val="0"/>
                </a:spcBef>
                <a:spcAft>
                  <a:spcPct val="0"/>
                </a:spcAft>
              </a:pPr>
              <a:r>
                <a:rPr lang="en-US" sz="1100" dirty="0">
                  <a:solidFill>
                    <a:schemeClr val="bg1"/>
                  </a:solidFill>
                </a:rPr>
                <a:t>GitHub</a:t>
              </a:r>
              <a:endParaRPr lang="en-IN" sz="1100" dirty="0">
                <a:solidFill>
                  <a:schemeClr val="bg1"/>
                </a:solidFill>
              </a:endParaRPr>
            </a:p>
          </p:txBody>
        </p:sp>
        <p:pic>
          <p:nvPicPr>
            <p:cNvPr id="27" name="Picture 10" descr="Github character silhouette | Free Icon">
              <a:extLst>
                <a:ext uri="{FF2B5EF4-FFF2-40B4-BE49-F238E27FC236}">
                  <a16:creationId xmlns:a16="http://schemas.microsoft.com/office/drawing/2014/main" id="{F15CB571-A511-4F1D-91EB-839FF3B84B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36475" y="2914748"/>
              <a:ext cx="582514" cy="582514"/>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Arrow Connector 25">
              <a:extLst>
                <a:ext uri="{FF2B5EF4-FFF2-40B4-BE49-F238E27FC236}">
                  <a16:creationId xmlns:a16="http://schemas.microsoft.com/office/drawing/2014/main" id="{FD256EC4-11B0-4D6F-A9E6-BF3ACC654418}"/>
                </a:ext>
              </a:extLst>
            </p:cNvPr>
            <p:cNvCxnSpPr>
              <a:cxnSpLocks/>
            </p:cNvCxnSpPr>
            <p:nvPr/>
          </p:nvCxnSpPr>
          <p:spPr>
            <a:xfrm>
              <a:off x="3481368" y="3317002"/>
              <a:ext cx="404556" cy="0"/>
            </a:xfrm>
            <a:prstGeom prst="straightConnector1">
              <a:avLst/>
            </a:prstGeom>
            <a:ln w="19050">
              <a:solidFill>
                <a:schemeClr val="bg1">
                  <a:lumMod val="65000"/>
                </a:schemeClr>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pic>
          <p:nvPicPr>
            <p:cNvPr id="35" name="Picture 34" descr="Icons of a series of circles with rings enclosing a bigger circle at the centre">
              <a:extLst>
                <a:ext uri="{FF2B5EF4-FFF2-40B4-BE49-F238E27FC236}">
                  <a16:creationId xmlns:a16="http://schemas.microsoft.com/office/drawing/2014/main" id="{5FAE832C-18C8-4464-9589-C477810AA4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67369" y="2999117"/>
              <a:ext cx="439465" cy="439465"/>
            </a:xfrm>
            <a:prstGeom prst="rect">
              <a:avLst/>
            </a:prstGeom>
          </p:spPr>
        </p:pic>
        <p:sp>
          <p:nvSpPr>
            <p:cNvPr id="32" name="TextBox 31">
              <a:extLst>
                <a:ext uri="{FF2B5EF4-FFF2-40B4-BE49-F238E27FC236}">
                  <a16:creationId xmlns:a16="http://schemas.microsoft.com/office/drawing/2014/main" id="{5ECCA94C-8C05-4014-B47E-45369E2C3B18}"/>
                </a:ext>
              </a:extLst>
            </p:cNvPr>
            <p:cNvSpPr txBox="1"/>
            <p:nvPr/>
          </p:nvSpPr>
          <p:spPr>
            <a:xfrm>
              <a:off x="4229883" y="3554220"/>
              <a:ext cx="514436" cy="184666"/>
            </a:xfrm>
            <a:prstGeom prst="rect">
              <a:avLst/>
            </a:prstGeom>
            <a:noFill/>
          </p:spPr>
          <p:txBody>
            <a:bodyPr wrap="none" lIns="0" tIns="0" rIns="0" bIns="0" rtlCol="0" anchor="t">
              <a:spAutoFit/>
            </a:bodyPr>
            <a:lstStyle/>
            <a:p>
              <a:pPr>
                <a:spcAft>
                  <a:spcPts val="600"/>
                </a:spcAft>
              </a:pPr>
              <a:r>
                <a:rPr lang="en-US" sz="1200" dirty="0"/>
                <a:t>Staging</a:t>
              </a:r>
              <a:endParaRPr lang="en-IN" sz="1200" dirty="0"/>
            </a:p>
          </p:txBody>
        </p:sp>
        <p:cxnSp>
          <p:nvCxnSpPr>
            <p:cNvPr id="43" name="Straight Arrow Connector 42">
              <a:extLst>
                <a:ext uri="{FF2B5EF4-FFF2-40B4-BE49-F238E27FC236}">
                  <a16:creationId xmlns:a16="http://schemas.microsoft.com/office/drawing/2014/main" id="{0DD06C0D-211E-42C7-9ADA-002C29D65FCA}"/>
                </a:ext>
              </a:extLst>
            </p:cNvPr>
            <p:cNvCxnSpPr>
              <a:cxnSpLocks/>
            </p:cNvCxnSpPr>
            <p:nvPr/>
          </p:nvCxnSpPr>
          <p:spPr>
            <a:xfrm>
              <a:off x="5041106" y="3317002"/>
              <a:ext cx="440532" cy="0"/>
            </a:xfrm>
            <a:prstGeom prst="straightConnector1">
              <a:avLst/>
            </a:prstGeom>
            <a:ln w="1905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449D2DCC-56F0-4CCB-960C-1A865D9DC543}"/>
                </a:ext>
              </a:extLst>
            </p:cNvPr>
            <p:cNvSpPr txBox="1"/>
            <p:nvPr/>
          </p:nvSpPr>
          <p:spPr>
            <a:xfrm>
              <a:off x="5094301" y="3023188"/>
              <a:ext cx="358624" cy="184666"/>
            </a:xfrm>
            <a:prstGeom prst="rect">
              <a:avLst/>
            </a:prstGeom>
            <a:noFill/>
          </p:spPr>
          <p:txBody>
            <a:bodyPr wrap="none" lIns="0" tIns="0" rIns="0" bIns="0" rtlCol="0" anchor="t">
              <a:spAutoFit/>
            </a:bodyPr>
            <a:lstStyle/>
            <a:p>
              <a:pPr>
                <a:spcAft>
                  <a:spcPts val="600"/>
                </a:spcAft>
              </a:pPr>
              <a:r>
                <a:rPr lang="en-US" sz="1200" dirty="0">
                  <a:solidFill>
                    <a:srgbClr val="FF0000"/>
                  </a:solidFill>
                </a:rPr>
                <a:t>Swap</a:t>
              </a:r>
              <a:endParaRPr lang="en-IN" sz="1200" dirty="0">
                <a:solidFill>
                  <a:srgbClr val="FF0000"/>
                </a:solidFill>
              </a:endParaRPr>
            </a:p>
          </p:txBody>
        </p:sp>
        <p:pic>
          <p:nvPicPr>
            <p:cNvPr id="37" name="Picture 36" descr="Icons of a series of circles with rings enclosing a bigger circle at the centre">
              <a:extLst>
                <a:ext uri="{FF2B5EF4-FFF2-40B4-BE49-F238E27FC236}">
                  <a16:creationId xmlns:a16="http://schemas.microsoft.com/office/drawing/2014/main" id="{8C3A0944-6B92-4023-8118-B38A6AFC4E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27017" y="2999117"/>
              <a:ext cx="439465" cy="439465"/>
            </a:xfrm>
            <a:prstGeom prst="rect">
              <a:avLst/>
            </a:prstGeom>
          </p:spPr>
        </p:pic>
        <p:sp>
          <p:nvSpPr>
            <p:cNvPr id="40" name="TextBox 39">
              <a:extLst>
                <a:ext uri="{FF2B5EF4-FFF2-40B4-BE49-F238E27FC236}">
                  <a16:creationId xmlns:a16="http://schemas.microsoft.com/office/drawing/2014/main" id="{2A4315AE-DC6A-4887-9F59-29BA5EBA7DF5}"/>
                </a:ext>
              </a:extLst>
            </p:cNvPr>
            <p:cNvSpPr txBox="1"/>
            <p:nvPr/>
          </p:nvSpPr>
          <p:spPr>
            <a:xfrm>
              <a:off x="5675878" y="3554220"/>
              <a:ext cx="741742" cy="184666"/>
            </a:xfrm>
            <a:prstGeom prst="rect">
              <a:avLst/>
            </a:prstGeom>
            <a:noFill/>
          </p:spPr>
          <p:txBody>
            <a:bodyPr wrap="none" lIns="0" tIns="0" rIns="0" bIns="0" rtlCol="0" anchor="t">
              <a:spAutoFit/>
            </a:bodyPr>
            <a:lstStyle/>
            <a:p>
              <a:pPr>
                <a:spcAft>
                  <a:spcPts val="600"/>
                </a:spcAft>
              </a:pPr>
              <a:r>
                <a:rPr lang="en-US" sz="1200" dirty="0"/>
                <a:t>Production</a:t>
              </a:r>
              <a:endParaRPr lang="en-IN" sz="1200" dirty="0"/>
            </a:p>
          </p:txBody>
        </p:sp>
      </p:grpSp>
      <p:graphicFrame>
        <p:nvGraphicFramePr>
          <p:cNvPr id="3" name="Table 6">
            <a:extLst>
              <a:ext uri="{FF2B5EF4-FFF2-40B4-BE49-F238E27FC236}">
                <a16:creationId xmlns:a16="http://schemas.microsoft.com/office/drawing/2014/main" id="{F840DE11-44FA-42CB-B12E-5E601ECC6978}"/>
              </a:ext>
            </a:extLst>
          </p:cNvPr>
          <p:cNvGraphicFramePr>
            <a:graphicFrameLocks noGrp="1"/>
          </p:cNvGraphicFramePr>
          <p:nvPr>
            <p:extLst>
              <p:ext uri="{D42A27DB-BD31-4B8C-83A1-F6EECF244321}">
                <p14:modId xmlns:p14="http://schemas.microsoft.com/office/powerpoint/2010/main" val="2665639343"/>
              </p:ext>
            </p:extLst>
          </p:nvPr>
        </p:nvGraphicFramePr>
        <p:xfrm>
          <a:off x="6961338" y="1517123"/>
          <a:ext cx="5075438" cy="3012130"/>
        </p:xfrm>
        <a:graphic>
          <a:graphicData uri="http://schemas.openxmlformats.org/drawingml/2006/table">
            <a:tbl>
              <a:tblPr firstRow="1" bandRow="1">
                <a:tableStyleId>{5C22544A-7EE6-4342-B048-85BDC9FD1C3A}</a:tableStyleId>
              </a:tblPr>
              <a:tblGrid>
                <a:gridCol w="2537719">
                  <a:extLst>
                    <a:ext uri="{9D8B030D-6E8A-4147-A177-3AD203B41FA5}">
                      <a16:colId xmlns:a16="http://schemas.microsoft.com/office/drawing/2014/main" val="1289156279"/>
                    </a:ext>
                  </a:extLst>
                </a:gridCol>
                <a:gridCol w="2537719">
                  <a:extLst>
                    <a:ext uri="{9D8B030D-6E8A-4147-A177-3AD203B41FA5}">
                      <a16:colId xmlns:a16="http://schemas.microsoft.com/office/drawing/2014/main" val="2759990731"/>
                    </a:ext>
                  </a:extLst>
                </a:gridCol>
              </a:tblGrid>
              <a:tr h="602426">
                <a:tc>
                  <a:txBody>
                    <a:bodyPr/>
                    <a:lstStyle/>
                    <a:p>
                      <a:pPr algn="ctr"/>
                      <a:r>
                        <a:rPr lang="en-US" sz="2000" b="0" dirty="0">
                          <a:solidFill>
                            <a:schemeClr val="bg1"/>
                          </a:solidFill>
                          <a:latin typeface="+mj-lt"/>
                        </a:rPr>
                        <a:t>Service Plan</a:t>
                      </a:r>
                    </a:p>
                  </a:txBody>
                  <a:tcPr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solidFill>
                        <a:srgbClr val="243A5E"/>
                      </a:solid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ctr"/>
                      <a:r>
                        <a:rPr lang="en-US" sz="2000" b="0" dirty="0">
                          <a:solidFill>
                            <a:schemeClr val="bg1"/>
                          </a:solidFill>
                          <a:latin typeface="+mj-lt"/>
                        </a:rPr>
                        <a:t>Slots</a:t>
                      </a:r>
                    </a:p>
                  </a:txBody>
                  <a:tcPr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solidFill>
                        <a:srgbClr val="243A5E"/>
                      </a:solidFill>
                      <a:prstDash val="solid"/>
                      <a:round/>
                      <a:headEnd type="none" w="med" len="med"/>
                      <a:tailEnd type="none" w="med" len="med"/>
                    </a:lnB>
                    <a:lnTlToBr w="12700" cmpd="sng">
                      <a:noFill/>
                      <a:prstDash val="solid"/>
                    </a:lnTlToBr>
                    <a:lnBlToTr w="12700" cmpd="sng">
                      <a:noFill/>
                      <a:prstDash val="solid"/>
                    </a:lnBlToTr>
                    <a:solidFill>
                      <a:srgbClr val="243A5E"/>
                    </a:solidFill>
                  </a:tcPr>
                </a:tc>
                <a:extLst>
                  <a:ext uri="{0D108BD9-81ED-4DB2-BD59-A6C34878D82A}">
                    <a16:rowId xmlns:a16="http://schemas.microsoft.com/office/drawing/2014/main" val="2897835809"/>
                  </a:ext>
                </a:extLst>
              </a:tr>
              <a:tr h="602426">
                <a:tc>
                  <a:txBody>
                    <a:bodyPr/>
                    <a:lstStyle/>
                    <a:p>
                      <a:pPr algn="l"/>
                      <a:r>
                        <a:rPr lang="en-US" sz="1800" dirty="0">
                          <a:solidFill>
                            <a:schemeClr val="tx1"/>
                          </a:solidFill>
                          <a:latin typeface="+mj-lt"/>
                        </a:rPr>
                        <a:t>Free, Shared, Basic</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800" dirty="0">
                          <a:solidFill>
                            <a:schemeClr val="tx1"/>
                          </a:solidFill>
                        </a:rPr>
                        <a:t>0</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88139117"/>
                  </a:ext>
                </a:extLst>
              </a:tr>
              <a:tr h="602426">
                <a:tc>
                  <a:txBody>
                    <a:bodyPr/>
                    <a:lstStyle/>
                    <a:p>
                      <a:pPr algn="l"/>
                      <a:r>
                        <a:rPr lang="en-US" sz="1800" dirty="0">
                          <a:solidFill>
                            <a:schemeClr val="tx1"/>
                          </a:solidFill>
                          <a:latin typeface="+mj-lt"/>
                        </a:rPr>
                        <a:t>Standard</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800" dirty="0">
                          <a:solidFill>
                            <a:schemeClr val="tx1"/>
                          </a:solidFill>
                        </a:rPr>
                        <a:t>Up to 5</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8439219"/>
                  </a:ext>
                </a:extLst>
              </a:tr>
              <a:tr h="602426">
                <a:tc>
                  <a:txBody>
                    <a:bodyPr/>
                    <a:lstStyle/>
                    <a:p>
                      <a:pPr algn="l"/>
                      <a:r>
                        <a:rPr lang="en-US" sz="1800" dirty="0">
                          <a:solidFill>
                            <a:schemeClr val="tx1"/>
                          </a:solidFill>
                          <a:latin typeface="+mj-lt"/>
                        </a:rPr>
                        <a:t>Premium</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800" dirty="0">
                          <a:solidFill>
                            <a:schemeClr val="tx1"/>
                          </a:solidFill>
                        </a:rPr>
                        <a:t>Up to 20</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8512727"/>
                  </a:ext>
                </a:extLst>
              </a:tr>
              <a:tr h="602426">
                <a:tc>
                  <a:txBody>
                    <a:bodyPr/>
                    <a:lstStyle/>
                    <a:p>
                      <a:pPr algn="l"/>
                      <a:r>
                        <a:rPr lang="en-US" sz="1800" dirty="0">
                          <a:solidFill>
                            <a:schemeClr val="tx1"/>
                          </a:solidFill>
                          <a:latin typeface="+mj-lt"/>
                        </a:rPr>
                        <a:t>Isolated</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800" dirty="0">
                          <a:solidFill>
                            <a:schemeClr val="tx1"/>
                          </a:solidFill>
                        </a:rPr>
                        <a:t>Up to 20</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2684497"/>
                  </a:ext>
                </a:extLst>
              </a:tr>
            </a:tbl>
          </a:graphicData>
        </a:graphic>
      </p:graphicFrame>
      <p:sp>
        <p:nvSpPr>
          <p:cNvPr id="9" name="Freeform: Shape 8">
            <a:extLst>
              <a:ext uri="{FF2B5EF4-FFF2-40B4-BE49-F238E27FC236}">
                <a16:creationId xmlns:a16="http://schemas.microsoft.com/office/drawing/2014/main" id="{2FA5C646-F393-499F-9F67-33959B7E743E}"/>
              </a:ext>
            </a:extLst>
          </p:cNvPr>
          <p:cNvSpPr/>
          <p:nvPr/>
        </p:nvSpPr>
        <p:spPr>
          <a:xfrm>
            <a:off x="454375" y="4943663"/>
            <a:ext cx="1797212" cy="1264283"/>
          </a:xfrm>
          <a:custGeom>
            <a:avLst/>
            <a:gdLst>
              <a:gd name="connsiteX0" fmla="*/ 0 w 1642285"/>
              <a:gd name="connsiteY0" fmla="*/ 0 h 821142"/>
              <a:gd name="connsiteX1" fmla="*/ 1642285 w 1642285"/>
              <a:gd name="connsiteY1" fmla="*/ 0 h 821142"/>
              <a:gd name="connsiteX2" fmla="*/ 1642285 w 1642285"/>
              <a:gd name="connsiteY2" fmla="*/ 821142 h 821142"/>
              <a:gd name="connsiteX3" fmla="*/ 0 w 1642285"/>
              <a:gd name="connsiteY3" fmla="*/ 821142 h 821142"/>
              <a:gd name="connsiteX4" fmla="*/ 0 w 1642285"/>
              <a:gd name="connsiteY4" fmla="*/ 0 h 82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285" h="821142">
                <a:moveTo>
                  <a:pt x="0" y="0"/>
                </a:moveTo>
                <a:lnTo>
                  <a:pt x="1642285" y="0"/>
                </a:lnTo>
                <a:lnTo>
                  <a:pt x="1642285" y="821142"/>
                </a:lnTo>
                <a:lnTo>
                  <a:pt x="0" y="821142"/>
                </a:lnTo>
                <a:lnTo>
                  <a:pt x="0" y="0"/>
                </a:lnTo>
                <a:close/>
              </a:path>
            </a:pathLst>
          </a:custGeom>
          <a:solidFill>
            <a:schemeClr val="bg1">
              <a:lumMod val="95000"/>
            </a:schemeClr>
          </a:solidFill>
          <a:ln>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t" anchorCtr="0">
            <a:noAutofit/>
          </a:bodyPr>
          <a:lstStyle/>
          <a:p>
            <a:pPr marL="0" lvl="0" indent="0" defTabSz="577850">
              <a:spcBef>
                <a:spcPct val="0"/>
              </a:spcBef>
              <a:spcAft>
                <a:spcPct val="35000"/>
              </a:spcAft>
              <a:buNone/>
            </a:pPr>
            <a:r>
              <a:rPr lang="en-US" sz="1600" kern="1200" dirty="0">
                <a:solidFill>
                  <a:schemeClr val="tx1"/>
                </a:solidFill>
              </a:rPr>
              <a:t>Deploy to a different deployment slots (depends on service plan)</a:t>
            </a:r>
            <a:endParaRPr lang="en-IN" sz="1600" kern="1200" dirty="0">
              <a:solidFill>
                <a:schemeClr val="tx1"/>
              </a:solidFill>
            </a:endParaRPr>
          </a:p>
        </p:txBody>
      </p:sp>
      <p:sp>
        <p:nvSpPr>
          <p:cNvPr id="10" name="Freeform: Shape 9">
            <a:extLst>
              <a:ext uri="{FF2B5EF4-FFF2-40B4-BE49-F238E27FC236}">
                <a16:creationId xmlns:a16="http://schemas.microsoft.com/office/drawing/2014/main" id="{A9BD7FB0-8B02-4C85-AE51-D08E4B844C64}"/>
              </a:ext>
            </a:extLst>
          </p:cNvPr>
          <p:cNvSpPr/>
          <p:nvPr/>
        </p:nvSpPr>
        <p:spPr>
          <a:xfrm>
            <a:off x="2411412" y="4943663"/>
            <a:ext cx="1797212" cy="1264283"/>
          </a:xfrm>
          <a:custGeom>
            <a:avLst/>
            <a:gdLst>
              <a:gd name="connsiteX0" fmla="*/ 0 w 1642285"/>
              <a:gd name="connsiteY0" fmla="*/ 0 h 821142"/>
              <a:gd name="connsiteX1" fmla="*/ 1642285 w 1642285"/>
              <a:gd name="connsiteY1" fmla="*/ 0 h 821142"/>
              <a:gd name="connsiteX2" fmla="*/ 1642285 w 1642285"/>
              <a:gd name="connsiteY2" fmla="*/ 821142 h 821142"/>
              <a:gd name="connsiteX3" fmla="*/ 0 w 1642285"/>
              <a:gd name="connsiteY3" fmla="*/ 821142 h 821142"/>
              <a:gd name="connsiteX4" fmla="*/ 0 w 1642285"/>
              <a:gd name="connsiteY4" fmla="*/ 0 h 82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285" h="821142">
                <a:moveTo>
                  <a:pt x="0" y="0"/>
                </a:moveTo>
                <a:lnTo>
                  <a:pt x="1642285" y="0"/>
                </a:lnTo>
                <a:lnTo>
                  <a:pt x="1642285" y="821142"/>
                </a:lnTo>
                <a:lnTo>
                  <a:pt x="0" y="821142"/>
                </a:lnTo>
                <a:lnTo>
                  <a:pt x="0" y="0"/>
                </a:lnTo>
                <a:close/>
              </a:path>
            </a:pathLst>
          </a:custGeom>
          <a:solidFill>
            <a:schemeClr val="bg1">
              <a:lumMod val="95000"/>
            </a:schemeClr>
          </a:solidFill>
          <a:ln>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t" anchorCtr="0">
            <a:noAutofit/>
          </a:bodyPr>
          <a:lstStyle/>
          <a:p>
            <a:pPr marL="0" lvl="0" indent="0" defTabSz="577850">
              <a:spcBef>
                <a:spcPct val="0"/>
              </a:spcBef>
              <a:spcAft>
                <a:spcPct val="35000"/>
              </a:spcAft>
              <a:buNone/>
            </a:pPr>
            <a:r>
              <a:rPr lang="en-US" sz="1600" kern="1200" dirty="0">
                <a:solidFill>
                  <a:schemeClr val="tx1"/>
                </a:solidFill>
              </a:rPr>
              <a:t>Validate changes before sending to production</a:t>
            </a:r>
            <a:endParaRPr lang="en-IN" sz="1600" kern="1200" dirty="0">
              <a:solidFill>
                <a:schemeClr val="tx1"/>
              </a:solidFill>
            </a:endParaRPr>
          </a:p>
        </p:txBody>
      </p:sp>
      <p:sp>
        <p:nvSpPr>
          <p:cNvPr id="11" name="Freeform: Shape 10">
            <a:extLst>
              <a:ext uri="{FF2B5EF4-FFF2-40B4-BE49-F238E27FC236}">
                <a16:creationId xmlns:a16="http://schemas.microsoft.com/office/drawing/2014/main" id="{ACFC1943-F0E0-417B-B6B1-78246A54224E}"/>
              </a:ext>
            </a:extLst>
          </p:cNvPr>
          <p:cNvSpPr/>
          <p:nvPr/>
        </p:nvSpPr>
        <p:spPr>
          <a:xfrm>
            <a:off x="4368450" y="4943663"/>
            <a:ext cx="1797212" cy="1264283"/>
          </a:xfrm>
          <a:custGeom>
            <a:avLst/>
            <a:gdLst>
              <a:gd name="connsiteX0" fmla="*/ 0 w 1642285"/>
              <a:gd name="connsiteY0" fmla="*/ 0 h 821142"/>
              <a:gd name="connsiteX1" fmla="*/ 1642285 w 1642285"/>
              <a:gd name="connsiteY1" fmla="*/ 0 h 821142"/>
              <a:gd name="connsiteX2" fmla="*/ 1642285 w 1642285"/>
              <a:gd name="connsiteY2" fmla="*/ 821142 h 821142"/>
              <a:gd name="connsiteX3" fmla="*/ 0 w 1642285"/>
              <a:gd name="connsiteY3" fmla="*/ 821142 h 821142"/>
              <a:gd name="connsiteX4" fmla="*/ 0 w 1642285"/>
              <a:gd name="connsiteY4" fmla="*/ 0 h 82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285" h="821142">
                <a:moveTo>
                  <a:pt x="0" y="0"/>
                </a:moveTo>
                <a:lnTo>
                  <a:pt x="1642285" y="0"/>
                </a:lnTo>
                <a:lnTo>
                  <a:pt x="1642285" y="821142"/>
                </a:lnTo>
                <a:lnTo>
                  <a:pt x="0" y="821142"/>
                </a:lnTo>
                <a:lnTo>
                  <a:pt x="0" y="0"/>
                </a:lnTo>
                <a:close/>
              </a:path>
            </a:pathLst>
          </a:custGeom>
          <a:solidFill>
            <a:schemeClr val="bg1">
              <a:lumMod val="95000"/>
            </a:schemeClr>
          </a:solidFill>
          <a:ln>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t" anchorCtr="0">
            <a:noAutofit/>
          </a:bodyPr>
          <a:lstStyle/>
          <a:p>
            <a:pPr marL="0" lvl="0" indent="0" defTabSz="577850">
              <a:spcBef>
                <a:spcPct val="0"/>
              </a:spcBef>
              <a:spcAft>
                <a:spcPct val="35000"/>
              </a:spcAft>
              <a:buNone/>
            </a:pPr>
            <a:r>
              <a:rPr lang="en-US" sz="1600" kern="1200" dirty="0">
                <a:solidFill>
                  <a:schemeClr val="tx1"/>
                </a:solidFill>
              </a:rPr>
              <a:t>Deployment slots are live apps with their own hostnames</a:t>
            </a:r>
            <a:endParaRPr lang="en-IN" sz="1600" kern="1200" dirty="0">
              <a:solidFill>
                <a:schemeClr val="tx1"/>
              </a:solidFill>
            </a:endParaRPr>
          </a:p>
        </p:txBody>
      </p:sp>
      <p:sp>
        <p:nvSpPr>
          <p:cNvPr id="12" name="Freeform: Shape 11">
            <a:extLst>
              <a:ext uri="{FF2B5EF4-FFF2-40B4-BE49-F238E27FC236}">
                <a16:creationId xmlns:a16="http://schemas.microsoft.com/office/drawing/2014/main" id="{514BA59F-2B63-4536-B0E6-69D1F5906669}"/>
              </a:ext>
            </a:extLst>
          </p:cNvPr>
          <p:cNvSpPr/>
          <p:nvPr/>
        </p:nvSpPr>
        <p:spPr>
          <a:xfrm>
            <a:off x="6325487" y="4943663"/>
            <a:ext cx="1797212" cy="1264283"/>
          </a:xfrm>
          <a:custGeom>
            <a:avLst/>
            <a:gdLst>
              <a:gd name="connsiteX0" fmla="*/ 0 w 1642285"/>
              <a:gd name="connsiteY0" fmla="*/ 0 h 821142"/>
              <a:gd name="connsiteX1" fmla="*/ 1642285 w 1642285"/>
              <a:gd name="connsiteY1" fmla="*/ 0 h 821142"/>
              <a:gd name="connsiteX2" fmla="*/ 1642285 w 1642285"/>
              <a:gd name="connsiteY2" fmla="*/ 821142 h 821142"/>
              <a:gd name="connsiteX3" fmla="*/ 0 w 1642285"/>
              <a:gd name="connsiteY3" fmla="*/ 821142 h 821142"/>
              <a:gd name="connsiteX4" fmla="*/ 0 w 1642285"/>
              <a:gd name="connsiteY4" fmla="*/ 0 h 82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285" h="821142">
                <a:moveTo>
                  <a:pt x="0" y="0"/>
                </a:moveTo>
                <a:lnTo>
                  <a:pt x="1642285" y="0"/>
                </a:lnTo>
                <a:lnTo>
                  <a:pt x="1642285" y="821142"/>
                </a:lnTo>
                <a:lnTo>
                  <a:pt x="0" y="821142"/>
                </a:lnTo>
                <a:lnTo>
                  <a:pt x="0" y="0"/>
                </a:lnTo>
                <a:close/>
              </a:path>
            </a:pathLst>
          </a:custGeom>
          <a:solidFill>
            <a:schemeClr val="bg1">
              <a:lumMod val="95000"/>
            </a:schemeClr>
          </a:solidFill>
          <a:ln>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t" anchorCtr="0">
            <a:noAutofit/>
          </a:bodyPr>
          <a:lstStyle/>
          <a:p>
            <a:pPr marL="0" lvl="0" indent="0" defTabSz="577850">
              <a:spcBef>
                <a:spcPct val="0"/>
              </a:spcBef>
              <a:spcAft>
                <a:spcPct val="35000"/>
              </a:spcAft>
              <a:buNone/>
            </a:pPr>
            <a:r>
              <a:rPr lang="en-US" sz="1600" kern="1200" dirty="0">
                <a:solidFill>
                  <a:schemeClr val="tx1"/>
                </a:solidFill>
              </a:rPr>
              <a:t>Avoids a cold start – eliminates downtime</a:t>
            </a:r>
            <a:endParaRPr lang="en-IN" sz="1600" kern="1200" dirty="0">
              <a:solidFill>
                <a:schemeClr val="tx1"/>
              </a:solidFill>
            </a:endParaRPr>
          </a:p>
        </p:txBody>
      </p:sp>
      <p:sp>
        <p:nvSpPr>
          <p:cNvPr id="13" name="Freeform: Shape 12">
            <a:extLst>
              <a:ext uri="{FF2B5EF4-FFF2-40B4-BE49-F238E27FC236}">
                <a16:creationId xmlns:a16="http://schemas.microsoft.com/office/drawing/2014/main" id="{B09D9AB6-F5BD-4DDA-AEBB-258166095292}"/>
              </a:ext>
            </a:extLst>
          </p:cNvPr>
          <p:cNvSpPr/>
          <p:nvPr/>
        </p:nvSpPr>
        <p:spPr>
          <a:xfrm>
            <a:off x="8282525" y="4943663"/>
            <a:ext cx="1797212" cy="1264283"/>
          </a:xfrm>
          <a:custGeom>
            <a:avLst/>
            <a:gdLst>
              <a:gd name="connsiteX0" fmla="*/ 0 w 1642285"/>
              <a:gd name="connsiteY0" fmla="*/ 0 h 821142"/>
              <a:gd name="connsiteX1" fmla="*/ 1642285 w 1642285"/>
              <a:gd name="connsiteY1" fmla="*/ 0 h 821142"/>
              <a:gd name="connsiteX2" fmla="*/ 1642285 w 1642285"/>
              <a:gd name="connsiteY2" fmla="*/ 821142 h 821142"/>
              <a:gd name="connsiteX3" fmla="*/ 0 w 1642285"/>
              <a:gd name="connsiteY3" fmla="*/ 821142 h 821142"/>
              <a:gd name="connsiteX4" fmla="*/ 0 w 1642285"/>
              <a:gd name="connsiteY4" fmla="*/ 0 h 82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285" h="821142">
                <a:moveTo>
                  <a:pt x="0" y="0"/>
                </a:moveTo>
                <a:lnTo>
                  <a:pt x="1642285" y="0"/>
                </a:lnTo>
                <a:lnTo>
                  <a:pt x="1642285" y="821142"/>
                </a:lnTo>
                <a:lnTo>
                  <a:pt x="0" y="821142"/>
                </a:lnTo>
                <a:lnTo>
                  <a:pt x="0" y="0"/>
                </a:lnTo>
                <a:close/>
              </a:path>
            </a:pathLst>
          </a:custGeom>
          <a:solidFill>
            <a:schemeClr val="bg1">
              <a:lumMod val="95000"/>
            </a:schemeClr>
          </a:solidFill>
          <a:ln>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t" anchorCtr="0">
            <a:noAutofit/>
          </a:bodyPr>
          <a:lstStyle/>
          <a:p>
            <a:pPr marL="0" lvl="0" indent="0" defTabSz="577850">
              <a:spcBef>
                <a:spcPct val="0"/>
              </a:spcBef>
              <a:spcAft>
                <a:spcPct val="35000"/>
              </a:spcAft>
              <a:buNone/>
            </a:pPr>
            <a:r>
              <a:rPr lang="en-US" sz="1600" kern="1200" dirty="0">
                <a:solidFill>
                  <a:schemeClr val="tx1"/>
                </a:solidFill>
              </a:rPr>
              <a:t>Fallback to a last known good site</a:t>
            </a:r>
            <a:endParaRPr lang="en-IN" sz="1600" kern="1200" dirty="0">
              <a:solidFill>
                <a:schemeClr val="tx1"/>
              </a:solidFill>
            </a:endParaRPr>
          </a:p>
        </p:txBody>
      </p:sp>
      <p:sp>
        <p:nvSpPr>
          <p:cNvPr id="14" name="Freeform: Shape 13">
            <a:extLst>
              <a:ext uri="{FF2B5EF4-FFF2-40B4-BE49-F238E27FC236}">
                <a16:creationId xmlns:a16="http://schemas.microsoft.com/office/drawing/2014/main" id="{ABF3FFA0-E889-4CDF-976C-A813B3CBBB94}"/>
              </a:ext>
            </a:extLst>
          </p:cNvPr>
          <p:cNvSpPr/>
          <p:nvPr/>
        </p:nvSpPr>
        <p:spPr>
          <a:xfrm>
            <a:off x="10239564" y="4943663"/>
            <a:ext cx="1797212" cy="1264283"/>
          </a:xfrm>
          <a:custGeom>
            <a:avLst/>
            <a:gdLst>
              <a:gd name="connsiteX0" fmla="*/ 0 w 1642285"/>
              <a:gd name="connsiteY0" fmla="*/ 0 h 821142"/>
              <a:gd name="connsiteX1" fmla="*/ 1642285 w 1642285"/>
              <a:gd name="connsiteY1" fmla="*/ 0 h 821142"/>
              <a:gd name="connsiteX2" fmla="*/ 1642285 w 1642285"/>
              <a:gd name="connsiteY2" fmla="*/ 821142 h 821142"/>
              <a:gd name="connsiteX3" fmla="*/ 0 w 1642285"/>
              <a:gd name="connsiteY3" fmla="*/ 821142 h 821142"/>
              <a:gd name="connsiteX4" fmla="*/ 0 w 1642285"/>
              <a:gd name="connsiteY4" fmla="*/ 0 h 82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285" h="821142">
                <a:moveTo>
                  <a:pt x="0" y="0"/>
                </a:moveTo>
                <a:lnTo>
                  <a:pt x="1642285" y="0"/>
                </a:lnTo>
                <a:lnTo>
                  <a:pt x="1642285" y="821142"/>
                </a:lnTo>
                <a:lnTo>
                  <a:pt x="0" y="821142"/>
                </a:lnTo>
                <a:lnTo>
                  <a:pt x="0" y="0"/>
                </a:lnTo>
                <a:close/>
              </a:path>
            </a:pathLst>
          </a:custGeom>
          <a:solidFill>
            <a:schemeClr val="bg1">
              <a:lumMod val="95000"/>
            </a:schemeClr>
          </a:solidFill>
          <a:ln>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t" anchorCtr="0">
            <a:noAutofit/>
          </a:bodyPr>
          <a:lstStyle/>
          <a:p>
            <a:pPr marL="0" lvl="0" indent="0" defTabSz="577850">
              <a:spcBef>
                <a:spcPct val="0"/>
              </a:spcBef>
              <a:spcAft>
                <a:spcPct val="35000"/>
              </a:spcAft>
              <a:buNone/>
            </a:pPr>
            <a:r>
              <a:rPr lang="en-US" sz="1600" kern="1200" dirty="0">
                <a:solidFill>
                  <a:schemeClr val="tx1"/>
                </a:solidFill>
              </a:rPr>
              <a:t>Auto Swap when pre-swap validation is not needed</a:t>
            </a:r>
            <a:endParaRPr lang="en-IN" sz="1600" kern="1200" dirty="0">
              <a:solidFill>
                <a:schemeClr val="tx1"/>
              </a:solidFill>
            </a:endParaRPr>
          </a:p>
        </p:txBody>
      </p:sp>
    </p:spTree>
    <p:extLst>
      <p:ext uri="{BB962C8B-B14F-4D97-AF65-F5344CB8AC3E}">
        <p14:creationId xmlns:p14="http://schemas.microsoft.com/office/powerpoint/2010/main" val="298442917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a:lnSpc>
                <a:spcPct val="100000"/>
              </a:lnSpc>
            </a:pPr>
            <a:r>
              <a:rPr lang="en-US" spc="0" dirty="0"/>
              <a:t>Add Deployment Slots</a:t>
            </a:r>
          </a:p>
        </p:txBody>
      </p:sp>
      <p:sp>
        <p:nvSpPr>
          <p:cNvPr id="2" name="Rectangle 1">
            <a:extLst>
              <a:ext uri="{FF2B5EF4-FFF2-40B4-BE49-F238E27FC236}">
                <a16:creationId xmlns:a16="http://schemas.microsoft.com/office/drawing/2014/main" id="{6CF3D10C-9DBF-4B77-87F7-B831FE565582}"/>
              </a:ext>
            </a:extLst>
          </p:cNvPr>
          <p:cNvSpPr/>
          <p:nvPr/>
        </p:nvSpPr>
        <p:spPr bwMode="auto">
          <a:xfrm>
            <a:off x="420309" y="1406786"/>
            <a:ext cx="5542469" cy="66283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r>
              <a:rPr lang="en-US" sz="2000" dirty="0">
                <a:solidFill>
                  <a:schemeClr val="tx1"/>
                </a:solidFill>
                <a:cs typeface="Segoe UI Semilight"/>
              </a:rPr>
              <a:t>Select whether to clone an app configuration from another deployment slot</a:t>
            </a:r>
          </a:p>
        </p:txBody>
      </p:sp>
      <p:sp>
        <p:nvSpPr>
          <p:cNvPr id="13" name="Rectangle 12">
            <a:extLst>
              <a:ext uri="{FF2B5EF4-FFF2-40B4-BE49-F238E27FC236}">
                <a16:creationId xmlns:a16="http://schemas.microsoft.com/office/drawing/2014/main" id="{FA4C3630-4561-4828-9A0E-8A9DF1BCD0C9}"/>
              </a:ext>
            </a:extLst>
          </p:cNvPr>
          <p:cNvSpPr/>
          <p:nvPr/>
        </p:nvSpPr>
        <p:spPr bwMode="auto">
          <a:xfrm>
            <a:off x="420309" y="2263060"/>
            <a:ext cx="5542469" cy="157423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600"/>
              </a:spcBef>
            </a:pPr>
            <a:r>
              <a:rPr lang="en-US" sz="2000" dirty="0">
                <a:solidFill>
                  <a:schemeClr val="tx1"/>
                </a:solidFill>
                <a:cs typeface="Segoe UI Semilight"/>
              </a:rPr>
              <a:t>When you clone, pay attention to the settings:</a:t>
            </a:r>
          </a:p>
          <a:p>
            <a:pPr marL="168275" lvl="1" indent="-168275">
              <a:spcBef>
                <a:spcPts val="600"/>
              </a:spcBef>
              <a:buFont typeface="Arial" panose="020B0604020202020204" pitchFamily="34" charset="0"/>
              <a:buChar char="•"/>
            </a:pPr>
            <a:r>
              <a:rPr lang="en-US" dirty="0">
                <a:solidFill>
                  <a:schemeClr val="tx1"/>
                </a:solidFill>
                <a:cs typeface="Segoe UI Semilight"/>
              </a:rPr>
              <a:t>Slot-specific app settings and connection strings</a:t>
            </a:r>
          </a:p>
          <a:p>
            <a:pPr marL="168275" lvl="1" indent="-168275">
              <a:spcBef>
                <a:spcPts val="600"/>
              </a:spcBef>
              <a:buFont typeface="Arial" panose="020B0604020202020204" pitchFamily="34" charset="0"/>
              <a:buChar char="•"/>
            </a:pPr>
            <a:r>
              <a:rPr lang="en-US" dirty="0">
                <a:solidFill>
                  <a:schemeClr val="tx1"/>
                </a:solidFill>
                <a:cs typeface="Segoe UI Semilight"/>
              </a:rPr>
              <a:t>Continuous deployment settings</a:t>
            </a:r>
          </a:p>
          <a:p>
            <a:pPr marL="168275" lvl="1" indent="-168275">
              <a:spcBef>
                <a:spcPts val="600"/>
              </a:spcBef>
              <a:buFont typeface="Arial" panose="020B0604020202020204" pitchFamily="34" charset="0"/>
              <a:buChar char="•"/>
            </a:pPr>
            <a:r>
              <a:rPr lang="en-US" dirty="0">
                <a:solidFill>
                  <a:schemeClr val="tx1"/>
                </a:solidFill>
                <a:cs typeface="Segoe UI Semilight"/>
              </a:rPr>
              <a:t>App Service authentication settings</a:t>
            </a:r>
          </a:p>
        </p:txBody>
      </p:sp>
      <p:sp>
        <p:nvSpPr>
          <p:cNvPr id="14" name="Rectangle 13">
            <a:extLst>
              <a:ext uri="{FF2B5EF4-FFF2-40B4-BE49-F238E27FC236}">
                <a16:creationId xmlns:a16="http://schemas.microsoft.com/office/drawing/2014/main" id="{848128E5-4E30-4BE2-8F55-74C93137738B}"/>
              </a:ext>
            </a:extLst>
          </p:cNvPr>
          <p:cNvSpPr/>
          <p:nvPr/>
        </p:nvSpPr>
        <p:spPr bwMode="auto">
          <a:xfrm>
            <a:off x="420309" y="4030731"/>
            <a:ext cx="5542469" cy="99425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r>
              <a:rPr lang="en-US" sz="2000" dirty="0">
                <a:solidFill>
                  <a:schemeClr val="tx1"/>
                </a:solidFill>
                <a:cs typeface="Segoe UI Semilight"/>
              </a:rPr>
              <a:t>Not all settings are sticky (endpoints, custom domain names, SSL certificates, scaling)</a:t>
            </a:r>
          </a:p>
        </p:txBody>
      </p:sp>
      <p:sp>
        <p:nvSpPr>
          <p:cNvPr id="15" name="Rectangle 14">
            <a:extLst>
              <a:ext uri="{FF2B5EF4-FFF2-40B4-BE49-F238E27FC236}">
                <a16:creationId xmlns:a16="http://schemas.microsoft.com/office/drawing/2014/main" id="{CAEFB5B4-6E63-4FE9-A0EB-A0C40D116A9C}"/>
              </a:ext>
            </a:extLst>
          </p:cNvPr>
          <p:cNvSpPr/>
          <p:nvPr/>
        </p:nvSpPr>
        <p:spPr bwMode="auto">
          <a:xfrm>
            <a:off x="420309" y="5218421"/>
            <a:ext cx="5542469" cy="66283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r>
              <a:rPr lang="en-US" sz="2000" dirty="0">
                <a:solidFill>
                  <a:schemeClr val="tx1"/>
                </a:solidFill>
                <a:cs typeface="Segoe UI Semilight"/>
              </a:rPr>
              <a:t>Review and edit your settings before swapping</a:t>
            </a:r>
          </a:p>
        </p:txBody>
      </p:sp>
      <p:pic>
        <p:nvPicPr>
          <p:cNvPr id="5" name="Picture 6" descr="A screen shot of the Add a slot screen for an App Service.  The name of the slot is preproduction, and settings are cloned from appservice09">
            <a:extLst>
              <a:ext uri="{FF2B5EF4-FFF2-40B4-BE49-F238E27FC236}">
                <a16:creationId xmlns:a16="http://schemas.microsoft.com/office/drawing/2014/main" id="{B5F33B82-010A-4B5E-9B98-77A431CF13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9905" y="2413082"/>
            <a:ext cx="5550538" cy="2168360"/>
          </a:xfrm>
          <a:prstGeom prst="rect">
            <a:avLst/>
          </a:prstGeom>
          <a:ln>
            <a:noFill/>
          </a:ln>
        </p:spPr>
      </p:pic>
    </p:spTree>
    <p:extLst>
      <p:ext uri="{BB962C8B-B14F-4D97-AF65-F5344CB8AC3E}">
        <p14:creationId xmlns:p14="http://schemas.microsoft.com/office/powerpoint/2010/main" val="279694342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Secure an App Service</a:t>
            </a:r>
          </a:p>
        </p:txBody>
      </p:sp>
      <p:sp>
        <p:nvSpPr>
          <p:cNvPr id="3" name="Rectangle 2">
            <a:extLst>
              <a:ext uri="{FF2B5EF4-FFF2-40B4-BE49-F238E27FC236}">
                <a16:creationId xmlns:a16="http://schemas.microsoft.com/office/drawing/2014/main" id="{466CDB52-A6AB-489A-9B09-51DA0D3CDC80}"/>
              </a:ext>
            </a:extLst>
          </p:cNvPr>
          <p:cNvSpPr/>
          <p:nvPr/>
        </p:nvSpPr>
        <p:spPr bwMode="auto">
          <a:xfrm>
            <a:off x="438150" y="1296928"/>
            <a:ext cx="5541264" cy="1721789"/>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a:spcBef>
                <a:spcPts val="600"/>
              </a:spcBef>
            </a:pPr>
            <a:r>
              <a:rPr lang="en-US" sz="2400" dirty="0">
                <a:solidFill>
                  <a:schemeClr val="tx1"/>
                </a:solidFill>
                <a:latin typeface="+mj-lt"/>
              </a:rPr>
              <a:t>Authentication:</a:t>
            </a:r>
          </a:p>
          <a:p>
            <a:pPr marL="173038" lvl="1" indent="-173038">
              <a:spcBef>
                <a:spcPts val="600"/>
              </a:spcBef>
              <a:buFont typeface="Arial" panose="020B0604020202020204" pitchFamily="34" charset="0"/>
              <a:buChar char="•"/>
            </a:pPr>
            <a:r>
              <a:rPr lang="en-US" sz="2000" dirty="0">
                <a:solidFill>
                  <a:schemeClr val="tx1"/>
                </a:solidFill>
              </a:rPr>
              <a:t>Enable authentication – default anonymous</a:t>
            </a:r>
          </a:p>
          <a:p>
            <a:pPr marL="173038" lvl="1" indent="-173038">
              <a:spcBef>
                <a:spcPts val="600"/>
              </a:spcBef>
              <a:buFont typeface="Arial" panose="020B0604020202020204" pitchFamily="34" charset="0"/>
              <a:buChar char="•"/>
            </a:pPr>
            <a:r>
              <a:rPr lang="en-US" sz="2000" dirty="0">
                <a:solidFill>
                  <a:schemeClr val="tx1"/>
                </a:solidFill>
              </a:rPr>
              <a:t>Log in with a third-party identity provider</a:t>
            </a:r>
          </a:p>
        </p:txBody>
      </p:sp>
      <p:sp>
        <p:nvSpPr>
          <p:cNvPr id="7" name="Rectangle 6">
            <a:extLst>
              <a:ext uri="{FF2B5EF4-FFF2-40B4-BE49-F238E27FC236}">
                <a16:creationId xmlns:a16="http://schemas.microsoft.com/office/drawing/2014/main" id="{85E13CC6-5AAC-4F2A-B3BF-E218BCA8A842}"/>
              </a:ext>
            </a:extLst>
          </p:cNvPr>
          <p:cNvSpPr/>
          <p:nvPr/>
        </p:nvSpPr>
        <p:spPr bwMode="auto">
          <a:xfrm>
            <a:off x="427039" y="3195637"/>
            <a:ext cx="5541264" cy="2957737"/>
          </a:xfrm>
          <a:prstGeom prst="rect">
            <a:avLst/>
          </a:prstGeom>
          <a:solidFill>
            <a:schemeClr val="bg1">
              <a:lumMod val="95000"/>
            </a:schemeClr>
          </a:solidFill>
          <a:ln w="19050">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a:spcBef>
                <a:spcPts val="600"/>
              </a:spcBef>
            </a:pPr>
            <a:r>
              <a:rPr lang="en-US" sz="2400" dirty="0">
                <a:solidFill>
                  <a:schemeClr val="tx1"/>
                </a:solidFill>
                <a:latin typeface="+mj-lt"/>
              </a:rPr>
              <a:t>Security:</a:t>
            </a:r>
          </a:p>
          <a:p>
            <a:pPr marL="173038" lvl="1" indent="-173038">
              <a:spcBef>
                <a:spcPts val="600"/>
              </a:spcBef>
              <a:buFont typeface="Arial" panose="020B0604020202020204" pitchFamily="34" charset="0"/>
              <a:buChar char="•"/>
            </a:pPr>
            <a:r>
              <a:rPr lang="en-US" sz="2000" dirty="0">
                <a:solidFill>
                  <a:schemeClr val="tx1"/>
                </a:solidFill>
              </a:rPr>
              <a:t>Troubleshoot with Diagnostic Logs – failed requests, app logging</a:t>
            </a:r>
          </a:p>
          <a:p>
            <a:pPr marL="173038" lvl="1" indent="-173038">
              <a:spcBef>
                <a:spcPts val="600"/>
              </a:spcBef>
              <a:buFont typeface="Arial" panose="020B0604020202020204" pitchFamily="34" charset="0"/>
              <a:buChar char="•"/>
            </a:pPr>
            <a:r>
              <a:rPr lang="en-US" sz="2000" dirty="0">
                <a:solidFill>
                  <a:schemeClr val="tx1"/>
                </a:solidFill>
              </a:rPr>
              <a:t>Add an SSL certificate – HTTPS</a:t>
            </a:r>
          </a:p>
          <a:p>
            <a:pPr marL="173038" lvl="1" indent="-173038">
              <a:spcBef>
                <a:spcPts val="600"/>
              </a:spcBef>
              <a:buFont typeface="Arial" panose="020B0604020202020204" pitchFamily="34" charset="0"/>
              <a:buChar char="•"/>
            </a:pPr>
            <a:r>
              <a:rPr lang="en-US" sz="2000" dirty="0">
                <a:solidFill>
                  <a:schemeClr val="tx1"/>
                </a:solidFill>
              </a:rPr>
              <a:t>Define a priority ordered allow/deny list to control network access to the app</a:t>
            </a:r>
          </a:p>
          <a:p>
            <a:pPr marL="173038" lvl="1" indent="-173038">
              <a:spcBef>
                <a:spcPts val="600"/>
              </a:spcBef>
              <a:buFont typeface="Arial" panose="020B0604020202020204" pitchFamily="34" charset="0"/>
              <a:buChar char="•"/>
            </a:pPr>
            <a:r>
              <a:rPr lang="en-US" sz="2000" dirty="0">
                <a:solidFill>
                  <a:schemeClr val="tx1"/>
                </a:solidFill>
              </a:rPr>
              <a:t>Store secrets in the Azure Key Vault</a:t>
            </a:r>
          </a:p>
        </p:txBody>
      </p:sp>
      <p:pic>
        <p:nvPicPr>
          <p:cNvPr id="4" name="Picture 3" descr="Screenshot of identity providers including Microsoft, Facebook, Google, and Twitter. ">
            <a:extLst>
              <a:ext uri="{FF2B5EF4-FFF2-40B4-BE49-F238E27FC236}">
                <a16:creationId xmlns:a16="http://schemas.microsoft.com/office/drawing/2014/main" id="{34496960-DC75-CA26-928F-8048D5EA8C81}"/>
              </a:ext>
            </a:extLst>
          </p:cNvPr>
          <p:cNvPicPr>
            <a:picLocks noChangeAspect="1"/>
          </p:cNvPicPr>
          <p:nvPr/>
        </p:nvPicPr>
        <p:blipFill>
          <a:blip r:embed="rId3"/>
          <a:stretch>
            <a:fillRect/>
          </a:stretch>
        </p:blipFill>
        <p:spPr>
          <a:xfrm>
            <a:off x="6586533" y="1296928"/>
            <a:ext cx="4779848" cy="4703857"/>
          </a:xfrm>
          <a:prstGeom prst="rect">
            <a:avLst/>
          </a:prstGeom>
        </p:spPr>
      </p:pic>
    </p:spTree>
    <p:extLst>
      <p:ext uri="{BB962C8B-B14F-4D97-AF65-F5344CB8AC3E}">
        <p14:creationId xmlns:p14="http://schemas.microsoft.com/office/powerpoint/2010/main" val="44512109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F1AA-5B25-48F9-B79E-EF9D69FDA458}"/>
              </a:ext>
            </a:extLst>
          </p:cNvPr>
          <p:cNvSpPr>
            <a:spLocks noGrp="1"/>
          </p:cNvSpPr>
          <p:nvPr>
            <p:ph type="title"/>
          </p:nvPr>
        </p:nvSpPr>
        <p:spPr/>
        <p:txBody>
          <a:bodyPr/>
          <a:lstStyle/>
          <a:p>
            <a:pPr>
              <a:lnSpc>
                <a:spcPct val="100000"/>
              </a:lnSpc>
            </a:pPr>
            <a:r>
              <a:rPr lang="en-US" spc="0" dirty="0">
                <a:solidFill>
                  <a:schemeClr val="tx1"/>
                </a:solidFill>
              </a:rPr>
              <a:t>Create Custom Domain Names</a:t>
            </a:r>
          </a:p>
        </p:txBody>
      </p:sp>
      <p:pic>
        <p:nvPicPr>
          <p:cNvPr id="5" name="Picture 5" descr="Screenshot showing settings pop up window highlighting Custom Domains blade selection">
            <a:extLst>
              <a:ext uri="{FF2B5EF4-FFF2-40B4-BE49-F238E27FC236}">
                <a16:creationId xmlns:a16="http://schemas.microsoft.com/office/drawing/2014/main" id="{2D6E278D-00AF-491A-BAF9-6E99921E6F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1331" y="1372350"/>
            <a:ext cx="2178438" cy="3303554"/>
          </a:xfrm>
          <a:prstGeom prst="rect">
            <a:avLst/>
          </a:prstGeom>
          <a:ln w="6350">
            <a:solidFill>
              <a:schemeClr val="bg1">
                <a:lumMod val="65000"/>
              </a:schemeClr>
            </a:solidFill>
          </a:ln>
        </p:spPr>
      </p:pic>
      <p:cxnSp>
        <p:nvCxnSpPr>
          <p:cNvPr id="6" name="Connector: Elbow 5" descr="Arrow pointing right">
            <a:extLst>
              <a:ext uri="{FF2B5EF4-FFF2-40B4-BE49-F238E27FC236}">
                <a16:creationId xmlns:a16="http://schemas.microsoft.com/office/drawing/2014/main" id="{EE7D7B54-4CBC-41CB-A9C7-59BDD23DE068}"/>
              </a:ext>
              <a:ext uri="{C183D7F6-B498-43B3-948B-1728B52AA6E4}">
                <adec:decorative xmlns:adec="http://schemas.microsoft.com/office/drawing/2017/decorative" val="1"/>
              </a:ext>
            </a:extLst>
          </p:cNvPr>
          <p:cNvCxnSpPr>
            <a:cxnSpLocks/>
          </p:cNvCxnSpPr>
          <p:nvPr/>
        </p:nvCxnSpPr>
        <p:spPr>
          <a:xfrm>
            <a:off x="3688795" y="3024126"/>
            <a:ext cx="1175307" cy="0"/>
          </a:xfrm>
          <a:prstGeom prst="straightConnector1">
            <a:avLst/>
          </a:prstGeom>
          <a:ln w="19050">
            <a:solidFill>
              <a:schemeClr val="bg1">
                <a:lumMod val="65000"/>
              </a:schemeClr>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pic>
        <p:nvPicPr>
          <p:cNvPr id="7" name="Picture 6" descr="Welcome to Contoso web page. The contoso.com URL is highlighted">
            <a:extLst>
              <a:ext uri="{FF2B5EF4-FFF2-40B4-BE49-F238E27FC236}">
                <a16:creationId xmlns:a16="http://schemas.microsoft.com/office/drawing/2014/main" id="{9D100C4A-E9EB-4D66-8763-1572DFBB04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1259" y="1372343"/>
            <a:ext cx="6033888" cy="3303566"/>
          </a:xfrm>
          <a:prstGeom prst="rect">
            <a:avLst/>
          </a:prstGeom>
          <a:ln>
            <a:noFill/>
          </a:ln>
        </p:spPr>
      </p:pic>
      <p:sp>
        <p:nvSpPr>
          <p:cNvPr id="9" name="Rectangle 8">
            <a:extLst>
              <a:ext uri="{FF2B5EF4-FFF2-40B4-BE49-F238E27FC236}">
                <a16:creationId xmlns:a16="http://schemas.microsoft.com/office/drawing/2014/main" id="{C4EFD61E-756B-45C1-A335-04954A7148F8}"/>
              </a:ext>
            </a:extLst>
          </p:cNvPr>
          <p:cNvSpPr/>
          <p:nvPr/>
        </p:nvSpPr>
        <p:spPr>
          <a:xfrm>
            <a:off x="413320" y="4925683"/>
            <a:ext cx="2069200" cy="111022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73152" rIns="137160" bIns="73152" numCol="1" spcCol="1270" anchor="t" anchorCtr="0">
            <a:noAutofit/>
          </a:bodyPr>
          <a:lstStyle/>
          <a:p>
            <a:pPr>
              <a:spcAft>
                <a:spcPts val="600"/>
              </a:spcAft>
            </a:pPr>
            <a:r>
              <a:rPr lang="en-US" sz="2000" dirty="0">
                <a:solidFill>
                  <a:schemeClr val="tx1"/>
                </a:solidFill>
              </a:rPr>
              <a:t>Redirect the default web </a:t>
            </a:r>
            <a:br>
              <a:rPr lang="en-US" sz="2000" dirty="0">
                <a:solidFill>
                  <a:schemeClr val="tx1"/>
                </a:solidFill>
              </a:rPr>
            </a:br>
            <a:r>
              <a:rPr lang="en-US" sz="2000" dirty="0">
                <a:solidFill>
                  <a:schemeClr val="tx1"/>
                </a:solidFill>
              </a:rPr>
              <a:t>app URL</a:t>
            </a:r>
          </a:p>
        </p:txBody>
      </p:sp>
      <p:sp>
        <p:nvSpPr>
          <p:cNvPr id="11" name="Rectangle 10">
            <a:extLst>
              <a:ext uri="{FF2B5EF4-FFF2-40B4-BE49-F238E27FC236}">
                <a16:creationId xmlns:a16="http://schemas.microsoft.com/office/drawing/2014/main" id="{56EB7894-B084-42BA-B092-F4C2B2C84C48}"/>
              </a:ext>
            </a:extLst>
          </p:cNvPr>
          <p:cNvSpPr/>
          <p:nvPr/>
        </p:nvSpPr>
        <p:spPr>
          <a:xfrm>
            <a:off x="2636941" y="4925683"/>
            <a:ext cx="2069201" cy="111022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73152" rIns="137160" bIns="73152" numCol="1" spcCol="1270" anchor="t" anchorCtr="0">
            <a:noAutofit/>
          </a:bodyPr>
          <a:lstStyle/>
          <a:p>
            <a:pPr>
              <a:spcAft>
                <a:spcPts val="600"/>
              </a:spcAft>
            </a:pPr>
            <a:r>
              <a:rPr lang="en-US" sz="2000" dirty="0">
                <a:solidFill>
                  <a:schemeClr val="tx1"/>
                </a:solidFill>
              </a:rPr>
              <a:t>Validate the custom domain in Azure</a:t>
            </a:r>
          </a:p>
        </p:txBody>
      </p:sp>
      <p:sp>
        <p:nvSpPr>
          <p:cNvPr id="10" name="Rectangle 9">
            <a:extLst>
              <a:ext uri="{FF2B5EF4-FFF2-40B4-BE49-F238E27FC236}">
                <a16:creationId xmlns:a16="http://schemas.microsoft.com/office/drawing/2014/main" id="{F6D86CF7-D60B-4D01-9DDE-4B142AF6B7DC}"/>
              </a:ext>
            </a:extLst>
          </p:cNvPr>
          <p:cNvSpPr/>
          <p:nvPr/>
        </p:nvSpPr>
        <p:spPr>
          <a:xfrm>
            <a:off x="4860562" y="4925683"/>
            <a:ext cx="4331972" cy="111022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73152" rIns="137160" bIns="73152" numCol="1" spcCol="1270" anchor="t" anchorCtr="0">
            <a:noAutofit/>
          </a:bodyPr>
          <a:lstStyle/>
          <a:p>
            <a:pPr>
              <a:spcAft>
                <a:spcPts val="600"/>
              </a:spcAft>
            </a:pPr>
            <a:r>
              <a:rPr lang="en-US" sz="2000" dirty="0">
                <a:solidFill>
                  <a:schemeClr val="tx1"/>
                </a:solidFill>
              </a:rPr>
              <a:t>Use the DNS registry for your domain provider – create a CNAME or A record with the mapping</a:t>
            </a:r>
          </a:p>
        </p:txBody>
      </p:sp>
      <p:sp>
        <p:nvSpPr>
          <p:cNvPr id="13" name="Rectangle 12">
            <a:extLst>
              <a:ext uri="{FF2B5EF4-FFF2-40B4-BE49-F238E27FC236}">
                <a16:creationId xmlns:a16="http://schemas.microsoft.com/office/drawing/2014/main" id="{7D11F7C7-7C04-4D72-B5DF-075B7DC0E0C1}"/>
              </a:ext>
            </a:extLst>
          </p:cNvPr>
          <p:cNvSpPr/>
          <p:nvPr/>
        </p:nvSpPr>
        <p:spPr>
          <a:xfrm>
            <a:off x="9346955" y="4925683"/>
            <a:ext cx="2648767" cy="1110224"/>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37160" tIns="73152" rIns="137160" bIns="73152" numCol="1" spcCol="1270" anchor="t" anchorCtr="0">
            <a:noAutofit/>
          </a:bodyPr>
          <a:lstStyle/>
          <a:p>
            <a:pPr>
              <a:spcAft>
                <a:spcPts val="600"/>
              </a:spcAft>
            </a:pPr>
            <a:r>
              <a:rPr lang="en-US" sz="2000" dirty="0">
                <a:solidFill>
                  <a:schemeClr val="tx1"/>
                </a:solidFill>
              </a:rPr>
              <a:t>Ensure App Service plan supports custom domains</a:t>
            </a:r>
          </a:p>
          <a:p>
            <a:endParaRPr lang="en-US" sz="2000" dirty="0">
              <a:solidFill>
                <a:schemeClr val="tx1"/>
              </a:solidFill>
            </a:endParaRPr>
          </a:p>
        </p:txBody>
      </p:sp>
    </p:spTree>
    <p:extLst>
      <p:ext uri="{BB962C8B-B14F-4D97-AF65-F5344CB8AC3E}">
        <p14:creationId xmlns:p14="http://schemas.microsoft.com/office/powerpoint/2010/main" val="125341676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736BC-719D-45C5-872C-A705A220D04C}"/>
              </a:ext>
            </a:extLst>
          </p:cNvPr>
          <p:cNvSpPr>
            <a:spLocks noGrp="1"/>
          </p:cNvSpPr>
          <p:nvPr>
            <p:ph type="title"/>
          </p:nvPr>
        </p:nvSpPr>
        <p:spPr/>
        <p:txBody>
          <a:bodyPr/>
          <a:lstStyle/>
          <a:p>
            <a:pPr>
              <a:lnSpc>
                <a:spcPct val="100000"/>
              </a:lnSpc>
            </a:pPr>
            <a:r>
              <a:rPr lang="en-US" spc="0" dirty="0"/>
              <a:t>Administer PaaS Compute Options Introduction</a:t>
            </a:r>
          </a:p>
        </p:txBody>
      </p:sp>
      <p:sp>
        <p:nvSpPr>
          <p:cNvPr id="36" name="Rectangle 35">
            <a:extLst>
              <a:ext uri="{FF2B5EF4-FFF2-40B4-BE49-F238E27FC236}">
                <a16:creationId xmlns:a16="http://schemas.microsoft.com/office/drawing/2014/main" id="{E5E2A559-5126-49E9-895D-A84B498B7AEE}"/>
              </a:ext>
            </a:extLst>
          </p:cNvPr>
          <p:cNvSpPr/>
          <p:nvPr/>
        </p:nvSpPr>
        <p:spPr bwMode="auto">
          <a:xfrm>
            <a:off x="465138" y="1397477"/>
            <a:ext cx="7044709" cy="359041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42900" indent="-342900">
              <a:lnSpc>
                <a:spcPct val="150000"/>
              </a:lnSpc>
              <a:spcAft>
                <a:spcPts val="600"/>
              </a:spcAft>
              <a:buFont typeface="Arial" panose="020B0604020202020204" pitchFamily="34" charset="0"/>
              <a:buChar char="•"/>
            </a:pPr>
            <a:r>
              <a:rPr lang="en-US" sz="2200" dirty="0">
                <a:solidFill>
                  <a:schemeClr val="tx1"/>
                </a:solidFill>
                <a:hlinkClick r:id="rId3"/>
              </a:rPr>
              <a:t>Configure Azure App Service Plans</a:t>
            </a:r>
            <a:endParaRPr lang="en-US" sz="2200" dirty="0">
              <a:solidFill>
                <a:schemeClr val="tx1"/>
              </a:solidFill>
            </a:endParaRPr>
          </a:p>
          <a:p>
            <a:pPr marL="342900" indent="-342900">
              <a:lnSpc>
                <a:spcPct val="150000"/>
              </a:lnSpc>
              <a:spcAft>
                <a:spcPts val="600"/>
              </a:spcAft>
              <a:buFont typeface="Arial" panose="020B0604020202020204" pitchFamily="34" charset="0"/>
              <a:buChar char="•"/>
            </a:pPr>
            <a:r>
              <a:rPr lang="en-US" sz="2200" dirty="0">
                <a:solidFill>
                  <a:schemeClr val="tx1"/>
                </a:solidFill>
                <a:hlinkClick r:id="rId4"/>
              </a:rPr>
              <a:t>Configure Azure App Services</a:t>
            </a:r>
            <a:endParaRPr lang="en-US" sz="2200" dirty="0">
              <a:solidFill>
                <a:schemeClr val="tx1"/>
              </a:solidFill>
            </a:endParaRPr>
          </a:p>
          <a:p>
            <a:pPr marL="342900" indent="-342900">
              <a:lnSpc>
                <a:spcPct val="150000"/>
              </a:lnSpc>
              <a:spcAft>
                <a:spcPts val="600"/>
              </a:spcAft>
              <a:buFont typeface="Arial" panose="020B0604020202020204" pitchFamily="34" charset="0"/>
              <a:buChar char="•"/>
            </a:pPr>
            <a:r>
              <a:rPr lang="en-US" sz="2200" dirty="0">
                <a:solidFill>
                  <a:schemeClr val="tx1"/>
                </a:solidFill>
                <a:hlinkClick r:id="rId5"/>
              </a:rPr>
              <a:t>Configure Azure Container Instances</a:t>
            </a:r>
            <a:endParaRPr lang="en-US" sz="2200" dirty="0">
              <a:solidFill>
                <a:schemeClr val="tx1"/>
              </a:solidFill>
            </a:endParaRPr>
          </a:p>
          <a:p>
            <a:pPr marL="342900" indent="-342900">
              <a:lnSpc>
                <a:spcPct val="150000"/>
              </a:lnSpc>
              <a:spcAft>
                <a:spcPts val="600"/>
              </a:spcAft>
              <a:buFont typeface="Arial" panose="020B0604020202020204" pitchFamily="34" charset="0"/>
              <a:buChar char="•"/>
            </a:pPr>
            <a:r>
              <a:rPr lang="en-US" sz="2200" dirty="0">
                <a:solidFill>
                  <a:schemeClr val="tx1"/>
                </a:solidFill>
                <a:hlinkClick r:id="rId6"/>
              </a:rPr>
              <a:t>Lab 09a - Implement Web Apps</a:t>
            </a:r>
            <a:endParaRPr lang="en-US" sz="2200" dirty="0">
              <a:solidFill>
                <a:schemeClr val="tx1"/>
              </a:solidFill>
            </a:endParaRPr>
          </a:p>
          <a:p>
            <a:pPr marL="342900" indent="-342900">
              <a:lnSpc>
                <a:spcPct val="150000"/>
              </a:lnSpc>
              <a:spcAft>
                <a:spcPts val="600"/>
              </a:spcAft>
              <a:buFont typeface="Arial" panose="020B0604020202020204" pitchFamily="34" charset="0"/>
              <a:buChar char="•"/>
            </a:pPr>
            <a:r>
              <a:rPr lang="en-US" sz="2200" dirty="0">
                <a:solidFill>
                  <a:schemeClr val="tx1"/>
                </a:solidFill>
                <a:hlinkClick r:id="rId7"/>
              </a:rPr>
              <a:t>Lab 09b - Implement Azure Container Instances</a:t>
            </a:r>
            <a:endParaRPr lang="en-US" sz="2200" dirty="0">
              <a:solidFill>
                <a:schemeClr val="tx1"/>
              </a:solidFill>
            </a:endParaRPr>
          </a:p>
          <a:p>
            <a:pPr marL="342900" indent="-342900">
              <a:lnSpc>
                <a:spcPct val="150000"/>
              </a:lnSpc>
              <a:spcAft>
                <a:spcPts val="600"/>
              </a:spcAft>
              <a:buFont typeface="Arial" panose="020B0604020202020204" pitchFamily="34" charset="0"/>
              <a:buChar char="•"/>
            </a:pPr>
            <a:r>
              <a:rPr lang="en-US" sz="2200" dirty="0">
                <a:solidFill>
                  <a:schemeClr val="tx1"/>
                </a:solidFill>
                <a:hlinkClick r:id="rId8"/>
              </a:rPr>
              <a:t>Lab 09c – Implement Azure Container Apps</a:t>
            </a:r>
            <a:endParaRPr lang="en-US" sz="2200" dirty="0">
              <a:solidFill>
                <a:schemeClr val="tx1"/>
              </a:solidFill>
            </a:endParaRPr>
          </a:p>
          <a:p>
            <a:pPr marL="342900" indent="-342900">
              <a:lnSpc>
                <a:spcPct val="150000"/>
              </a:lnSpc>
              <a:spcAft>
                <a:spcPts val="600"/>
              </a:spcAft>
              <a:buFont typeface="Arial" panose="020B0604020202020204" pitchFamily="34" charset="0"/>
              <a:buChar char="•"/>
            </a:pPr>
            <a:endParaRPr lang="en-US" sz="2200" dirty="0">
              <a:solidFill>
                <a:schemeClr val="tx1"/>
              </a:solidFill>
            </a:endParaRPr>
          </a:p>
          <a:p>
            <a:pPr marL="342900" indent="-342900">
              <a:lnSpc>
                <a:spcPct val="150000"/>
              </a:lnSpc>
              <a:spcAft>
                <a:spcPts val="600"/>
              </a:spcAft>
              <a:buFont typeface="Arial" panose="020B0604020202020204" pitchFamily="34" charset="0"/>
              <a:buChar char="•"/>
            </a:pPr>
            <a:endParaRPr lang="en-US" sz="2200" dirty="0">
              <a:solidFill>
                <a:schemeClr val="tx1"/>
              </a:solidFill>
            </a:endParaRPr>
          </a:p>
          <a:p>
            <a:pPr marL="342900" indent="-342900">
              <a:lnSpc>
                <a:spcPct val="150000"/>
              </a:lnSpc>
              <a:spcAft>
                <a:spcPts val="600"/>
              </a:spcAft>
              <a:buFont typeface="Arial" panose="020B0604020202020204" pitchFamily="34" charset="0"/>
              <a:buChar char="•"/>
            </a:pPr>
            <a:endParaRPr lang="en-US" sz="2200" dirty="0">
              <a:solidFill>
                <a:schemeClr val="tx1"/>
              </a:solidFill>
            </a:endParaRPr>
          </a:p>
        </p:txBody>
      </p:sp>
    </p:spTree>
    <p:extLst>
      <p:ext uri="{BB962C8B-B14F-4D97-AF65-F5344CB8AC3E}">
        <p14:creationId xmlns:p14="http://schemas.microsoft.com/office/powerpoint/2010/main" val="3058943118"/>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a:lnSpc>
                <a:spcPct val="100000"/>
              </a:lnSpc>
            </a:pPr>
            <a:r>
              <a:rPr lang="en-US" spc="0" dirty="0">
                <a:solidFill>
                  <a:schemeClr val="tx1"/>
                </a:solidFill>
              </a:rPr>
              <a:t>Backup an App Service</a:t>
            </a:r>
          </a:p>
        </p:txBody>
      </p:sp>
      <p:sp>
        <p:nvSpPr>
          <p:cNvPr id="6" name="Rectangle 5">
            <a:extLst>
              <a:ext uri="{FF2B5EF4-FFF2-40B4-BE49-F238E27FC236}">
                <a16:creationId xmlns:a16="http://schemas.microsoft.com/office/drawing/2014/main" id="{E472425A-B4AC-4379-A631-8D3388B1DCA2}"/>
              </a:ext>
            </a:extLst>
          </p:cNvPr>
          <p:cNvSpPr/>
          <p:nvPr/>
        </p:nvSpPr>
        <p:spPr bwMode="auto">
          <a:xfrm>
            <a:off x="465138" y="1334698"/>
            <a:ext cx="6097779" cy="521549"/>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lvl="0">
              <a:spcBef>
                <a:spcPts val="300"/>
              </a:spcBef>
              <a:spcAft>
                <a:spcPts val="600"/>
              </a:spcAft>
            </a:pPr>
            <a:r>
              <a:rPr lang="en-US" sz="2000" dirty="0">
                <a:solidFill>
                  <a:schemeClr val="tx1"/>
                </a:solidFill>
              </a:rPr>
              <a:t>Create app backups manually or on a schedule</a:t>
            </a:r>
          </a:p>
        </p:txBody>
      </p:sp>
      <p:sp>
        <p:nvSpPr>
          <p:cNvPr id="7" name="Rectangle 6">
            <a:extLst>
              <a:ext uri="{FF2B5EF4-FFF2-40B4-BE49-F238E27FC236}">
                <a16:creationId xmlns:a16="http://schemas.microsoft.com/office/drawing/2014/main" id="{DFEFB4A2-37F1-4205-B65D-C8CA57E156E0}"/>
              </a:ext>
            </a:extLst>
          </p:cNvPr>
          <p:cNvSpPr/>
          <p:nvPr/>
        </p:nvSpPr>
        <p:spPr bwMode="auto">
          <a:xfrm>
            <a:off x="465138" y="1984002"/>
            <a:ext cx="6097779" cy="77803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a:spcBef>
                <a:spcPts val="300"/>
              </a:spcBef>
              <a:spcAft>
                <a:spcPts val="600"/>
              </a:spcAft>
            </a:pPr>
            <a:r>
              <a:rPr lang="en-US" sz="2000" dirty="0">
                <a:solidFill>
                  <a:schemeClr val="tx1"/>
                </a:solidFill>
              </a:rPr>
              <a:t>Backup the configuration, file content, and database connected to the app</a:t>
            </a:r>
          </a:p>
        </p:txBody>
      </p:sp>
      <p:sp>
        <p:nvSpPr>
          <p:cNvPr id="8" name="Rectangle 7">
            <a:extLst>
              <a:ext uri="{FF2B5EF4-FFF2-40B4-BE49-F238E27FC236}">
                <a16:creationId xmlns:a16="http://schemas.microsoft.com/office/drawing/2014/main" id="{EAB5440F-79C6-4A4C-A9DB-539CCEE4AFE9}"/>
              </a:ext>
            </a:extLst>
          </p:cNvPr>
          <p:cNvSpPr/>
          <p:nvPr/>
        </p:nvSpPr>
        <p:spPr bwMode="auto">
          <a:xfrm>
            <a:off x="465138" y="2889788"/>
            <a:ext cx="6097779" cy="521549"/>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lvl="0">
              <a:spcBef>
                <a:spcPts val="300"/>
              </a:spcBef>
              <a:spcAft>
                <a:spcPts val="600"/>
              </a:spcAft>
            </a:pPr>
            <a:r>
              <a:rPr lang="en-US" sz="2000" dirty="0">
                <a:solidFill>
                  <a:schemeClr val="tx1"/>
                </a:solidFill>
              </a:rPr>
              <a:t>Requires Standard or Premium plan</a:t>
            </a:r>
          </a:p>
        </p:txBody>
      </p:sp>
      <p:sp>
        <p:nvSpPr>
          <p:cNvPr id="9" name="Rectangle 8">
            <a:extLst>
              <a:ext uri="{FF2B5EF4-FFF2-40B4-BE49-F238E27FC236}">
                <a16:creationId xmlns:a16="http://schemas.microsoft.com/office/drawing/2014/main" id="{18833617-30D0-4B4B-BA70-0F9CAA28E454}"/>
              </a:ext>
            </a:extLst>
          </p:cNvPr>
          <p:cNvSpPr/>
          <p:nvPr/>
        </p:nvSpPr>
        <p:spPr bwMode="auto">
          <a:xfrm>
            <a:off x="465138" y="3539090"/>
            <a:ext cx="6097779" cy="77803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lvl="0">
              <a:spcBef>
                <a:spcPts val="300"/>
              </a:spcBef>
              <a:spcAft>
                <a:spcPts val="600"/>
              </a:spcAft>
            </a:pPr>
            <a:r>
              <a:rPr lang="en-US" sz="2000" dirty="0">
                <a:solidFill>
                  <a:schemeClr val="tx1"/>
                </a:solidFill>
              </a:rPr>
              <a:t>Backups can be up to 10 GB of app and database content</a:t>
            </a:r>
          </a:p>
        </p:txBody>
      </p:sp>
      <p:sp>
        <p:nvSpPr>
          <p:cNvPr id="10" name="Rectangle 9">
            <a:extLst>
              <a:ext uri="{FF2B5EF4-FFF2-40B4-BE49-F238E27FC236}">
                <a16:creationId xmlns:a16="http://schemas.microsoft.com/office/drawing/2014/main" id="{BF264C37-EAFD-4B7F-A5EA-F1DC663575BE}"/>
              </a:ext>
            </a:extLst>
          </p:cNvPr>
          <p:cNvSpPr/>
          <p:nvPr/>
        </p:nvSpPr>
        <p:spPr bwMode="auto">
          <a:xfrm>
            <a:off x="465138" y="4444877"/>
            <a:ext cx="6097779" cy="70107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lvl="0">
              <a:spcBef>
                <a:spcPts val="300"/>
              </a:spcBef>
              <a:spcAft>
                <a:spcPts val="600"/>
              </a:spcAft>
            </a:pPr>
            <a:r>
              <a:rPr lang="en-US" sz="2000" dirty="0">
                <a:solidFill>
                  <a:schemeClr val="tx1"/>
                </a:solidFill>
              </a:rPr>
              <a:t>Configure partial backups and exclude items from the backup</a:t>
            </a:r>
          </a:p>
        </p:txBody>
      </p:sp>
      <p:sp>
        <p:nvSpPr>
          <p:cNvPr id="11" name="Rectangle 10">
            <a:extLst>
              <a:ext uri="{FF2B5EF4-FFF2-40B4-BE49-F238E27FC236}">
                <a16:creationId xmlns:a16="http://schemas.microsoft.com/office/drawing/2014/main" id="{5BAB7361-5FCB-47D4-BD80-0F0278181EB1}"/>
              </a:ext>
            </a:extLst>
          </p:cNvPr>
          <p:cNvSpPr/>
          <p:nvPr/>
        </p:nvSpPr>
        <p:spPr bwMode="auto">
          <a:xfrm>
            <a:off x="465138" y="5273704"/>
            <a:ext cx="6097779" cy="70107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lvl="0">
              <a:spcBef>
                <a:spcPts val="300"/>
              </a:spcBef>
              <a:spcAft>
                <a:spcPts val="600"/>
              </a:spcAft>
            </a:pPr>
            <a:r>
              <a:rPr lang="en-US" sz="2000" dirty="0">
                <a:solidFill>
                  <a:schemeClr val="tx1"/>
                </a:solidFill>
              </a:rPr>
              <a:t>Restore your app on-demand to a previous state,</a:t>
            </a:r>
            <a:br>
              <a:rPr lang="en-US" sz="2000" dirty="0">
                <a:solidFill>
                  <a:schemeClr val="tx1"/>
                </a:solidFill>
              </a:rPr>
            </a:br>
            <a:r>
              <a:rPr lang="en-US" sz="2000" dirty="0">
                <a:solidFill>
                  <a:schemeClr val="tx1"/>
                </a:solidFill>
              </a:rPr>
              <a:t>or create a new app</a:t>
            </a:r>
          </a:p>
        </p:txBody>
      </p:sp>
      <p:pic>
        <p:nvPicPr>
          <p:cNvPr id="5" name="Picture 3" descr="Screenshot showing settings pop up window highlighting backups">
            <a:extLst>
              <a:ext uri="{FF2B5EF4-FFF2-40B4-BE49-F238E27FC236}">
                <a16:creationId xmlns:a16="http://schemas.microsoft.com/office/drawing/2014/main" id="{540DA700-32D8-4563-AB68-D937D0F09F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0907" y="982467"/>
            <a:ext cx="3176825" cy="5015726"/>
          </a:xfrm>
          <a:prstGeom prst="rect">
            <a:avLst/>
          </a:prstGeom>
          <a:ln>
            <a:noFill/>
          </a:ln>
        </p:spPr>
      </p:pic>
    </p:spTree>
    <p:extLst>
      <p:ext uri="{BB962C8B-B14F-4D97-AF65-F5344CB8AC3E}">
        <p14:creationId xmlns:p14="http://schemas.microsoft.com/office/powerpoint/2010/main" val="1167573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B1B59-5A29-4ADD-9D90-235AA0014A02}"/>
              </a:ext>
            </a:extLst>
          </p:cNvPr>
          <p:cNvSpPr>
            <a:spLocks noGrp="1"/>
          </p:cNvSpPr>
          <p:nvPr>
            <p:ph type="title"/>
          </p:nvPr>
        </p:nvSpPr>
        <p:spPr/>
        <p:txBody>
          <a:bodyPr/>
          <a:lstStyle/>
          <a:p>
            <a:pPr>
              <a:lnSpc>
                <a:spcPct val="100000"/>
              </a:lnSpc>
            </a:pPr>
            <a:r>
              <a:rPr lang="en-US" spc="0" dirty="0">
                <a:solidFill>
                  <a:schemeClr val="tx1"/>
                </a:solidFill>
              </a:rPr>
              <a:t>Demonstration – Configure Azure App Services</a:t>
            </a:r>
          </a:p>
        </p:txBody>
      </p:sp>
      <p:sp>
        <p:nvSpPr>
          <p:cNvPr id="15" name="Rectangle 14">
            <a:extLst>
              <a:ext uri="{FF2B5EF4-FFF2-40B4-BE49-F238E27FC236}">
                <a16:creationId xmlns:a16="http://schemas.microsoft.com/office/drawing/2014/main" id="{CEF9FBC7-CD9C-43F7-937C-6976FB917B08}"/>
              </a:ext>
            </a:extLst>
          </p:cNvPr>
          <p:cNvSpPr/>
          <p:nvPr/>
        </p:nvSpPr>
        <p:spPr>
          <a:xfrm>
            <a:off x="968931" y="1761609"/>
            <a:ext cx="5415329" cy="1593193"/>
          </a:xfrm>
          <a:prstGeom prst="rect">
            <a:avLst/>
          </a:prstGeom>
        </p:spPr>
        <p:txBody>
          <a:bodyPr wrap="none" lIns="0" tIns="0" rIns="0" bIns="0">
            <a:spAutoFit/>
          </a:bodyPr>
          <a:lstStyle/>
          <a:p>
            <a:pPr marL="342900" indent="-342900">
              <a:lnSpc>
                <a:spcPct val="150000"/>
              </a:lnSpc>
              <a:buFont typeface="Arial" panose="020B0604020202020204" pitchFamily="34" charset="0"/>
              <a:buChar char="•"/>
            </a:pPr>
            <a:r>
              <a:rPr lang="en-US" sz="2400" dirty="0">
                <a:cs typeface="Segoe UI Semilight"/>
              </a:rPr>
              <a:t>Create a Web App in the Azure Portal</a:t>
            </a:r>
          </a:p>
          <a:p>
            <a:pPr marL="342900" indent="-342900">
              <a:lnSpc>
                <a:spcPct val="150000"/>
              </a:lnSpc>
              <a:buFont typeface="Arial" panose="020B0604020202020204" pitchFamily="34" charset="0"/>
              <a:buChar char="•"/>
            </a:pPr>
            <a:r>
              <a:rPr lang="en-US" sz="2400" dirty="0">
                <a:cs typeface="Segoe UI Semilight"/>
              </a:rPr>
              <a:t>Verify the web app is running</a:t>
            </a:r>
          </a:p>
          <a:p>
            <a:pPr marL="342900" indent="-342900">
              <a:lnSpc>
                <a:spcPct val="150000"/>
              </a:lnSpc>
              <a:buFont typeface="Arial" panose="020B0604020202020204" pitchFamily="34" charset="0"/>
              <a:buChar char="•"/>
            </a:pPr>
            <a:r>
              <a:rPr lang="en-US" sz="2400" dirty="0">
                <a:cs typeface="Segoe UI Semilight"/>
              </a:rPr>
              <a:t>Explore deployment slots</a:t>
            </a:r>
            <a:endParaRPr lang="en-US" sz="2400" dirty="0"/>
          </a:p>
        </p:txBody>
      </p:sp>
    </p:spTree>
    <p:extLst>
      <p:ext uri="{BB962C8B-B14F-4D97-AF65-F5344CB8AC3E}">
        <p14:creationId xmlns:p14="http://schemas.microsoft.com/office/powerpoint/2010/main" val="186191559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pPr>
              <a:lnSpc>
                <a:spcPct val="100000"/>
              </a:lnSpc>
            </a:pPr>
            <a:r>
              <a:rPr lang="en-US" spc="0" dirty="0">
                <a:solidFill>
                  <a:schemeClr val="tx1"/>
                </a:solidFill>
                <a:cs typeface="Segoe UI"/>
              </a:rPr>
              <a:t>Learning Recap – Configure Azure App Services</a:t>
            </a:r>
          </a:p>
        </p:txBody>
      </p:sp>
      <p:sp>
        <p:nvSpPr>
          <p:cNvPr id="5" name="Rectangle 4">
            <a:extLst>
              <a:ext uri="{FF2B5EF4-FFF2-40B4-BE49-F238E27FC236}">
                <a16:creationId xmlns:a16="http://schemas.microsoft.com/office/drawing/2014/main" id="{7B402F18-F086-4DCC-831B-F7591FCF6A68}"/>
              </a:ext>
            </a:extLst>
          </p:cNvPr>
          <p:cNvSpPr/>
          <p:nvPr/>
        </p:nvSpPr>
        <p:spPr>
          <a:xfrm>
            <a:off x="4030176" y="1899477"/>
            <a:ext cx="7742238" cy="3027525"/>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t" anchorCtr="0">
            <a:noAutofit/>
          </a:bodyPr>
          <a:lstStyle/>
          <a:p>
            <a:pPr marL="342900" indent="-342900">
              <a:spcAft>
                <a:spcPts val="600"/>
              </a:spcAft>
              <a:buClr>
                <a:schemeClr val="tx1"/>
              </a:buClr>
              <a:buFont typeface="Arial" panose="020B0604020202020204" pitchFamily="34" charset="0"/>
              <a:buChar char="•"/>
            </a:pPr>
            <a:r>
              <a:rPr lang="en-US" sz="2000" dirty="0">
                <a:hlinkClick r:id="rId3"/>
              </a:rPr>
              <a:t>Host a web application with Azure App Service (</a:t>
            </a:r>
            <a:r>
              <a:rPr lang="en-US" sz="2000" dirty="0">
                <a:highlight>
                  <a:srgbClr val="FFFF00"/>
                </a:highlight>
                <a:hlinkClick r:id="rId3"/>
              </a:rPr>
              <a:t>sandbox</a:t>
            </a:r>
            <a:r>
              <a:rPr lang="en-US" sz="2000" dirty="0">
                <a:hlinkClick r:id="rId3"/>
              </a:rPr>
              <a:t>)</a:t>
            </a:r>
            <a:endParaRPr lang="en-US" sz="2000" dirty="0"/>
          </a:p>
          <a:p>
            <a:pPr marL="342900" indent="-342900">
              <a:spcAft>
                <a:spcPts val="600"/>
              </a:spcAft>
              <a:buClr>
                <a:schemeClr val="tx1"/>
              </a:buClr>
              <a:buFont typeface="Arial" panose="020B0604020202020204" pitchFamily="34" charset="0"/>
              <a:buChar char="•"/>
            </a:pPr>
            <a:r>
              <a:rPr lang="en-US" sz="2000" dirty="0">
                <a:hlinkClick r:id="rId4"/>
              </a:rPr>
              <a:t>Stage a web app deployment for testing and rollback by using App Service deployment slots</a:t>
            </a:r>
            <a:endParaRPr lang="en-US" sz="2000" dirty="0"/>
          </a:p>
          <a:p>
            <a:pPr marL="342900" indent="-342900">
              <a:spcAft>
                <a:spcPts val="600"/>
              </a:spcAft>
              <a:buClr>
                <a:schemeClr val="tx1"/>
              </a:buClr>
              <a:buFont typeface="Arial" panose="020B0604020202020204" pitchFamily="34" charset="0"/>
              <a:buChar char="•"/>
            </a:pPr>
            <a:r>
              <a:rPr lang="en-US" sz="2000" dirty="0">
                <a:hlinkClick r:id="rId5"/>
              </a:rPr>
              <a:t>Dynamically meet changing web app performance requirements with autoscale rules</a:t>
            </a:r>
            <a:endParaRPr lang="en-US" sz="2000" dirty="0">
              <a:solidFill>
                <a:schemeClr val="tx1"/>
              </a:solidFill>
              <a:cs typeface="Segoe UI"/>
            </a:endParaRPr>
          </a:p>
          <a:p>
            <a:pPr marL="342900" lvl="1" indent="-342900">
              <a:buClr>
                <a:schemeClr val="tx1"/>
              </a:buClr>
              <a:buFont typeface="Arial" panose="020B0604020202020204" pitchFamily="34" charset="0"/>
              <a:buChar char="•"/>
            </a:pPr>
            <a:endParaRPr lang="en-US" sz="2000" dirty="0">
              <a:solidFill>
                <a:schemeClr val="tx1"/>
              </a:solidFill>
              <a:cs typeface="Segoe UI"/>
            </a:endParaRPr>
          </a:p>
          <a:p>
            <a:pPr marL="342900" lvl="1" indent="-342900">
              <a:buFont typeface="Courier New" panose="02070309020205020404" pitchFamily="49" charset="0"/>
              <a:buChar char="o"/>
            </a:pPr>
            <a:endParaRPr lang="en-US" sz="2000" dirty="0">
              <a:solidFill>
                <a:schemeClr val="tx1"/>
              </a:solidFill>
              <a:cs typeface="Segoe UI"/>
            </a:endParaRPr>
          </a:p>
        </p:txBody>
      </p:sp>
      <p:sp>
        <p:nvSpPr>
          <p:cNvPr id="10" name="TextBox 9">
            <a:extLst>
              <a:ext uri="{FF2B5EF4-FFF2-40B4-BE49-F238E27FC236}">
                <a16:creationId xmlns:a16="http://schemas.microsoft.com/office/drawing/2014/main" id="{94BFFE11-F10A-4B2F-B7BE-B0D4F535A110}"/>
              </a:ext>
            </a:extLst>
          </p:cNvPr>
          <p:cNvSpPr txBox="1"/>
          <p:nvPr/>
        </p:nvSpPr>
        <p:spPr>
          <a:xfrm>
            <a:off x="7793037" y="5985163"/>
            <a:ext cx="4487575" cy="544765"/>
          </a:xfrm>
          <a:prstGeom prst="rect">
            <a:avLst/>
          </a:prstGeom>
          <a:solidFill>
            <a:srgbClr val="FFFFCC"/>
          </a:solidFill>
        </p:spPr>
        <p:txBody>
          <a:bodyPr wrap="none" lIns="182880" tIns="146304" rIns="182880" bIns="146304" rtlCol="0">
            <a:spAutoFit/>
          </a:bodyPr>
          <a:lstStyle/>
          <a:p>
            <a:pPr>
              <a:lnSpc>
                <a:spcPct val="90000"/>
              </a:lnSpc>
              <a:spcAft>
                <a:spcPts val="600"/>
              </a:spcAft>
            </a:pPr>
            <a:r>
              <a:rPr lang="en-US" dirty="0">
                <a:gradFill>
                  <a:gsLst>
                    <a:gs pos="2917">
                      <a:schemeClr val="tx1"/>
                    </a:gs>
                    <a:gs pos="30000">
                      <a:schemeClr val="tx1"/>
                    </a:gs>
                  </a:gsLst>
                  <a:lin ang="5400000" scaled="0"/>
                </a:gradFill>
              </a:rPr>
              <a:t>A </a:t>
            </a:r>
            <a:r>
              <a:rPr lang="en-US" i="1" dirty="0">
                <a:gradFill>
                  <a:gsLst>
                    <a:gs pos="2917">
                      <a:schemeClr val="tx1"/>
                    </a:gs>
                    <a:gs pos="30000">
                      <a:schemeClr val="tx1"/>
                    </a:gs>
                  </a:gsLst>
                  <a:lin ang="5400000" scaled="0"/>
                </a:gradFill>
              </a:rPr>
              <a:t>sandbox</a:t>
            </a:r>
            <a:r>
              <a:rPr lang="en-US" dirty="0">
                <a:gradFill>
                  <a:gsLst>
                    <a:gs pos="2917">
                      <a:schemeClr val="tx1"/>
                    </a:gs>
                    <a:gs pos="30000">
                      <a:schemeClr val="tx1"/>
                    </a:gs>
                  </a:gsLst>
                  <a:lin ang="5400000" scaled="0"/>
                </a:gradFill>
              </a:rPr>
              <a:t> indicates a hands-on exercise.</a:t>
            </a:r>
          </a:p>
        </p:txBody>
      </p:sp>
    </p:spTree>
    <p:extLst>
      <p:ext uri="{BB962C8B-B14F-4D97-AF65-F5344CB8AC3E}">
        <p14:creationId xmlns:p14="http://schemas.microsoft.com/office/powerpoint/2010/main" val="203254901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r>
              <a:rPr lang="en-US" sz="3200" dirty="0"/>
              <a:t>Configure Azure Container Instances</a:t>
            </a:r>
          </a:p>
        </p:txBody>
      </p:sp>
    </p:spTree>
    <p:extLst>
      <p:ext uri="{BB962C8B-B14F-4D97-AF65-F5344CB8AC3E}">
        <p14:creationId xmlns:p14="http://schemas.microsoft.com/office/powerpoint/2010/main" val="159775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dirty="0"/>
              <a:t>Learning Objectives - Configure Azure Container Instances </a:t>
            </a:r>
          </a:p>
        </p:txBody>
      </p:sp>
      <p:sp>
        <p:nvSpPr>
          <p:cNvPr id="2" name="Rectangle 1">
            <a:extLst>
              <a:ext uri="{FF2B5EF4-FFF2-40B4-BE49-F238E27FC236}">
                <a16:creationId xmlns:a16="http://schemas.microsoft.com/office/drawing/2014/main" id="{BD215697-635D-49B2-ABC3-EA90F7A682EA}"/>
              </a:ext>
            </a:extLst>
          </p:cNvPr>
          <p:cNvSpPr/>
          <p:nvPr/>
        </p:nvSpPr>
        <p:spPr bwMode="auto">
          <a:xfrm>
            <a:off x="465138" y="1385364"/>
            <a:ext cx="5439314" cy="430887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342900" indent="-342900">
              <a:spcAft>
                <a:spcPts val="600"/>
              </a:spcAft>
              <a:buFont typeface="Arial" panose="020B0604020202020204" pitchFamily="34" charset="0"/>
              <a:buChar char="•"/>
            </a:pPr>
            <a:r>
              <a:rPr lang="en-US" sz="2000" dirty="0">
                <a:solidFill>
                  <a:schemeClr val="tx1"/>
                </a:solidFill>
                <a:cs typeface="Segoe UI Semilight"/>
              </a:rPr>
              <a:t>Compare Containers to Virtual Machines</a:t>
            </a:r>
          </a:p>
          <a:p>
            <a:pPr marL="342900" indent="-342900">
              <a:spcAft>
                <a:spcPts val="600"/>
              </a:spcAft>
              <a:buFont typeface="Arial" panose="020B0604020202020204" pitchFamily="34" charset="0"/>
              <a:buChar char="•"/>
            </a:pPr>
            <a:r>
              <a:rPr lang="en-US" sz="2000" dirty="0">
                <a:solidFill>
                  <a:schemeClr val="tx1"/>
                </a:solidFill>
                <a:cs typeface="Segoe UI Semilight"/>
              </a:rPr>
              <a:t>Understand Container Images </a:t>
            </a:r>
          </a:p>
          <a:p>
            <a:pPr marL="342900" indent="-342900">
              <a:spcAft>
                <a:spcPts val="600"/>
              </a:spcAft>
              <a:buFont typeface="Arial" panose="020B0604020202020204" pitchFamily="34" charset="0"/>
              <a:buChar char="•"/>
            </a:pPr>
            <a:r>
              <a:rPr lang="en-US" sz="2000" dirty="0">
                <a:solidFill>
                  <a:schemeClr val="tx1"/>
                </a:solidFill>
                <a:cs typeface="Segoe UI Semilight"/>
              </a:rPr>
              <a:t>Review Azure Container Instances</a:t>
            </a:r>
          </a:p>
          <a:p>
            <a:pPr marL="342900" indent="-342900">
              <a:spcAft>
                <a:spcPts val="600"/>
              </a:spcAft>
              <a:buFont typeface="Arial" panose="020B0604020202020204" pitchFamily="34" charset="0"/>
              <a:buChar char="•"/>
            </a:pPr>
            <a:r>
              <a:rPr lang="en-US" sz="2000" dirty="0">
                <a:solidFill>
                  <a:schemeClr val="tx1"/>
                </a:solidFill>
                <a:cs typeface="Segoe UI Semilight"/>
              </a:rPr>
              <a:t>Implement Container Groups</a:t>
            </a:r>
          </a:p>
          <a:p>
            <a:pPr marL="342900" indent="-342900">
              <a:spcAft>
                <a:spcPts val="600"/>
              </a:spcAft>
              <a:buFont typeface="Arial" panose="020B0604020202020204" pitchFamily="34" charset="0"/>
              <a:buChar char="•"/>
            </a:pPr>
            <a:r>
              <a:rPr lang="en-US" sz="2000" dirty="0">
                <a:solidFill>
                  <a:schemeClr val="tx1"/>
                </a:solidFill>
                <a:cs typeface="Segoe UI Semilight"/>
              </a:rPr>
              <a:t>Demonstration – Configure Azure Container Instances</a:t>
            </a:r>
          </a:p>
          <a:p>
            <a:pPr marL="342900" indent="-342900">
              <a:spcAft>
                <a:spcPts val="600"/>
              </a:spcAft>
              <a:buFont typeface="Arial" panose="020B0604020202020204" pitchFamily="34" charset="0"/>
              <a:buChar char="•"/>
            </a:pPr>
            <a:r>
              <a:rPr lang="en-US" sz="2000" dirty="0">
                <a:solidFill>
                  <a:schemeClr val="tx1"/>
                </a:solidFill>
                <a:cs typeface="Segoe UI Semilight"/>
              </a:rPr>
              <a:t>Manage Containers with Azure Container Apps </a:t>
            </a:r>
          </a:p>
          <a:p>
            <a:pPr marL="342900" indent="-342900">
              <a:spcAft>
                <a:spcPts val="600"/>
              </a:spcAft>
              <a:buFont typeface="Arial" panose="020B0604020202020204" pitchFamily="34" charset="0"/>
              <a:buChar char="•"/>
            </a:pPr>
            <a:r>
              <a:rPr lang="en-US" sz="2000" dirty="0">
                <a:solidFill>
                  <a:schemeClr val="tx1"/>
                </a:solidFill>
                <a:cs typeface="Segoe UI Semilight"/>
              </a:rPr>
              <a:t>Compare container management solutions </a:t>
            </a:r>
          </a:p>
          <a:p>
            <a:pPr marL="342900" indent="-342900">
              <a:spcAft>
                <a:spcPts val="600"/>
              </a:spcAft>
              <a:buFont typeface="Arial" panose="020B0604020202020204" pitchFamily="34" charset="0"/>
              <a:buChar char="•"/>
            </a:pPr>
            <a:r>
              <a:rPr lang="en-US" sz="2000" dirty="0">
                <a:solidFill>
                  <a:schemeClr val="tx1"/>
                </a:solidFill>
                <a:cs typeface="Segoe UI Semilight"/>
              </a:rPr>
              <a:t>Demonstration – Configure Azure Container Apps</a:t>
            </a:r>
          </a:p>
          <a:p>
            <a:pPr marL="342900" indent="-342900">
              <a:spcAft>
                <a:spcPts val="600"/>
              </a:spcAft>
              <a:buFont typeface="Arial" panose="020B0604020202020204" pitchFamily="34" charset="0"/>
              <a:buChar char="•"/>
            </a:pPr>
            <a:r>
              <a:rPr lang="en-US" sz="2000" dirty="0">
                <a:solidFill>
                  <a:schemeClr val="tx1"/>
                </a:solidFill>
                <a:cs typeface="Segoe UI Semilight"/>
              </a:rPr>
              <a:t>Learning Recap</a:t>
            </a:r>
          </a:p>
        </p:txBody>
      </p:sp>
      <p:sp>
        <p:nvSpPr>
          <p:cNvPr id="3" name="TextBox 2">
            <a:extLst>
              <a:ext uri="{FF2B5EF4-FFF2-40B4-BE49-F238E27FC236}">
                <a16:creationId xmlns:a16="http://schemas.microsoft.com/office/drawing/2014/main" id="{A1374290-69A0-6CE5-8FEC-A848EA703435}"/>
              </a:ext>
            </a:extLst>
          </p:cNvPr>
          <p:cNvSpPr txBox="1"/>
          <p:nvPr/>
        </p:nvSpPr>
        <p:spPr>
          <a:xfrm>
            <a:off x="6472355" y="1716224"/>
            <a:ext cx="4761702" cy="3447098"/>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b="0" i="0" u="none" strike="noStrike" kern="0" cap="none" spc="0" normalizeH="0" baseline="0" noProof="0" dirty="0">
                <a:ln>
                  <a:noFill/>
                </a:ln>
                <a:solidFill>
                  <a:srgbClr val="243A5E"/>
                </a:solidFill>
                <a:effectLst/>
                <a:uLnTx/>
                <a:uFillTx/>
              </a:rPr>
              <a:t>Implement and manage Azure compute resources (20-25%): Create and configure containers in Azure portal</a:t>
            </a:r>
          </a:p>
          <a:p>
            <a:pPr marL="173038" marR="0" lvl="0" indent="-173038"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Create and manage an Azure container registry</a:t>
            </a:r>
          </a:p>
          <a:p>
            <a:pPr marL="173038" marR="0" lvl="0" indent="-173038"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Provision a container by using Azure Container Instances (ACI)</a:t>
            </a:r>
          </a:p>
          <a:p>
            <a:pPr marL="173038" marR="0" lvl="0" indent="-173038"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Provision a container by using Azure Container Apps (ACA)</a:t>
            </a:r>
          </a:p>
          <a:p>
            <a:pPr marL="173038" marR="0" lvl="0" indent="-173038"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Manage sizing and scaling for containers, including ACI and ACA</a:t>
            </a:r>
          </a:p>
        </p:txBody>
      </p:sp>
    </p:spTree>
    <p:extLst>
      <p:ext uri="{BB962C8B-B14F-4D97-AF65-F5344CB8AC3E}">
        <p14:creationId xmlns:p14="http://schemas.microsoft.com/office/powerpoint/2010/main" val="2835027989"/>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08ADD-4C8A-4700-BB53-D1B5157535ED}"/>
              </a:ext>
            </a:extLst>
          </p:cNvPr>
          <p:cNvSpPr>
            <a:spLocks noGrp="1"/>
          </p:cNvSpPr>
          <p:nvPr>
            <p:ph type="title"/>
          </p:nvPr>
        </p:nvSpPr>
        <p:spPr/>
        <p:txBody>
          <a:bodyPr/>
          <a:lstStyle/>
          <a:p>
            <a:r>
              <a:rPr lang="en-US" spc="0" dirty="0">
                <a:solidFill>
                  <a:schemeClr val="tx1"/>
                </a:solidFill>
              </a:rPr>
              <a:t>Compare Containers to Virtual Machines</a:t>
            </a:r>
            <a:endParaRPr lang="en-US" dirty="0"/>
          </a:p>
        </p:txBody>
      </p:sp>
      <p:sp>
        <p:nvSpPr>
          <p:cNvPr id="47" name="TextBox 46">
            <a:extLst>
              <a:ext uri="{FF2B5EF4-FFF2-40B4-BE49-F238E27FC236}">
                <a16:creationId xmlns:a16="http://schemas.microsoft.com/office/drawing/2014/main" id="{5C595E68-EC96-4F95-B13A-FE37DDCAA705}"/>
              </a:ext>
            </a:extLst>
          </p:cNvPr>
          <p:cNvSpPr txBox="1"/>
          <p:nvPr/>
        </p:nvSpPr>
        <p:spPr>
          <a:xfrm>
            <a:off x="351235" y="1768946"/>
            <a:ext cx="3136243" cy="3304431"/>
          </a:xfrm>
          <a:prstGeom prst="rect">
            <a:avLst/>
          </a:prstGeom>
          <a:noFill/>
        </p:spPr>
        <p:txBody>
          <a:bodyPr wrap="none" lIns="182880" tIns="146304" rIns="182880" bIns="146304" rtlCol="0">
            <a:spAutoFit/>
          </a:bodyPr>
          <a:lstStyle/>
          <a:p>
            <a:pPr marL="342900" indent="-342900">
              <a:lnSpc>
                <a:spcPct val="15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Isolation</a:t>
            </a:r>
          </a:p>
          <a:p>
            <a:pPr marL="342900" indent="-342900">
              <a:lnSpc>
                <a:spcPct val="15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Operating System</a:t>
            </a:r>
          </a:p>
          <a:p>
            <a:pPr marL="342900" indent="-342900">
              <a:lnSpc>
                <a:spcPct val="15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Deployment</a:t>
            </a:r>
          </a:p>
          <a:p>
            <a:pPr marL="342900" indent="-342900">
              <a:lnSpc>
                <a:spcPct val="15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Persistent storage</a:t>
            </a:r>
          </a:p>
          <a:p>
            <a:pPr marL="342900" indent="-342900">
              <a:lnSpc>
                <a:spcPct val="15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Fault tolerance</a:t>
            </a:r>
          </a:p>
        </p:txBody>
      </p:sp>
      <p:grpSp>
        <p:nvGrpSpPr>
          <p:cNvPr id="9" name="Group 8" descr="Diagram server, host OS, do">
            <a:extLst>
              <a:ext uri="{FF2B5EF4-FFF2-40B4-BE49-F238E27FC236}">
                <a16:creationId xmlns:a16="http://schemas.microsoft.com/office/drawing/2014/main" id="{E1084768-84AA-8800-1794-18EB57B87A1E}"/>
              </a:ext>
            </a:extLst>
          </p:cNvPr>
          <p:cNvGrpSpPr/>
          <p:nvPr/>
        </p:nvGrpSpPr>
        <p:grpSpPr>
          <a:xfrm>
            <a:off x="3750545" y="1499313"/>
            <a:ext cx="8334695" cy="4678561"/>
            <a:chOff x="3750545" y="1499313"/>
            <a:chExt cx="8334695" cy="4678561"/>
          </a:xfrm>
        </p:grpSpPr>
        <p:sp>
          <p:nvSpPr>
            <p:cNvPr id="3" name="Rectangle 2">
              <a:extLst>
                <a:ext uri="{FF2B5EF4-FFF2-40B4-BE49-F238E27FC236}">
                  <a16:creationId xmlns:a16="http://schemas.microsoft.com/office/drawing/2014/main" id="{51B3F1A5-5C94-4D1F-93E7-F46AD09E27FB}"/>
                </a:ext>
              </a:extLst>
            </p:cNvPr>
            <p:cNvSpPr/>
            <p:nvPr/>
          </p:nvSpPr>
          <p:spPr bwMode="auto">
            <a:xfrm>
              <a:off x="3769756" y="5671098"/>
              <a:ext cx="8315484" cy="506776"/>
            </a:xfrm>
            <a:prstGeom prst="rect">
              <a:avLst/>
            </a:prstGeom>
            <a:solidFill>
              <a:schemeClr val="accent3">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bg1"/>
                  </a:solidFill>
                  <a:ea typeface="Segoe UI" pitchFamily="34" charset="0"/>
                  <a:cs typeface="Segoe UI" pitchFamily="34" charset="0"/>
                </a:rPr>
                <a:t>Server</a:t>
              </a:r>
            </a:p>
          </p:txBody>
        </p:sp>
        <p:sp>
          <p:nvSpPr>
            <p:cNvPr id="4" name="Rectangle 3">
              <a:extLst>
                <a:ext uri="{FF2B5EF4-FFF2-40B4-BE49-F238E27FC236}">
                  <a16:creationId xmlns:a16="http://schemas.microsoft.com/office/drawing/2014/main" id="{6A216DD5-FBC4-4324-B345-2D1F913E49F0}"/>
                </a:ext>
              </a:extLst>
            </p:cNvPr>
            <p:cNvSpPr/>
            <p:nvPr/>
          </p:nvSpPr>
          <p:spPr bwMode="auto">
            <a:xfrm>
              <a:off x="3769756" y="5063774"/>
              <a:ext cx="8315484" cy="506776"/>
            </a:xfrm>
            <a:prstGeom prst="rect">
              <a:avLst/>
            </a:prstGeom>
            <a:solidFill>
              <a:schemeClr val="tx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bg1"/>
                  </a:solidFill>
                  <a:ea typeface="Segoe UI" pitchFamily="34" charset="0"/>
                  <a:cs typeface="Segoe UI" pitchFamily="34" charset="0"/>
                </a:rPr>
                <a:t>Host OS</a:t>
              </a:r>
            </a:p>
          </p:txBody>
        </p:sp>
        <p:sp>
          <p:nvSpPr>
            <p:cNvPr id="6" name="Rectangle 5">
              <a:extLst>
                <a:ext uri="{FF2B5EF4-FFF2-40B4-BE49-F238E27FC236}">
                  <a16:creationId xmlns:a16="http://schemas.microsoft.com/office/drawing/2014/main" id="{E7A59B95-232D-49E8-BBF9-88D16316CAC3}"/>
                </a:ext>
              </a:extLst>
            </p:cNvPr>
            <p:cNvSpPr/>
            <p:nvPr/>
          </p:nvSpPr>
          <p:spPr bwMode="auto">
            <a:xfrm>
              <a:off x="7861376" y="4485713"/>
              <a:ext cx="4083884" cy="506776"/>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bg1"/>
                  </a:solidFill>
                  <a:ea typeface="Segoe UI" pitchFamily="34" charset="0"/>
                  <a:cs typeface="Segoe UI" pitchFamily="34" charset="0"/>
                </a:rPr>
                <a:t>Hypervisor</a:t>
              </a:r>
            </a:p>
          </p:txBody>
        </p:sp>
        <p:sp>
          <p:nvSpPr>
            <p:cNvPr id="34" name="Rectangle 33">
              <a:extLst>
                <a:ext uri="{FF2B5EF4-FFF2-40B4-BE49-F238E27FC236}">
                  <a16:creationId xmlns:a16="http://schemas.microsoft.com/office/drawing/2014/main" id="{DB40EC47-4D04-4889-8FA2-EC197C083F02}"/>
                </a:ext>
                <a:ext uri="{C183D7F6-B498-43B3-948B-1728B52AA6E4}">
                  <adec:decorative xmlns:adec="http://schemas.microsoft.com/office/drawing/2017/decorative" val="1"/>
                </a:ext>
              </a:extLst>
            </p:cNvPr>
            <p:cNvSpPr/>
            <p:nvPr/>
          </p:nvSpPr>
          <p:spPr bwMode="auto">
            <a:xfrm>
              <a:off x="9966812" y="1971615"/>
              <a:ext cx="1927952" cy="2417531"/>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21" name="Group 20">
              <a:extLst>
                <a:ext uri="{FF2B5EF4-FFF2-40B4-BE49-F238E27FC236}">
                  <a16:creationId xmlns:a16="http://schemas.microsoft.com/office/drawing/2014/main" id="{95A5BC0D-51AE-4C5A-935F-C51BAFDE4286}"/>
                </a:ext>
              </a:extLst>
            </p:cNvPr>
            <p:cNvGrpSpPr/>
            <p:nvPr/>
          </p:nvGrpSpPr>
          <p:grpSpPr>
            <a:xfrm>
              <a:off x="10070373" y="2204830"/>
              <a:ext cx="1743680" cy="2008565"/>
              <a:chOff x="680034" y="1276877"/>
              <a:chExt cx="1743680" cy="2008565"/>
            </a:xfrm>
            <a:solidFill>
              <a:schemeClr val="bg1">
                <a:lumMod val="85000"/>
              </a:schemeClr>
            </a:solidFill>
          </p:grpSpPr>
          <p:sp>
            <p:nvSpPr>
              <p:cNvPr id="14" name="Rectangle 13">
                <a:extLst>
                  <a:ext uri="{FF2B5EF4-FFF2-40B4-BE49-F238E27FC236}">
                    <a16:creationId xmlns:a16="http://schemas.microsoft.com/office/drawing/2014/main" id="{419325D8-42EB-4F21-972F-21564D5A8019}"/>
                  </a:ext>
                </a:extLst>
              </p:cNvPr>
              <p:cNvSpPr/>
              <p:nvPr/>
            </p:nvSpPr>
            <p:spPr bwMode="auto">
              <a:xfrm>
                <a:off x="680035" y="2000992"/>
                <a:ext cx="1743678" cy="506776"/>
              </a:xfrm>
              <a:prstGeom prst="rect">
                <a:avLst/>
              </a:prstGeom>
              <a:solidFill>
                <a:srgbClr val="FFFFC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Bins/Libs</a:t>
                </a:r>
              </a:p>
            </p:txBody>
          </p:sp>
          <p:sp>
            <p:nvSpPr>
              <p:cNvPr id="16" name="Rectangle 15">
                <a:extLst>
                  <a:ext uri="{FF2B5EF4-FFF2-40B4-BE49-F238E27FC236}">
                    <a16:creationId xmlns:a16="http://schemas.microsoft.com/office/drawing/2014/main" id="{6F7FF98A-8D81-42EE-8604-4A7C70F84314}"/>
                  </a:ext>
                </a:extLst>
              </p:cNvPr>
              <p:cNvSpPr/>
              <p:nvPr/>
            </p:nvSpPr>
            <p:spPr bwMode="auto">
              <a:xfrm>
                <a:off x="680036" y="2778666"/>
                <a:ext cx="1743678" cy="506776"/>
              </a:xfrm>
              <a:prstGeom prst="rect">
                <a:avLst/>
              </a:prstGeom>
              <a:solidFill>
                <a:schemeClr val="accent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Guest OS</a:t>
                </a:r>
              </a:p>
            </p:txBody>
          </p:sp>
          <p:sp>
            <p:nvSpPr>
              <p:cNvPr id="18" name="Rectangle 17">
                <a:extLst>
                  <a:ext uri="{FF2B5EF4-FFF2-40B4-BE49-F238E27FC236}">
                    <a16:creationId xmlns:a16="http://schemas.microsoft.com/office/drawing/2014/main" id="{74654402-9A23-4AC6-A82B-667A8EB7CEC8}"/>
                  </a:ext>
                </a:extLst>
              </p:cNvPr>
              <p:cNvSpPr/>
              <p:nvPr/>
            </p:nvSpPr>
            <p:spPr bwMode="auto">
              <a:xfrm>
                <a:off x="680034" y="1276877"/>
                <a:ext cx="1743678" cy="506776"/>
              </a:xfrm>
              <a:prstGeom prst="rect">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App B</a:t>
                </a:r>
              </a:p>
            </p:txBody>
          </p:sp>
        </p:grpSp>
        <p:sp>
          <p:nvSpPr>
            <p:cNvPr id="23" name="Rectangle 22">
              <a:extLst>
                <a:ext uri="{FF2B5EF4-FFF2-40B4-BE49-F238E27FC236}">
                  <a16:creationId xmlns:a16="http://schemas.microsoft.com/office/drawing/2014/main" id="{458A3788-A328-48A4-8F20-B9E6442DC2E8}"/>
                </a:ext>
                <a:ext uri="{C183D7F6-B498-43B3-948B-1728B52AA6E4}">
                  <adec:decorative xmlns:adec="http://schemas.microsoft.com/office/drawing/2017/decorative" val="1"/>
                </a:ext>
              </a:extLst>
            </p:cNvPr>
            <p:cNvSpPr/>
            <p:nvPr/>
          </p:nvSpPr>
          <p:spPr bwMode="auto">
            <a:xfrm>
              <a:off x="7871646" y="1971615"/>
              <a:ext cx="1927952" cy="2410100"/>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29" name="Group 28">
              <a:extLst>
                <a:ext uri="{FF2B5EF4-FFF2-40B4-BE49-F238E27FC236}">
                  <a16:creationId xmlns:a16="http://schemas.microsoft.com/office/drawing/2014/main" id="{03F7D6E4-C43E-4537-BA26-E57AB050557A}"/>
                </a:ext>
              </a:extLst>
            </p:cNvPr>
            <p:cNvGrpSpPr/>
            <p:nvPr/>
          </p:nvGrpSpPr>
          <p:grpSpPr>
            <a:xfrm>
              <a:off x="7963783" y="2204830"/>
              <a:ext cx="1743680" cy="2008565"/>
              <a:chOff x="680034" y="1276877"/>
              <a:chExt cx="1743680" cy="2008565"/>
            </a:xfrm>
          </p:grpSpPr>
          <p:sp>
            <p:nvSpPr>
              <p:cNvPr id="30" name="Rectangle 29">
                <a:extLst>
                  <a:ext uri="{FF2B5EF4-FFF2-40B4-BE49-F238E27FC236}">
                    <a16:creationId xmlns:a16="http://schemas.microsoft.com/office/drawing/2014/main" id="{FE068BB1-C9D8-408B-AF7E-40A6A9A850F3}"/>
                  </a:ext>
                </a:extLst>
              </p:cNvPr>
              <p:cNvSpPr/>
              <p:nvPr/>
            </p:nvSpPr>
            <p:spPr bwMode="auto">
              <a:xfrm>
                <a:off x="680035" y="2000992"/>
                <a:ext cx="1743678" cy="506776"/>
              </a:xfrm>
              <a:prstGeom prst="rect">
                <a:avLst/>
              </a:prstGeom>
              <a:solidFill>
                <a:srgbClr val="FFFFC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Bins/Libs</a:t>
                </a:r>
              </a:p>
            </p:txBody>
          </p:sp>
          <p:sp>
            <p:nvSpPr>
              <p:cNvPr id="31" name="Rectangle 30">
                <a:extLst>
                  <a:ext uri="{FF2B5EF4-FFF2-40B4-BE49-F238E27FC236}">
                    <a16:creationId xmlns:a16="http://schemas.microsoft.com/office/drawing/2014/main" id="{28AC6E8C-5492-4AE0-B94E-3742BEAB91E9}"/>
                  </a:ext>
                </a:extLst>
              </p:cNvPr>
              <p:cNvSpPr/>
              <p:nvPr/>
            </p:nvSpPr>
            <p:spPr bwMode="auto">
              <a:xfrm>
                <a:off x="680036" y="2778666"/>
                <a:ext cx="1743678" cy="506776"/>
              </a:xfrm>
              <a:prstGeom prst="rect">
                <a:avLst/>
              </a:prstGeom>
              <a:solidFill>
                <a:schemeClr val="accent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Guest OS</a:t>
                </a:r>
              </a:p>
            </p:txBody>
          </p:sp>
          <p:sp>
            <p:nvSpPr>
              <p:cNvPr id="32" name="Rectangle 31">
                <a:extLst>
                  <a:ext uri="{FF2B5EF4-FFF2-40B4-BE49-F238E27FC236}">
                    <a16:creationId xmlns:a16="http://schemas.microsoft.com/office/drawing/2014/main" id="{36A911C5-6F08-47DB-8FB8-C54CB3AB71B4}"/>
                  </a:ext>
                </a:extLst>
              </p:cNvPr>
              <p:cNvSpPr/>
              <p:nvPr/>
            </p:nvSpPr>
            <p:spPr bwMode="auto">
              <a:xfrm>
                <a:off x="680034" y="1276877"/>
                <a:ext cx="1743678" cy="506776"/>
              </a:xfrm>
              <a:prstGeom prst="rect">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App A</a:t>
                </a:r>
              </a:p>
            </p:txBody>
          </p:sp>
        </p:grpSp>
        <p:sp>
          <p:nvSpPr>
            <p:cNvPr id="38" name="TextBox 37">
              <a:extLst>
                <a:ext uri="{FF2B5EF4-FFF2-40B4-BE49-F238E27FC236}">
                  <a16:creationId xmlns:a16="http://schemas.microsoft.com/office/drawing/2014/main" id="{9511D82D-F274-4027-90F3-16DBD34005DD}"/>
                </a:ext>
              </a:extLst>
            </p:cNvPr>
            <p:cNvSpPr txBox="1"/>
            <p:nvPr/>
          </p:nvSpPr>
          <p:spPr>
            <a:xfrm>
              <a:off x="10531688" y="1513668"/>
              <a:ext cx="798199" cy="461665"/>
            </a:xfrm>
            <a:prstGeom prst="rect">
              <a:avLst/>
            </a:prstGeom>
            <a:solidFill>
              <a:schemeClr val="bg1"/>
            </a:solidFill>
          </p:spPr>
          <p:txBody>
            <a:bodyPr wrap="square">
              <a:spAutoFit/>
            </a:bodyPr>
            <a:lstStyle/>
            <a:p>
              <a:r>
                <a:rPr lang="en-US" sz="2400" dirty="0">
                  <a:cs typeface="Segoe UI" pitchFamily="34" charset="0"/>
                </a:rPr>
                <a:t>VM</a:t>
              </a:r>
              <a:endParaRPr lang="en-US" sz="2400" dirty="0"/>
            </a:p>
          </p:txBody>
        </p:sp>
        <p:sp>
          <p:nvSpPr>
            <p:cNvPr id="37" name="TextBox 36">
              <a:extLst>
                <a:ext uri="{FF2B5EF4-FFF2-40B4-BE49-F238E27FC236}">
                  <a16:creationId xmlns:a16="http://schemas.microsoft.com/office/drawing/2014/main" id="{B2ECB99B-7066-468D-928B-9AB4F8170EA5}"/>
                </a:ext>
              </a:extLst>
            </p:cNvPr>
            <p:cNvSpPr txBox="1"/>
            <p:nvPr/>
          </p:nvSpPr>
          <p:spPr>
            <a:xfrm>
              <a:off x="8436522" y="1499313"/>
              <a:ext cx="798199" cy="461665"/>
            </a:xfrm>
            <a:prstGeom prst="rect">
              <a:avLst/>
            </a:prstGeom>
            <a:solidFill>
              <a:schemeClr val="bg1"/>
            </a:solidFill>
          </p:spPr>
          <p:txBody>
            <a:bodyPr wrap="square">
              <a:spAutoFit/>
            </a:bodyPr>
            <a:lstStyle/>
            <a:p>
              <a:r>
                <a:rPr lang="en-US" sz="2400" dirty="0">
                  <a:cs typeface="Segoe UI" pitchFamily="34" charset="0"/>
                </a:rPr>
                <a:t>VM</a:t>
              </a:r>
              <a:endParaRPr lang="en-US" sz="2400" dirty="0"/>
            </a:p>
          </p:txBody>
        </p:sp>
        <p:grpSp>
          <p:nvGrpSpPr>
            <p:cNvPr id="22" name="Group 21">
              <a:extLst>
                <a:ext uri="{FF2B5EF4-FFF2-40B4-BE49-F238E27FC236}">
                  <a16:creationId xmlns:a16="http://schemas.microsoft.com/office/drawing/2014/main" id="{C386D16C-27AB-46C5-BFE0-2348FC83D5E7}"/>
                </a:ext>
              </a:extLst>
            </p:cNvPr>
            <p:cNvGrpSpPr/>
            <p:nvPr/>
          </p:nvGrpSpPr>
          <p:grpSpPr>
            <a:xfrm>
              <a:off x="3777167" y="1974587"/>
              <a:ext cx="1927952" cy="2410100"/>
              <a:chOff x="3852620" y="2000992"/>
              <a:chExt cx="1927952" cy="2229485"/>
            </a:xfrm>
          </p:grpSpPr>
          <p:sp>
            <p:nvSpPr>
              <p:cNvPr id="20" name="Rectangle 19">
                <a:extLst>
                  <a:ext uri="{FF2B5EF4-FFF2-40B4-BE49-F238E27FC236}">
                    <a16:creationId xmlns:a16="http://schemas.microsoft.com/office/drawing/2014/main" id="{325D4171-9DB7-4E61-88BE-B49B66AD30D3}"/>
                  </a:ext>
                </a:extLst>
              </p:cNvPr>
              <p:cNvSpPr/>
              <p:nvPr/>
            </p:nvSpPr>
            <p:spPr bwMode="auto">
              <a:xfrm>
                <a:off x="3852620" y="2000992"/>
                <a:ext cx="1927952" cy="2229485"/>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a:extLst>
                  <a:ext uri="{FF2B5EF4-FFF2-40B4-BE49-F238E27FC236}">
                    <a16:creationId xmlns:a16="http://schemas.microsoft.com/office/drawing/2014/main" id="{B53E0E8A-0D97-4B96-AE50-44FC880B0FF6}"/>
                  </a:ext>
                </a:extLst>
              </p:cNvPr>
              <p:cNvSpPr/>
              <p:nvPr/>
            </p:nvSpPr>
            <p:spPr bwMode="auto">
              <a:xfrm>
                <a:off x="3966069" y="3571656"/>
                <a:ext cx="1701054" cy="506776"/>
              </a:xfrm>
              <a:prstGeom prst="rect">
                <a:avLst/>
              </a:prstGeom>
              <a:solidFill>
                <a:srgbClr val="FFFFC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Bins/Libs</a:t>
                </a:r>
              </a:p>
            </p:txBody>
          </p:sp>
          <p:sp>
            <p:nvSpPr>
              <p:cNvPr id="10" name="Rectangle 9">
                <a:extLst>
                  <a:ext uri="{FF2B5EF4-FFF2-40B4-BE49-F238E27FC236}">
                    <a16:creationId xmlns:a16="http://schemas.microsoft.com/office/drawing/2014/main" id="{4691A36C-F8B9-43F5-86A2-CC7A7FDDB05F}"/>
                  </a:ext>
                </a:extLst>
              </p:cNvPr>
              <p:cNvSpPr/>
              <p:nvPr/>
            </p:nvSpPr>
            <p:spPr bwMode="auto">
              <a:xfrm rot="5400000">
                <a:off x="3711505" y="2432258"/>
                <a:ext cx="1227328" cy="758058"/>
              </a:xfrm>
              <a:prstGeom prst="rect">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App A</a:t>
                </a:r>
              </a:p>
            </p:txBody>
          </p:sp>
          <p:sp>
            <p:nvSpPr>
              <p:cNvPr id="12" name="Rectangle 11">
                <a:extLst>
                  <a:ext uri="{FF2B5EF4-FFF2-40B4-BE49-F238E27FC236}">
                    <a16:creationId xmlns:a16="http://schemas.microsoft.com/office/drawing/2014/main" id="{4C1B1388-547A-47FE-BBE2-3FCCFE859571}"/>
                  </a:ext>
                </a:extLst>
              </p:cNvPr>
              <p:cNvSpPr/>
              <p:nvPr/>
            </p:nvSpPr>
            <p:spPr bwMode="auto">
              <a:xfrm rot="5400000">
                <a:off x="4665521" y="2406848"/>
                <a:ext cx="1227328" cy="758058"/>
              </a:xfrm>
              <a:prstGeom prst="rect">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App A</a:t>
                </a:r>
              </a:p>
            </p:txBody>
          </p:sp>
        </p:grpSp>
        <p:grpSp>
          <p:nvGrpSpPr>
            <p:cNvPr id="24" name="Group 23">
              <a:extLst>
                <a:ext uri="{FF2B5EF4-FFF2-40B4-BE49-F238E27FC236}">
                  <a16:creationId xmlns:a16="http://schemas.microsoft.com/office/drawing/2014/main" id="{72EE76CB-EBD8-4775-A708-BB039699F0AF}"/>
                </a:ext>
              </a:extLst>
            </p:cNvPr>
            <p:cNvGrpSpPr/>
            <p:nvPr/>
          </p:nvGrpSpPr>
          <p:grpSpPr>
            <a:xfrm>
              <a:off x="5818568" y="1979046"/>
              <a:ext cx="1927952" cy="2410100"/>
              <a:chOff x="3852620" y="2000992"/>
              <a:chExt cx="1927952" cy="2229485"/>
            </a:xfrm>
          </p:grpSpPr>
          <p:sp>
            <p:nvSpPr>
              <p:cNvPr id="25" name="Rectangle 24">
                <a:extLst>
                  <a:ext uri="{FF2B5EF4-FFF2-40B4-BE49-F238E27FC236}">
                    <a16:creationId xmlns:a16="http://schemas.microsoft.com/office/drawing/2014/main" id="{5CD23103-D8E0-46A7-A31E-8DD5B4A25672}"/>
                  </a:ext>
                </a:extLst>
              </p:cNvPr>
              <p:cNvSpPr/>
              <p:nvPr/>
            </p:nvSpPr>
            <p:spPr bwMode="auto">
              <a:xfrm>
                <a:off x="3852620" y="2000992"/>
                <a:ext cx="1927952" cy="2229485"/>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a:extLst>
                  <a:ext uri="{FF2B5EF4-FFF2-40B4-BE49-F238E27FC236}">
                    <a16:creationId xmlns:a16="http://schemas.microsoft.com/office/drawing/2014/main" id="{BDB15350-672D-44ED-8DF6-C385CE826D60}"/>
                  </a:ext>
                </a:extLst>
              </p:cNvPr>
              <p:cNvSpPr/>
              <p:nvPr/>
            </p:nvSpPr>
            <p:spPr bwMode="auto">
              <a:xfrm>
                <a:off x="3966069" y="3571656"/>
                <a:ext cx="1701054" cy="506776"/>
              </a:xfrm>
              <a:prstGeom prst="rect">
                <a:avLst/>
              </a:prstGeom>
              <a:solidFill>
                <a:srgbClr val="FFFFC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Bins/Libs</a:t>
                </a:r>
              </a:p>
            </p:txBody>
          </p:sp>
          <p:sp>
            <p:nvSpPr>
              <p:cNvPr id="27" name="Rectangle 26">
                <a:extLst>
                  <a:ext uri="{FF2B5EF4-FFF2-40B4-BE49-F238E27FC236}">
                    <a16:creationId xmlns:a16="http://schemas.microsoft.com/office/drawing/2014/main" id="{D888EE68-9A2D-4703-8D53-D81A4540FF05}"/>
                  </a:ext>
                </a:extLst>
              </p:cNvPr>
              <p:cNvSpPr/>
              <p:nvPr/>
            </p:nvSpPr>
            <p:spPr bwMode="auto">
              <a:xfrm rot="5400000">
                <a:off x="3711505" y="2432258"/>
                <a:ext cx="1227328" cy="758058"/>
              </a:xfrm>
              <a:prstGeom prst="rect">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App B</a:t>
                </a:r>
              </a:p>
            </p:txBody>
          </p:sp>
          <p:sp>
            <p:nvSpPr>
              <p:cNvPr id="28" name="Rectangle 27">
                <a:extLst>
                  <a:ext uri="{FF2B5EF4-FFF2-40B4-BE49-F238E27FC236}">
                    <a16:creationId xmlns:a16="http://schemas.microsoft.com/office/drawing/2014/main" id="{BFA0C94F-065A-4B00-AF17-82B27F5A3AD2}"/>
                  </a:ext>
                </a:extLst>
              </p:cNvPr>
              <p:cNvSpPr/>
              <p:nvPr/>
            </p:nvSpPr>
            <p:spPr bwMode="auto">
              <a:xfrm rot="5400000">
                <a:off x="4665521" y="2406848"/>
                <a:ext cx="1227328" cy="758058"/>
              </a:xfrm>
              <a:prstGeom prst="rect">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ea typeface="Segoe UI" pitchFamily="34" charset="0"/>
                    <a:cs typeface="Segoe UI" pitchFamily="34" charset="0"/>
                  </a:rPr>
                  <a:t>App B</a:t>
                </a:r>
              </a:p>
            </p:txBody>
          </p:sp>
        </p:grpSp>
        <p:sp>
          <p:nvSpPr>
            <p:cNvPr id="40" name="TextBox 39">
              <a:extLst>
                <a:ext uri="{FF2B5EF4-FFF2-40B4-BE49-F238E27FC236}">
                  <a16:creationId xmlns:a16="http://schemas.microsoft.com/office/drawing/2014/main" id="{88C57A0E-DB37-435E-B5E4-A3327913DBD1}"/>
                </a:ext>
              </a:extLst>
            </p:cNvPr>
            <p:cNvSpPr txBox="1"/>
            <p:nvPr/>
          </p:nvSpPr>
          <p:spPr>
            <a:xfrm>
              <a:off x="6057303" y="1513668"/>
              <a:ext cx="1701054" cy="461665"/>
            </a:xfrm>
            <a:prstGeom prst="rect">
              <a:avLst/>
            </a:prstGeom>
            <a:solidFill>
              <a:schemeClr val="bg1"/>
            </a:solidFill>
          </p:spPr>
          <p:txBody>
            <a:bodyPr wrap="square">
              <a:spAutoFit/>
            </a:bodyPr>
            <a:lstStyle/>
            <a:p>
              <a:r>
                <a:rPr lang="en-US" sz="2400" dirty="0">
                  <a:cs typeface="Segoe UI" pitchFamily="34" charset="0"/>
                </a:rPr>
                <a:t>Container</a:t>
              </a:r>
              <a:endParaRPr lang="en-US" sz="2400" dirty="0"/>
            </a:p>
          </p:txBody>
        </p:sp>
        <p:sp>
          <p:nvSpPr>
            <p:cNvPr id="42" name="TextBox 41">
              <a:extLst>
                <a:ext uri="{FF2B5EF4-FFF2-40B4-BE49-F238E27FC236}">
                  <a16:creationId xmlns:a16="http://schemas.microsoft.com/office/drawing/2014/main" id="{3498E6D4-0B86-41FA-A0F5-3CEF5238B3DB}"/>
                </a:ext>
              </a:extLst>
            </p:cNvPr>
            <p:cNvSpPr txBox="1"/>
            <p:nvPr/>
          </p:nvSpPr>
          <p:spPr>
            <a:xfrm>
              <a:off x="4090566" y="1509209"/>
              <a:ext cx="1701054" cy="461665"/>
            </a:xfrm>
            <a:prstGeom prst="rect">
              <a:avLst/>
            </a:prstGeom>
            <a:solidFill>
              <a:schemeClr val="bg1"/>
            </a:solidFill>
          </p:spPr>
          <p:txBody>
            <a:bodyPr wrap="square">
              <a:spAutoFit/>
            </a:bodyPr>
            <a:lstStyle/>
            <a:p>
              <a:r>
                <a:rPr lang="en-US" sz="2400" dirty="0">
                  <a:cs typeface="Segoe UI" pitchFamily="34" charset="0"/>
                </a:rPr>
                <a:t>Container</a:t>
              </a:r>
              <a:endParaRPr lang="en-US" sz="2400" dirty="0"/>
            </a:p>
          </p:txBody>
        </p:sp>
        <p:sp>
          <p:nvSpPr>
            <p:cNvPr id="7" name="Rectangle 6">
              <a:extLst>
                <a:ext uri="{FF2B5EF4-FFF2-40B4-BE49-F238E27FC236}">
                  <a16:creationId xmlns:a16="http://schemas.microsoft.com/office/drawing/2014/main" id="{27ABBBFB-5766-2361-B19D-9067852B0F28}"/>
                </a:ext>
              </a:extLst>
            </p:cNvPr>
            <p:cNvSpPr/>
            <p:nvPr/>
          </p:nvSpPr>
          <p:spPr bwMode="auto">
            <a:xfrm>
              <a:off x="3750545" y="4473072"/>
              <a:ext cx="4083884" cy="506776"/>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bg1"/>
                  </a:solidFill>
                  <a:ea typeface="Segoe UI" pitchFamily="34" charset="0"/>
                  <a:cs typeface="Segoe UI" pitchFamily="34" charset="0"/>
                </a:rPr>
                <a:t>Docker Engine</a:t>
              </a:r>
            </a:p>
          </p:txBody>
        </p:sp>
      </p:grpSp>
    </p:spTree>
    <p:extLst>
      <p:ext uri="{BB962C8B-B14F-4D97-AF65-F5344CB8AC3E}">
        <p14:creationId xmlns:p14="http://schemas.microsoft.com/office/powerpoint/2010/main" val="1481691838"/>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6C251-BAFC-9698-34AC-6492E0769870}"/>
              </a:ext>
            </a:extLst>
          </p:cNvPr>
          <p:cNvSpPr>
            <a:spLocks noGrp="1"/>
          </p:cNvSpPr>
          <p:nvPr>
            <p:ph type="title"/>
          </p:nvPr>
        </p:nvSpPr>
        <p:spPr/>
        <p:txBody>
          <a:bodyPr/>
          <a:lstStyle/>
          <a:p>
            <a:r>
              <a:rPr lang="en-US" spc="0" dirty="0">
                <a:solidFill>
                  <a:schemeClr val="tx1"/>
                </a:solidFill>
                <a:cs typeface="Segoe UI" pitchFamily="34" charset="0"/>
              </a:rPr>
              <a:t>Understand</a:t>
            </a:r>
            <a:r>
              <a:rPr lang="es-ES" spc="0" dirty="0">
                <a:solidFill>
                  <a:schemeClr val="tx1"/>
                </a:solidFill>
                <a:cs typeface="Segoe UI" pitchFamily="34" charset="0"/>
              </a:rPr>
              <a:t> Container </a:t>
            </a:r>
            <a:r>
              <a:rPr lang="en-GB" spc="0" dirty="0">
                <a:solidFill>
                  <a:schemeClr val="tx1"/>
                </a:solidFill>
                <a:cs typeface="Segoe UI" pitchFamily="34" charset="0"/>
              </a:rPr>
              <a:t>Images</a:t>
            </a:r>
          </a:p>
        </p:txBody>
      </p:sp>
      <p:sp>
        <p:nvSpPr>
          <p:cNvPr id="5" name="Text Placeholder 4">
            <a:extLst>
              <a:ext uri="{FF2B5EF4-FFF2-40B4-BE49-F238E27FC236}">
                <a16:creationId xmlns:a16="http://schemas.microsoft.com/office/drawing/2014/main" id="{DB4EE767-350A-47E9-D192-800A6D32FC94}"/>
              </a:ext>
            </a:extLst>
          </p:cNvPr>
          <p:cNvSpPr txBox="1">
            <a:spLocks/>
          </p:cNvSpPr>
          <p:nvPr/>
        </p:nvSpPr>
        <p:spPr>
          <a:xfrm>
            <a:off x="465138" y="2459860"/>
            <a:ext cx="3438193" cy="2805630"/>
          </a:xfrm>
          <a:prstGeom prst="rect">
            <a:avLst/>
          </a:prstGeom>
        </p:spPr>
        <p:txBody>
          <a:bodyPr/>
          <a:lstStyle>
            <a:lvl1pPr marL="137160" marR="0" indent="-13716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sz="2400" kern="1200" spc="0" baseline="0">
                <a:solidFill>
                  <a:schemeClr val="tx1"/>
                </a:solidFill>
                <a:latin typeface="+mn-lt"/>
                <a:ea typeface="+mn-ea"/>
                <a:cs typeface="Segoe UI" panose="020B0502040204020203" pitchFamily="34" charset="0"/>
              </a:defRPr>
            </a:lvl1pPr>
            <a:lvl2pPr marL="265176" marR="0" indent="-109728"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sz="2000" kern="1200" spc="0" baseline="0">
                <a:solidFill>
                  <a:schemeClr val="tx1"/>
                </a:solidFill>
                <a:latin typeface="+mn-lt"/>
                <a:ea typeface="+mn-ea"/>
                <a:cs typeface="+mn-cs"/>
              </a:defRPr>
            </a:lvl2pPr>
            <a:lvl3pPr marL="384048" marR="0" indent="-118872"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sz="18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0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48" dirty="0"/>
              <a:t>A container image is a lightweight, standalone, executable package of software that encapsulates everything needed to run an application. </a:t>
            </a:r>
          </a:p>
          <a:p>
            <a:pPr marL="0" indent="0">
              <a:buNone/>
            </a:pPr>
            <a:endParaRPr lang="en-US" sz="2448" dirty="0"/>
          </a:p>
          <a:p>
            <a:pPr marL="0" indent="0">
              <a:buNone/>
            </a:pPr>
            <a:endParaRPr lang="en-US" sz="2448" dirty="0"/>
          </a:p>
        </p:txBody>
      </p:sp>
      <p:pic>
        <p:nvPicPr>
          <p:cNvPr id="8" name="Picture 7" descr="Image of a container image hosted in Azure Container Registry and used by various container services. ">
            <a:extLst>
              <a:ext uri="{FF2B5EF4-FFF2-40B4-BE49-F238E27FC236}">
                <a16:creationId xmlns:a16="http://schemas.microsoft.com/office/drawing/2014/main" id="{CF05FE00-EEEA-1D78-9E8F-C125D63CE679}"/>
              </a:ext>
            </a:extLst>
          </p:cNvPr>
          <p:cNvPicPr>
            <a:picLocks noChangeAspect="1"/>
          </p:cNvPicPr>
          <p:nvPr/>
        </p:nvPicPr>
        <p:blipFill rotWithShape="1">
          <a:blip r:embed="rId3"/>
          <a:srcRect l="-181" t="-822" r="267" b="739"/>
          <a:stretch/>
        </p:blipFill>
        <p:spPr>
          <a:xfrm>
            <a:off x="4254657" y="1152351"/>
            <a:ext cx="7735421" cy="5163688"/>
          </a:xfrm>
          <a:prstGeom prst="rect">
            <a:avLst/>
          </a:prstGeom>
        </p:spPr>
      </p:pic>
    </p:spTree>
    <p:extLst>
      <p:ext uri="{BB962C8B-B14F-4D97-AF65-F5344CB8AC3E}">
        <p14:creationId xmlns:p14="http://schemas.microsoft.com/office/powerpoint/2010/main" val="2488829509"/>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B2681-88E2-4075-AA78-4FEACD3FFE20}"/>
              </a:ext>
            </a:extLst>
          </p:cNvPr>
          <p:cNvSpPr>
            <a:spLocks noGrp="1"/>
          </p:cNvSpPr>
          <p:nvPr>
            <p:ph type="title"/>
          </p:nvPr>
        </p:nvSpPr>
        <p:spPr/>
        <p:txBody>
          <a:bodyPr/>
          <a:lstStyle/>
          <a:p>
            <a:pPr>
              <a:lnSpc>
                <a:spcPct val="100000"/>
              </a:lnSpc>
            </a:pPr>
            <a:r>
              <a:rPr lang="en-US" spc="0" dirty="0"/>
              <a:t>Review Azure Container Instances</a:t>
            </a:r>
          </a:p>
        </p:txBody>
      </p:sp>
      <p:sp>
        <p:nvSpPr>
          <p:cNvPr id="3" name="Rectangle 2">
            <a:extLst>
              <a:ext uri="{FF2B5EF4-FFF2-40B4-BE49-F238E27FC236}">
                <a16:creationId xmlns:a16="http://schemas.microsoft.com/office/drawing/2014/main" id="{9F8EEF0C-686E-4C46-8543-8691A1EE74A0}"/>
              </a:ext>
            </a:extLst>
          </p:cNvPr>
          <p:cNvSpPr/>
          <p:nvPr/>
        </p:nvSpPr>
        <p:spPr>
          <a:xfrm>
            <a:off x="427039" y="1397477"/>
            <a:ext cx="5791198" cy="4695802"/>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marL="342900" indent="-342900" fontAlgn="t">
              <a:spcBef>
                <a:spcPts val="500"/>
              </a:spcBef>
              <a:spcAft>
                <a:spcPts val="600"/>
              </a:spcAft>
              <a:buFont typeface="Arial" panose="020B0604020202020204" pitchFamily="34" charset="0"/>
              <a:buChar char="•"/>
            </a:pPr>
            <a:r>
              <a:rPr lang="en-US" sz="2400" dirty="0">
                <a:solidFill>
                  <a:schemeClr val="tx1"/>
                </a:solidFill>
              </a:rPr>
              <a:t>PaaS Service</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Fast startup times</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Public IP connectivity and DNS name</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Isolation features</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Custom sizes</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Persistent storage</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Linux and Windows Containers</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Co-scheduled Groups</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Virtual network Deployment</a:t>
            </a:r>
          </a:p>
        </p:txBody>
      </p:sp>
      <p:pic>
        <p:nvPicPr>
          <p:cNvPr id="5" name="Picture 4" descr="A container (web server) is on a virtual machine in a virtual network. ">
            <a:extLst>
              <a:ext uri="{FF2B5EF4-FFF2-40B4-BE49-F238E27FC236}">
                <a16:creationId xmlns:a16="http://schemas.microsoft.com/office/drawing/2014/main" id="{A906902A-584D-41B2-BBCF-3C7810E3BB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4204" y="1202345"/>
            <a:ext cx="3149285" cy="4421513"/>
          </a:xfrm>
          <a:prstGeom prst="rect">
            <a:avLst/>
          </a:prstGeom>
        </p:spPr>
      </p:pic>
      <p:sp>
        <p:nvSpPr>
          <p:cNvPr id="6" name="Rectangle 5">
            <a:extLst>
              <a:ext uri="{FF2B5EF4-FFF2-40B4-BE49-F238E27FC236}">
                <a16:creationId xmlns:a16="http://schemas.microsoft.com/office/drawing/2014/main" id="{E1EEDE17-BA9B-4EB8-A3F9-31B8D9D3BFC5}"/>
              </a:ext>
            </a:extLst>
          </p:cNvPr>
          <p:cNvSpPr/>
          <p:nvPr/>
        </p:nvSpPr>
        <p:spPr bwMode="auto">
          <a:xfrm>
            <a:off x="7039727" y="5557366"/>
            <a:ext cx="4552950" cy="8128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000" dirty="0">
                <a:solidFill>
                  <a:schemeClr val="tx1"/>
                </a:solidFill>
                <a:cs typeface="Segoe UI Semilight"/>
              </a:rPr>
              <a:t>Fastest way to run a container in Azure without provisioning a VM</a:t>
            </a:r>
          </a:p>
        </p:txBody>
      </p:sp>
    </p:spTree>
    <p:extLst>
      <p:ext uri="{BB962C8B-B14F-4D97-AF65-F5344CB8AC3E}">
        <p14:creationId xmlns:p14="http://schemas.microsoft.com/office/powerpoint/2010/main" val="3986722122"/>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BFA3E-0F89-455C-B171-E3177C08C3F0}"/>
              </a:ext>
            </a:extLst>
          </p:cNvPr>
          <p:cNvSpPr>
            <a:spLocks noGrp="1"/>
          </p:cNvSpPr>
          <p:nvPr>
            <p:ph type="title"/>
          </p:nvPr>
        </p:nvSpPr>
        <p:spPr/>
        <p:txBody>
          <a:bodyPr/>
          <a:lstStyle/>
          <a:p>
            <a:pPr>
              <a:lnSpc>
                <a:spcPct val="100000"/>
              </a:lnSpc>
            </a:pPr>
            <a:r>
              <a:rPr lang="en-US" spc="0" dirty="0">
                <a:solidFill>
                  <a:schemeClr val="tx1"/>
                </a:solidFill>
              </a:rPr>
              <a:t>Implement Container Groups</a:t>
            </a:r>
          </a:p>
        </p:txBody>
      </p:sp>
      <p:sp>
        <p:nvSpPr>
          <p:cNvPr id="50" name="Rectangle 49">
            <a:extLst>
              <a:ext uri="{FF2B5EF4-FFF2-40B4-BE49-F238E27FC236}">
                <a16:creationId xmlns:a16="http://schemas.microsoft.com/office/drawing/2014/main" id="{33887101-D253-4EB6-9C09-52FACE0B229E}"/>
              </a:ext>
            </a:extLst>
          </p:cNvPr>
          <p:cNvSpPr/>
          <p:nvPr/>
        </p:nvSpPr>
        <p:spPr>
          <a:xfrm>
            <a:off x="465138" y="1712681"/>
            <a:ext cx="3649662" cy="4271559"/>
          </a:xfrm>
          <a:prstGeom prst="rect">
            <a:avLst/>
          </a:prstGeom>
          <a:noFill/>
          <a:ln w="190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pPr marL="342900" indent="-342900">
              <a:spcAft>
                <a:spcPts val="600"/>
              </a:spcAft>
              <a:buFont typeface="Arial" panose="020B0604020202020204" pitchFamily="34" charset="0"/>
              <a:buChar char="•"/>
            </a:pPr>
            <a:r>
              <a:rPr lang="en-US" sz="2000" dirty="0">
                <a:solidFill>
                  <a:schemeClr val="tx1"/>
                </a:solidFill>
                <a:cs typeface="Segoe UI"/>
              </a:rPr>
              <a:t>Top-level resource in Azure Container Instances</a:t>
            </a:r>
          </a:p>
          <a:p>
            <a:pPr marL="342900" indent="-342900">
              <a:spcAft>
                <a:spcPts val="600"/>
              </a:spcAft>
              <a:buFont typeface="Arial" panose="020B0604020202020204" pitchFamily="34" charset="0"/>
              <a:buChar char="•"/>
            </a:pPr>
            <a:r>
              <a:rPr lang="en-US" sz="2000" dirty="0">
                <a:solidFill>
                  <a:schemeClr val="tx1"/>
                </a:solidFill>
                <a:cs typeface="Segoe UI"/>
              </a:rPr>
              <a:t>A collection of containers</a:t>
            </a:r>
            <a:br>
              <a:rPr lang="en-US" sz="2000" dirty="0">
                <a:solidFill>
                  <a:schemeClr val="tx1"/>
                </a:solidFill>
                <a:cs typeface="Segoe UI"/>
              </a:rPr>
            </a:br>
            <a:r>
              <a:rPr lang="en-US" sz="2000" dirty="0">
                <a:solidFill>
                  <a:schemeClr val="tx1"/>
                </a:solidFill>
                <a:cs typeface="Segoe UI"/>
              </a:rPr>
              <a:t>that get scheduled on</a:t>
            </a:r>
            <a:br>
              <a:rPr lang="en-US" sz="2000" dirty="0">
                <a:solidFill>
                  <a:schemeClr val="tx1"/>
                </a:solidFill>
                <a:cs typeface="Segoe UI"/>
              </a:rPr>
            </a:br>
            <a:r>
              <a:rPr lang="en-US" sz="2000" dirty="0">
                <a:solidFill>
                  <a:schemeClr val="tx1"/>
                </a:solidFill>
                <a:cs typeface="Segoe UI"/>
              </a:rPr>
              <a:t>the same host</a:t>
            </a:r>
          </a:p>
          <a:p>
            <a:pPr marL="342900" indent="-342900">
              <a:spcAft>
                <a:spcPts val="600"/>
              </a:spcAft>
              <a:buFont typeface="Arial" panose="020B0604020202020204" pitchFamily="34" charset="0"/>
              <a:buChar char="•"/>
            </a:pPr>
            <a:r>
              <a:rPr lang="en-US" sz="2000" dirty="0">
                <a:solidFill>
                  <a:schemeClr val="tx1"/>
                </a:solidFill>
                <a:cs typeface="Segoe UI"/>
              </a:rPr>
              <a:t>The containers in the group share a lifecycle, resources, local network, and storage volumes</a:t>
            </a:r>
          </a:p>
          <a:p>
            <a:pPr marL="342900" indent="-342900">
              <a:spcAft>
                <a:spcPts val="600"/>
              </a:spcAft>
              <a:buFont typeface="Arial" panose="020B0604020202020204" pitchFamily="34" charset="0"/>
              <a:buChar char="•"/>
            </a:pPr>
            <a:endParaRPr lang="en-US" sz="2000" dirty="0">
              <a:solidFill>
                <a:schemeClr val="tx1"/>
              </a:solidFill>
              <a:cs typeface="Segoe UI"/>
            </a:endParaRPr>
          </a:p>
          <a:p>
            <a:pPr marL="342900" indent="-342900">
              <a:spcAft>
                <a:spcPts val="600"/>
              </a:spcAft>
              <a:buFont typeface="Arial" panose="020B0604020202020204" pitchFamily="34" charset="0"/>
              <a:buChar char="•"/>
            </a:pPr>
            <a:endParaRPr lang="en-US" sz="2000" dirty="0">
              <a:solidFill>
                <a:schemeClr val="tx1"/>
              </a:solidFill>
            </a:endParaRPr>
          </a:p>
        </p:txBody>
      </p:sp>
      <p:pic>
        <p:nvPicPr>
          <p:cNvPr id="26" name="Picture 25" descr="Container Group working with Azure files which is connected to DNS through port 80">
            <a:extLst>
              <a:ext uri="{FF2B5EF4-FFF2-40B4-BE49-F238E27FC236}">
                <a16:creationId xmlns:a16="http://schemas.microsoft.com/office/drawing/2014/main" id="{3FCF82BC-F905-468A-944C-3DFA754975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7958" y="1799379"/>
            <a:ext cx="7413379" cy="3395766"/>
          </a:xfrm>
          <a:prstGeom prst="rect">
            <a:avLst/>
          </a:prstGeom>
        </p:spPr>
      </p:pic>
    </p:spTree>
    <p:extLst>
      <p:ext uri="{BB962C8B-B14F-4D97-AF65-F5344CB8AC3E}">
        <p14:creationId xmlns:p14="http://schemas.microsoft.com/office/powerpoint/2010/main" val="3749059638"/>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B1B59-5A29-4ADD-9D90-235AA0014A02}"/>
              </a:ext>
            </a:extLst>
          </p:cNvPr>
          <p:cNvSpPr>
            <a:spLocks noGrp="1"/>
          </p:cNvSpPr>
          <p:nvPr>
            <p:ph type="title"/>
          </p:nvPr>
        </p:nvSpPr>
        <p:spPr/>
        <p:txBody>
          <a:bodyPr/>
          <a:lstStyle/>
          <a:p>
            <a:pPr>
              <a:lnSpc>
                <a:spcPct val="100000"/>
              </a:lnSpc>
            </a:pPr>
            <a:r>
              <a:rPr lang="en-US" spc="0" dirty="0">
                <a:solidFill>
                  <a:schemeClr val="tx1"/>
                </a:solidFill>
              </a:rPr>
              <a:t>Demonstration - Configure Azure Container Instances</a:t>
            </a:r>
          </a:p>
        </p:txBody>
      </p:sp>
      <p:sp>
        <p:nvSpPr>
          <p:cNvPr id="15" name="Rectangle 14">
            <a:extLst>
              <a:ext uri="{FF2B5EF4-FFF2-40B4-BE49-F238E27FC236}">
                <a16:creationId xmlns:a16="http://schemas.microsoft.com/office/drawing/2014/main" id="{CEF9FBC7-CD9C-43F7-937C-6976FB917B08}"/>
              </a:ext>
            </a:extLst>
          </p:cNvPr>
          <p:cNvSpPr/>
          <p:nvPr/>
        </p:nvSpPr>
        <p:spPr>
          <a:xfrm>
            <a:off x="846811" y="1643275"/>
            <a:ext cx="6274988" cy="1039195"/>
          </a:xfrm>
          <a:prstGeom prst="rect">
            <a:avLst/>
          </a:prstGeom>
        </p:spPr>
        <p:txBody>
          <a:bodyPr wrap="none" lIns="0" tIns="0" rIns="0" bIns="0">
            <a:spAutoFit/>
          </a:bodyPr>
          <a:lstStyle/>
          <a:p>
            <a:pPr marL="342900" indent="-342900">
              <a:lnSpc>
                <a:spcPct val="150000"/>
              </a:lnSpc>
              <a:buFont typeface="Arial" panose="020B0604020202020204" pitchFamily="34" charset="0"/>
              <a:buChar char="•"/>
            </a:pPr>
            <a:r>
              <a:rPr lang="en-US" sz="2400" dirty="0">
                <a:cs typeface="Segoe UI Semilight"/>
              </a:rPr>
              <a:t>Create and configure a container instance</a:t>
            </a:r>
          </a:p>
          <a:p>
            <a:pPr marL="342900" indent="-342900">
              <a:lnSpc>
                <a:spcPct val="150000"/>
              </a:lnSpc>
              <a:buFont typeface="Arial" panose="020B0604020202020204" pitchFamily="34" charset="0"/>
              <a:buChar char="•"/>
            </a:pPr>
            <a:r>
              <a:rPr lang="en-US" sz="2400" dirty="0">
                <a:cs typeface="Segoe UI Semilight"/>
              </a:rPr>
              <a:t>Verify deployment of the container instance</a:t>
            </a:r>
            <a:endParaRPr lang="en-US" sz="2400" dirty="0"/>
          </a:p>
        </p:txBody>
      </p:sp>
    </p:spTree>
    <p:extLst>
      <p:ext uri="{BB962C8B-B14F-4D97-AF65-F5344CB8AC3E}">
        <p14:creationId xmlns:p14="http://schemas.microsoft.com/office/powerpoint/2010/main" val="14249129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261A9-F61B-1582-D1C4-F1B85DCA262C}"/>
              </a:ext>
            </a:extLst>
          </p:cNvPr>
          <p:cNvSpPr>
            <a:spLocks noGrp="1"/>
          </p:cNvSpPr>
          <p:nvPr>
            <p:ph type="title"/>
          </p:nvPr>
        </p:nvSpPr>
        <p:spPr/>
        <p:txBody>
          <a:bodyPr/>
          <a:lstStyle/>
          <a:p>
            <a:r>
              <a:rPr lang="en-US" dirty="0"/>
              <a:t>Administer PaaS Compute Options whiteboard</a:t>
            </a:r>
          </a:p>
        </p:txBody>
      </p:sp>
      <p:sp>
        <p:nvSpPr>
          <p:cNvPr id="7" name="Content Placeholder 6">
            <a:extLst>
              <a:ext uri="{FF2B5EF4-FFF2-40B4-BE49-F238E27FC236}">
                <a16:creationId xmlns:a16="http://schemas.microsoft.com/office/drawing/2014/main" id="{50575D32-F6E1-C6BD-6B86-6AB691647E91}"/>
              </a:ext>
            </a:extLst>
          </p:cNvPr>
          <p:cNvSpPr>
            <a:spLocks noGrp="1"/>
          </p:cNvSpPr>
          <p:nvPr>
            <p:ph sz="quarter" idx="4294967295"/>
          </p:nvPr>
        </p:nvSpPr>
        <p:spPr>
          <a:xfrm>
            <a:off x="474257" y="1518584"/>
            <a:ext cx="4830763" cy="3582988"/>
          </a:xfrm>
        </p:spPr>
        <p:txBody>
          <a:bodyPr/>
          <a:lstStyle/>
          <a:p>
            <a:pPr marL="349724" indent="-349724">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Describe the differences  between containers and virtual machines. </a:t>
            </a:r>
          </a:p>
          <a:p>
            <a:pPr marL="349724" indent="-349724">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What is an App Service plan? Things to consider when selecting?</a:t>
            </a:r>
          </a:p>
          <a:p>
            <a:pPr marL="349724" indent="-349724">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What are deployment slots? Usage cases for slots?</a:t>
            </a:r>
          </a:p>
          <a:p>
            <a:pPr marL="349724" indent="-349724">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List at least three admin tasks for web apps.</a:t>
            </a:r>
          </a:p>
        </p:txBody>
      </p:sp>
      <p:pic>
        <p:nvPicPr>
          <p:cNvPr id="12" name="Picture 11">
            <a:extLst>
              <a:ext uri="{FF2B5EF4-FFF2-40B4-BE49-F238E27FC236}">
                <a16:creationId xmlns:a16="http://schemas.microsoft.com/office/drawing/2014/main" id="{B69A4E7E-3E98-A3B5-3931-C6C220C35B4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03813" y="1441403"/>
            <a:ext cx="1647825" cy="722947"/>
          </a:xfrm>
          <a:prstGeom prst="rect">
            <a:avLst/>
          </a:prstGeom>
          <a:ln>
            <a:solidFill>
              <a:schemeClr val="tx1"/>
            </a:solidFill>
          </a:ln>
        </p:spPr>
      </p:pic>
      <p:pic>
        <p:nvPicPr>
          <p:cNvPr id="14" name="Picture 13">
            <a:extLst>
              <a:ext uri="{FF2B5EF4-FFF2-40B4-BE49-F238E27FC236}">
                <a16:creationId xmlns:a16="http://schemas.microsoft.com/office/drawing/2014/main" id="{3874CD2A-AAEF-AA81-703B-B276C7114B9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203813" y="2335630"/>
            <a:ext cx="1676400" cy="722947"/>
          </a:xfrm>
          <a:prstGeom prst="rect">
            <a:avLst/>
          </a:prstGeom>
          <a:ln>
            <a:noFill/>
          </a:ln>
        </p:spPr>
      </p:pic>
      <p:pic>
        <p:nvPicPr>
          <p:cNvPr id="16" name="Picture 15">
            <a:extLst>
              <a:ext uri="{FF2B5EF4-FFF2-40B4-BE49-F238E27FC236}">
                <a16:creationId xmlns:a16="http://schemas.microsoft.com/office/drawing/2014/main" id="{63CC530A-691C-582C-B93C-6576CDF84AE0}"/>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203813" y="3252718"/>
            <a:ext cx="1647825" cy="711993"/>
          </a:xfrm>
          <a:prstGeom prst="rect">
            <a:avLst/>
          </a:prstGeom>
          <a:ln>
            <a:solidFill>
              <a:schemeClr val="tx1"/>
            </a:solidFill>
          </a:ln>
        </p:spPr>
      </p:pic>
      <p:pic>
        <p:nvPicPr>
          <p:cNvPr id="22" name="Picture 21">
            <a:extLst>
              <a:ext uri="{FF2B5EF4-FFF2-40B4-BE49-F238E27FC236}">
                <a16:creationId xmlns:a16="http://schemas.microsoft.com/office/drawing/2014/main" id="{F877B9B0-0B27-CD7E-B979-05E98FFE039F}"/>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0203813" y="4160279"/>
            <a:ext cx="1657350" cy="701039"/>
          </a:xfrm>
          <a:prstGeom prst="rect">
            <a:avLst/>
          </a:prstGeom>
          <a:ln>
            <a:solidFill>
              <a:schemeClr val="tx1"/>
            </a:solidFill>
          </a:ln>
        </p:spPr>
      </p:pic>
      <p:pic>
        <p:nvPicPr>
          <p:cNvPr id="28" name="Picture 27">
            <a:extLst>
              <a:ext uri="{FF2B5EF4-FFF2-40B4-BE49-F238E27FC236}">
                <a16:creationId xmlns:a16="http://schemas.microsoft.com/office/drawing/2014/main" id="{0187C44F-72ED-0A36-0645-AC228EE8271B}"/>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10203813" y="5069748"/>
            <a:ext cx="1676400" cy="755808"/>
          </a:xfrm>
          <a:prstGeom prst="rect">
            <a:avLst/>
          </a:prstGeom>
        </p:spPr>
      </p:pic>
      <p:grpSp>
        <p:nvGrpSpPr>
          <p:cNvPr id="8" name="Group 7">
            <a:extLst>
              <a:ext uri="{FF2B5EF4-FFF2-40B4-BE49-F238E27FC236}">
                <a16:creationId xmlns:a16="http://schemas.microsoft.com/office/drawing/2014/main" id="{56A02F53-F7E2-3B29-EA5B-652B664B4FC6}"/>
              </a:ext>
              <a:ext uri="{C183D7F6-B498-43B3-948B-1728B52AA6E4}">
                <adec:decorative xmlns:adec="http://schemas.microsoft.com/office/drawing/2017/decorative" val="1"/>
              </a:ext>
            </a:extLst>
          </p:cNvPr>
          <p:cNvGrpSpPr/>
          <p:nvPr/>
        </p:nvGrpSpPr>
        <p:grpSpPr>
          <a:xfrm>
            <a:off x="6320244" y="1583292"/>
            <a:ext cx="3883569" cy="4035096"/>
            <a:chOff x="6320244" y="1583292"/>
            <a:chExt cx="3883569" cy="4035096"/>
          </a:xfrm>
        </p:grpSpPr>
        <p:grpSp>
          <p:nvGrpSpPr>
            <p:cNvPr id="6" name="Group 5">
              <a:extLst>
                <a:ext uri="{FF2B5EF4-FFF2-40B4-BE49-F238E27FC236}">
                  <a16:creationId xmlns:a16="http://schemas.microsoft.com/office/drawing/2014/main" id="{6DF6A6DC-CAAD-6C73-2055-4158F1A1AF48}"/>
                </a:ext>
                <a:ext uri="{C183D7F6-B498-43B3-948B-1728B52AA6E4}">
                  <adec:decorative xmlns:adec="http://schemas.microsoft.com/office/drawing/2017/decorative" val="1"/>
                </a:ext>
              </a:extLst>
            </p:cNvPr>
            <p:cNvGrpSpPr/>
            <p:nvPr/>
          </p:nvGrpSpPr>
          <p:grpSpPr>
            <a:xfrm>
              <a:off x="6320244" y="1583292"/>
              <a:ext cx="3883569" cy="4035096"/>
              <a:chOff x="6320244" y="1583292"/>
              <a:chExt cx="3883569" cy="4035096"/>
            </a:xfrm>
          </p:grpSpPr>
          <p:sp>
            <p:nvSpPr>
              <p:cNvPr id="29" name="Diamond 28">
                <a:extLst>
                  <a:ext uri="{FF2B5EF4-FFF2-40B4-BE49-F238E27FC236}">
                    <a16:creationId xmlns:a16="http://schemas.microsoft.com/office/drawing/2014/main" id="{FF32318F-ED0D-5BF9-4C29-8ED20F4DD748}"/>
                  </a:ext>
                </a:extLst>
              </p:cNvPr>
              <p:cNvSpPr/>
              <p:nvPr/>
            </p:nvSpPr>
            <p:spPr bwMode="auto">
              <a:xfrm>
                <a:off x="6327326" y="1583292"/>
                <a:ext cx="342900" cy="394335"/>
              </a:xfrm>
              <a:prstGeom prst="diamond">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 name="Diamond 29">
                <a:extLst>
                  <a:ext uri="{FF2B5EF4-FFF2-40B4-BE49-F238E27FC236}">
                    <a16:creationId xmlns:a16="http://schemas.microsoft.com/office/drawing/2014/main" id="{1425950C-B334-BFAE-AA7F-8854004CC0D6}"/>
                  </a:ext>
                </a:extLst>
              </p:cNvPr>
              <p:cNvSpPr/>
              <p:nvPr/>
            </p:nvSpPr>
            <p:spPr bwMode="auto">
              <a:xfrm>
                <a:off x="6327050" y="2469116"/>
                <a:ext cx="342900" cy="394335"/>
              </a:xfrm>
              <a:prstGeom prst="diamond">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 name="Diamond 30">
                <a:extLst>
                  <a:ext uri="{FF2B5EF4-FFF2-40B4-BE49-F238E27FC236}">
                    <a16:creationId xmlns:a16="http://schemas.microsoft.com/office/drawing/2014/main" id="{0FCF35E4-F3D6-EB4F-327F-9D29E590D94E}"/>
                  </a:ext>
                </a:extLst>
              </p:cNvPr>
              <p:cNvSpPr/>
              <p:nvPr/>
            </p:nvSpPr>
            <p:spPr bwMode="auto">
              <a:xfrm>
                <a:off x="6331950" y="3390967"/>
                <a:ext cx="342900" cy="394335"/>
              </a:xfrm>
              <a:prstGeom prst="diamond">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 name="Diamond 31">
                <a:extLst>
                  <a:ext uri="{FF2B5EF4-FFF2-40B4-BE49-F238E27FC236}">
                    <a16:creationId xmlns:a16="http://schemas.microsoft.com/office/drawing/2014/main" id="{229BD9DB-ABA5-E0C3-97DF-D0CE90F9418D}"/>
                  </a:ext>
                </a:extLst>
              </p:cNvPr>
              <p:cNvSpPr/>
              <p:nvPr/>
            </p:nvSpPr>
            <p:spPr bwMode="auto">
              <a:xfrm>
                <a:off x="6320244" y="4291658"/>
                <a:ext cx="342900" cy="394335"/>
              </a:xfrm>
              <a:prstGeom prst="diamond">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 name="Diamond 32">
                <a:extLst>
                  <a:ext uri="{FF2B5EF4-FFF2-40B4-BE49-F238E27FC236}">
                    <a16:creationId xmlns:a16="http://schemas.microsoft.com/office/drawing/2014/main" id="{F05FE1D3-020A-8699-7FE5-E2AC49085C8E}"/>
                  </a:ext>
                </a:extLst>
              </p:cNvPr>
              <p:cNvSpPr/>
              <p:nvPr/>
            </p:nvSpPr>
            <p:spPr bwMode="auto">
              <a:xfrm>
                <a:off x="6327050" y="5224053"/>
                <a:ext cx="342900" cy="394335"/>
              </a:xfrm>
              <a:prstGeom prst="diamond">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cxnSp>
            <p:nvCxnSpPr>
              <p:cNvPr id="35" name="Straight Arrow Connector 34">
                <a:extLst>
                  <a:ext uri="{FF2B5EF4-FFF2-40B4-BE49-F238E27FC236}">
                    <a16:creationId xmlns:a16="http://schemas.microsoft.com/office/drawing/2014/main" id="{D1D00277-F97B-3F83-6709-BEA061B2F817}"/>
                  </a:ext>
                </a:extLst>
              </p:cNvPr>
              <p:cNvCxnSpPr>
                <a:cxnSpLocks/>
                <a:stCxn id="29" idx="3"/>
                <a:endCxn id="12" idx="1"/>
              </p:cNvCxnSpPr>
              <p:nvPr/>
            </p:nvCxnSpPr>
            <p:spPr>
              <a:xfrm>
                <a:off x="6670226" y="1780460"/>
                <a:ext cx="3533587" cy="22417"/>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BFF372F8-5B84-22A8-02C4-5075A29E9594}"/>
                  </a:ext>
                </a:extLst>
              </p:cNvPr>
              <p:cNvCxnSpPr>
                <a:cxnSpLocks/>
                <a:stCxn id="30" idx="3"/>
                <a:endCxn id="14" idx="1"/>
              </p:cNvCxnSpPr>
              <p:nvPr/>
            </p:nvCxnSpPr>
            <p:spPr>
              <a:xfrm>
                <a:off x="6669950" y="2666284"/>
                <a:ext cx="3533863" cy="3082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55F997C-1EA0-5ADA-9037-33B22C84DB62}"/>
                  </a:ext>
                </a:extLst>
              </p:cNvPr>
              <p:cNvCxnSpPr>
                <a:cxnSpLocks/>
                <a:stCxn id="31" idx="3"/>
                <a:endCxn id="16" idx="1"/>
              </p:cNvCxnSpPr>
              <p:nvPr/>
            </p:nvCxnSpPr>
            <p:spPr>
              <a:xfrm>
                <a:off x="6674850" y="3588135"/>
                <a:ext cx="3528963" cy="2058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978FB06A-2BBF-8D70-9079-0F401954DBA9}"/>
                  </a:ext>
                </a:extLst>
              </p:cNvPr>
              <p:cNvCxnSpPr>
                <a:cxnSpLocks/>
                <a:stCxn id="32" idx="3"/>
                <a:endCxn id="22" idx="1"/>
              </p:cNvCxnSpPr>
              <p:nvPr/>
            </p:nvCxnSpPr>
            <p:spPr>
              <a:xfrm>
                <a:off x="6663144" y="4488826"/>
                <a:ext cx="3540669" cy="21973"/>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D139ADC1-9CA6-5CD2-8FC2-9B4380292592}"/>
                  </a:ext>
                </a:extLst>
              </p:cNvPr>
              <p:cNvCxnSpPr>
                <a:cxnSpLocks/>
                <a:stCxn id="33" idx="3"/>
                <a:endCxn id="28" idx="1"/>
              </p:cNvCxnSpPr>
              <p:nvPr/>
            </p:nvCxnSpPr>
            <p:spPr>
              <a:xfrm>
                <a:off x="6669950" y="5421221"/>
                <a:ext cx="3533863" cy="26431"/>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cxnSp>
          <p:nvCxnSpPr>
            <p:cNvPr id="48" name="Straight Arrow Connector 47">
              <a:extLst>
                <a:ext uri="{FF2B5EF4-FFF2-40B4-BE49-F238E27FC236}">
                  <a16:creationId xmlns:a16="http://schemas.microsoft.com/office/drawing/2014/main" id="{65BA12B2-45BB-A3DE-094F-498E470CA299}"/>
                </a:ext>
              </a:extLst>
            </p:cNvPr>
            <p:cNvCxnSpPr>
              <a:cxnSpLocks/>
              <a:stCxn id="29" idx="2"/>
              <a:endCxn id="30" idx="0"/>
            </p:cNvCxnSpPr>
            <p:nvPr/>
          </p:nvCxnSpPr>
          <p:spPr>
            <a:xfrm flipH="1">
              <a:off x="6498500" y="1977627"/>
              <a:ext cx="276" cy="49148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B3962B21-E7BC-0264-ED0D-8211539E2A34}"/>
                </a:ext>
              </a:extLst>
            </p:cNvPr>
            <p:cNvCxnSpPr>
              <a:cxnSpLocks/>
              <a:stCxn id="30" idx="2"/>
              <a:endCxn id="31" idx="0"/>
            </p:cNvCxnSpPr>
            <p:nvPr/>
          </p:nvCxnSpPr>
          <p:spPr>
            <a:xfrm>
              <a:off x="6498500" y="2863451"/>
              <a:ext cx="4900" cy="52751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7738F47-4575-ED98-9391-317F5F774D65}"/>
                </a:ext>
              </a:extLst>
            </p:cNvPr>
            <p:cNvCxnSpPr>
              <a:cxnSpLocks/>
              <a:stCxn id="31" idx="2"/>
              <a:endCxn id="32" idx="0"/>
            </p:cNvCxnSpPr>
            <p:nvPr/>
          </p:nvCxnSpPr>
          <p:spPr>
            <a:xfrm flipH="1">
              <a:off x="6491694" y="3785302"/>
              <a:ext cx="11706" cy="50635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ABAF322C-B2CD-910B-DF48-763B94DF565A}"/>
                </a:ext>
              </a:extLst>
            </p:cNvPr>
            <p:cNvCxnSpPr>
              <a:cxnSpLocks/>
              <a:stCxn id="32" idx="2"/>
              <a:endCxn id="33" idx="0"/>
            </p:cNvCxnSpPr>
            <p:nvPr/>
          </p:nvCxnSpPr>
          <p:spPr>
            <a:xfrm>
              <a:off x="6491694" y="4685993"/>
              <a:ext cx="6806" cy="53806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9F50206-376D-A74E-A377-52AA9954AA34}"/>
              </a:ext>
            </a:extLst>
          </p:cNvPr>
          <p:cNvSpPr txBox="1"/>
          <p:nvPr/>
        </p:nvSpPr>
        <p:spPr>
          <a:xfrm>
            <a:off x="6686867" y="1413545"/>
            <a:ext cx="2152016"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Calibri" panose="020F0502020204030204" pitchFamily="34" charset="0"/>
              </a:rPr>
              <a:t>Full control?</a:t>
            </a:r>
            <a:endParaRPr lang="en-US" dirty="0"/>
          </a:p>
        </p:txBody>
      </p:sp>
      <p:sp>
        <p:nvSpPr>
          <p:cNvPr id="66" name="TextBox 65">
            <a:extLst>
              <a:ext uri="{FF2B5EF4-FFF2-40B4-BE49-F238E27FC236}">
                <a16:creationId xmlns:a16="http://schemas.microsoft.com/office/drawing/2014/main" id="{2CBF127E-F059-E65C-BE21-F0F4CC3A250F}"/>
              </a:ext>
            </a:extLst>
          </p:cNvPr>
          <p:cNvSpPr txBox="1"/>
          <p:nvPr/>
        </p:nvSpPr>
        <p:spPr>
          <a:xfrm>
            <a:off x="6639058" y="2275878"/>
            <a:ext cx="3389203"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Calibri" panose="020F0502020204030204" pitchFamily="34" charset="0"/>
              </a:rPr>
              <a:t>Web apps, mobile app back ends?</a:t>
            </a:r>
            <a:endParaRPr lang="en-US" dirty="0"/>
          </a:p>
        </p:txBody>
      </p:sp>
      <p:sp>
        <p:nvSpPr>
          <p:cNvPr id="79" name="TextBox 78">
            <a:extLst>
              <a:ext uri="{FF2B5EF4-FFF2-40B4-BE49-F238E27FC236}">
                <a16:creationId xmlns:a16="http://schemas.microsoft.com/office/drawing/2014/main" id="{A004CE2E-D049-04DB-E31E-7AB59CFA3A5F}"/>
              </a:ext>
            </a:extLst>
          </p:cNvPr>
          <p:cNvSpPr txBox="1"/>
          <p:nvPr/>
        </p:nvSpPr>
        <p:spPr>
          <a:xfrm>
            <a:off x="6635299" y="3191998"/>
            <a:ext cx="3389203"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Calibri" panose="020F0502020204030204" pitchFamily="34" charset="0"/>
              </a:rPr>
              <a:t>Container solutions?</a:t>
            </a:r>
            <a:endParaRPr lang="en-US" dirty="0"/>
          </a:p>
        </p:txBody>
      </p:sp>
      <p:sp>
        <p:nvSpPr>
          <p:cNvPr id="80" name="TextBox 79">
            <a:extLst>
              <a:ext uri="{FF2B5EF4-FFF2-40B4-BE49-F238E27FC236}">
                <a16:creationId xmlns:a16="http://schemas.microsoft.com/office/drawing/2014/main" id="{A02782E6-36EB-EF22-A6AF-EDF59EBFDD08}"/>
              </a:ext>
            </a:extLst>
          </p:cNvPr>
          <p:cNvSpPr txBox="1"/>
          <p:nvPr/>
        </p:nvSpPr>
        <p:spPr>
          <a:xfrm>
            <a:off x="6649965" y="4099492"/>
            <a:ext cx="3523414"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Calibri" panose="020F0502020204030204" pitchFamily="34" charset="0"/>
              </a:rPr>
              <a:t>Simplified container orchestration?</a:t>
            </a:r>
            <a:endParaRPr lang="en-US" dirty="0"/>
          </a:p>
        </p:txBody>
      </p:sp>
      <p:sp>
        <p:nvSpPr>
          <p:cNvPr id="81" name="TextBox 80">
            <a:extLst>
              <a:ext uri="{FF2B5EF4-FFF2-40B4-BE49-F238E27FC236}">
                <a16:creationId xmlns:a16="http://schemas.microsoft.com/office/drawing/2014/main" id="{426D51EF-50CB-D1E6-F1AF-7388D3FF7D63}"/>
              </a:ext>
            </a:extLst>
          </p:cNvPr>
          <p:cNvSpPr txBox="1"/>
          <p:nvPr/>
        </p:nvSpPr>
        <p:spPr>
          <a:xfrm>
            <a:off x="6635299" y="5043317"/>
            <a:ext cx="3538080"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Calibri" panose="020F0502020204030204" pitchFamily="34" charset="0"/>
              </a:rPr>
              <a:t>Advanced container orchestration?</a:t>
            </a:r>
            <a:endParaRPr lang="en-US" dirty="0"/>
          </a:p>
        </p:txBody>
      </p:sp>
      <p:sp>
        <p:nvSpPr>
          <p:cNvPr id="88" name="TextBox 87">
            <a:extLst>
              <a:ext uri="{FF2B5EF4-FFF2-40B4-BE49-F238E27FC236}">
                <a16:creationId xmlns:a16="http://schemas.microsoft.com/office/drawing/2014/main" id="{59058A38-5E8D-33BD-9785-845ABC2F1370}"/>
              </a:ext>
              <a:ext uri="{C183D7F6-B498-43B3-948B-1728B52AA6E4}">
                <adec:decorative xmlns:adec="http://schemas.microsoft.com/office/drawing/2017/decorative" val="1"/>
              </a:ext>
            </a:extLst>
          </p:cNvPr>
          <p:cNvSpPr txBox="1"/>
          <p:nvPr/>
        </p:nvSpPr>
        <p:spPr>
          <a:xfrm>
            <a:off x="5975828" y="1985142"/>
            <a:ext cx="642937"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Calibri" panose="020F0502020204030204" pitchFamily="34" charset="0"/>
              </a:rPr>
              <a:t>No</a:t>
            </a:r>
            <a:endParaRPr lang="en-US" dirty="0"/>
          </a:p>
        </p:txBody>
      </p:sp>
      <p:sp>
        <p:nvSpPr>
          <p:cNvPr id="3" name="TextBox 2">
            <a:extLst>
              <a:ext uri="{FF2B5EF4-FFF2-40B4-BE49-F238E27FC236}">
                <a16:creationId xmlns:a16="http://schemas.microsoft.com/office/drawing/2014/main" id="{C42E5066-77E9-6943-C867-C8A07138D1EC}"/>
              </a:ext>
              <a:ext uri="{C183D7F6-B498-43B3-948B-1728B52AA6E4}">
                <adec:decorative xmlns:adec="http://schemas.microsoft.com/office/drawing/2017/decorative" val="1"/>
              </a:ext>
            </a:extLst>
          </p:cNvPr>
          <p:cNvSpPr txBox="1"/>
          <p:nvPr/>
        </p:nvSpPr>
        <p:spPr>
          <a:xfrm>
            <a:off x="5975828" y="2892111"/>
            <a:ext cx="642937"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Calibri" panose="020F0502020204030204" pitchFamily="34" charset="0"/>
              </a:rPr>
              <a:t>No</a:t>
            </a:r>
            <a:endParaRPr lang="en-US" dirty="0"/>
          </a:p>
        </p:txBody>
      </p:sp>
      <p:sp>
        <p:nvSpPr>
          <p:cNvPr id="4" name="TextBox 3">
            <a:extLst>
              <a:ext uri="{FF2B5EF4-FFF2-40B4-BE49-F238E27FC236}">
                <a16:creationId xmlns:a16="http://schemas.microsoft.com/office/drawing/2014/main" id="{B7A814D6-E073-DE6A-9EC2-606ACB7B7AE1}"/>
              </a:ext>
              <a:ext uri="{C183D7F6-B498-43B3-948B-1728B52AA6E4}">
                <adec:decorative xmlns:adec="http://schemas.microsoft.com/office/drawing/2017/decorative" val="1"/>
              </a:ext>
            </a:extLst>
          </p:cNvPr>
          <p:cNvSpPr txBox="1"/>
          <p:nvPr/>
        </p:nvSpPr>
        <p:spPr>
          <a:xfrm>
            <a:off x="5990049" y="3868423"/>
            <a:ext cx="642937"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Calibri" panose="020F0502020204030204" pitchFamily="34" charset="0"/>
              </a:rPr>
              <a:t>No</a:t>
            </a:r>
            <a:endParaRPr lang="en-US" dirty="0"/>
          </a:p>
        </p:txBody>
      </p:sp>
      <p:sp>
        <p:nvSpPr>
          <p:cNvPr id="5" name="TextBox 4">
            <a:extLst>
              <a:ext uri="{FF2B5EF4-FFF2-40B4-BE49-F238E27FC236}">
                <a16:creationId xmlns:a16="http://schemas.microsoft.com/office/drawing/2014/main" id="{BF86EF6D-8A37-5853-8FD9-1794619BBFEC}"/>
              </a:ext>
              <a:ext uri="{C183D7F6-B498-43B3-948B-1728B52AA6E4}">
                <adec:decorative xmlns:adec="http://schemas.microsoft.com/office/drawing/2017/decorative" val="1"/>
              </a:ext>
            </a:extLst>
          </p:cNvPr>
          <p:cNvSpPr txBox="1"/>
          <p:nvPr/>
        </p:nvSpPr>
        <p:spPr>
          <a:xfrm>
            <a:off x="5990049" y="4775392"/>
            <a:ext cx="642937"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Calibri" panose="020F0502020204030204" pitchFamily="34" charset="0"/>
              </a:rPr>
              <a:t>No</a:t>
            </a:r>
            <a:endParaRPr lang="en-US" dirty="0"/>
          </a:p>
        </p:txBody>
      </p:sp>
    </p:spTree>
    <p:extLst>
      <p:ext uri="{BB962C8B-B14F-4D97-AF65-F5344CB8AC3E}">
        <p14:creationId xmlns:p14="http://schemas.microsoft.com/office/powerpoint/2010/main" val="2321695913"/>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6156E-22BB-0261-AA37-71E95DE8689D}"/>
              </a:ext>
            </a:extLst>
          </p:cNvPr>
          <p:cNvSpPr>
            <a:spLocks noGrp="1"/>
          </p:cNvSpPr>
          <p:nvPr>
            <p:ph type="title"/>
          </p:nvPr>
        </p:nvSpPr>
        <p:spPr/>
        <p:txBody>
          <a:bodyPr/>
          <a:lstStyle/>
          <a:p>
            <a:r>
              <a:rPr lang="en-US" dirty="0"/>
              <a:t>Manage Containers with Azure Container Apps </a:t>
            </a:r>
          </a:p>
        </p:txBody>
      </p:sp>
      <p:sp>
        <p:nvSpPr>
          <p:cNvPr id="3" name="Rectangle 2">
            <a:extLst>
              <a:ext uri="{FF2B5EF4-FFF2-40B4-BE49-F238E27FC236}">
                <a16:creationId xmlns:a16="http://schemas.microsoft.com/office/drawing/2014/main" id="{648F3FD3-1047-54DF-4555-4C29D2C1D0A6}"/>
              </a:ext>
            </a:extLst>
          </p:cNvPr>
          <p:cNvSpPr/>
          <p:nvPr/>
        </p:nvSpPr>
        <p:spPr>
          <a:xfrm>
            <a:off x="440753" y="1508125"/>
            <a:ext cx="4847939" cy="4690554"/>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marL="342900" indent="-342900" fontAlgn="t">
              <a:spcBef>
                <a:spcPts val="500"/>
              </a:spcBef>
              <a:spcAft>
                <a:spcPts val="600"/>
              </a:spcAft>
              <a:buFont typeface="Arial" panose="020B0604020202020204" pitchFamily="34" charset="0"/>
              <a:buChar char="•"/>
            </a:pPr>
            <a:r>
              <a:rPr lang="en-US" sz="2400" dirty="0">
                <a:solidFill>
                  <a:schemeClr val="tx1"/>
                </a:solidFill>
              </a:rPr>
              <a:t>Alternative to Azure Kubernetes Service – manages container orchestration</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The Container App environment creates a secure boundary around the apps and jobs</a:t>
            </a:r>
          </a:p>
          <a:p>
            <a:pPr marL="342900" indent="-342900" fontAlgn="t">
              <a:spcBef>
                <a:spcPts val="500"/>
              </a:spcBef>
              <a:spcAft>
                <a:spcPts val="600"/>
              </a:spcAft>
              <a:buFont typeface="Arial" panose="020B0604020202020204" pitchFamily="34" charset="0"/>
              <a:buChar char="•"/>
            </a:pPr>
            <a:r>
              <a:rPr lang="en-US" sz="2400" dirty="0">
                <a:solidFill>
                  <a:schemeClr val="tx1"/>
                </a:solidFill>
              </a:rPr>
              <a:t>The Container App runtime manages the environment (OS upgrades, scaling, versioning, and failover) </a:t>
            </a:r>
          </a:p>
          <a:p>
            <a:pPr marL="342900" indent="-342900" fontAlgn="t">
              <a:spcBef>
                <a:spcPts val="500"/>
              </a:spcBef>
              <a:spcAft>
                <a:spcPts val="600"/>
              </a:spcAft>
              <a:buFont typeface="Arial" panose="020B0604020202020204" pitchFamily="34" charset="0"/>
              <a:buChar char="•"/>
            </a:pPr>
            <a:endParaRPr lang="en-US" sz="2400" dirty="0">
              <a:solidFill>
                <a:schemeClr val="tx1"/>
              </a:solidFill>
            </a:endParaRPr>
          </a:p>
        </p:txBody>
      </p:sp>
      <p:pic>
        <p:nvPicPr>
          <p:cNvPr id="1026" name="Picture 2" descr="Diagram showing the deployment architecture for the Azure Container Apps solution.">
            <a:extLst>
              <a:ext uri="{FF2B5EF4-FFF2-40B4-BE49-F238E27FC236}">
                <a16:creationId xmlns:a16="http://schemas.microsoft.com/office/drawing/2014/main" id="{B57B758E-BF53-A389-9FF5-89641D22FFA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88692" y="1779373"/>
            <a:ext cx="6906266" cy="3707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625941"/>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5135D-BC64-8D3A-E932-6B19391AEE6A}"/>
              </a:ext>
            </a:extLst>
          </p:cNvPr>
          <p:cNvSpPr>
            <a:spLocks noGrp="1"/>
          </p:cNvSpPr>
          <p:nvPr>
            <p:ph type="title"/>
          </p:nvPr>
        </p:nvSpPr>
        <p:spPr/>
        <p:txBody>
          <a:bodyPr/>
          <a:lstStyle/>
          <a:p>
            <a:r>
              <a:rPr lang="en-GB" dirty="0"/>
              <a:t>Compare container management solutions</a:t>
            </a:r>
          </a:p>
        </p:txBody>
      </p:sp>
      <p:graphicFrame>
        <p:nvGraphicFramePr>
          <p:cNvPr id="5" name="Table 4">
            <a:extLst>
              <a:ext uri="{FF2B5EF4-FFF2-40B4-BE49-F238E27FC236}">
                <a16:creationId xmlns:a16="http://schemas.microsoft.com/office/drawing/2014/main" id="{D62F39F4-96D9-792B-E2F5-D6C121CED9A8}"/>
              </a:ext>
            </a:extLst>
          </p:cNvPr>
          <p:cNvGraphicFramePr>
            <a:graphicFrameLocks noGrp="1"/>
          </p:cNvGraphicFramePr>
          <p:nvPr>
            <p:extLst>
              <p:ext uri="{D42A27DB-BD31-4B8C-83A1-F6EECF244321}">
                <p14:modId xmlns:p14="http://schemas.microsoft.com/office/powerpoint/2010/main" val="961133981"/>
              </p:ext>
            </p:extLst>
          </p:nvPr>
        </p:nvGraphicFramePr>
        <p:xfrm>
          <a:off x="554636" y="1236509"/>
          <a:ext cx="11295089" cy="5131107"/>
        </p:xfrm>
        <a:graphic>
          <a:graphicData uri="http://schemas.openxmlformats.org/drawingml/2006/table">
            <a:tbl>
              <a:tblPr firstRow="1" bandRow="1">
                <a:tableStyleId>{17292A2E-F333-43FB-9621-5CBBE7FDCDCB}</a:tableStyleId>
              </a:tblPr>
              <a:tblGrid>
                <a:gridCol w="1892189">
                  <a:extLst>
                    <a:ext uri="{9D8B030D-6E8A-4147-A177-3AD203B41FA5}">
                      <a16:colId xmlns:a16="http://schemas.microsoft.com/office/drawing/2014/main" val="2542192030"/>
                    </a:ext>
                  </a:extLst>
                </a:gridCol>
                <a:gridCol w="4333972">
                  <a:extLst>
                    <a:ext uri="{9D8B030D-6E8A-4147-A177-3AD203B41FA5}">
                      <a16:colId xmlns:a16="http://schemas.microsoft.com/office/drawing/2014/main" val="2193664712"/>
                    </a:ext>
                  </a:extLst>
                </a:gridCol>
                <a:gridCol w="5068928">
                  <a:extLst>
                    <a:ext uri="{9D8B030D-6E8A-4147-A177-3AD203B41FA5}">
                      <a16:colId xmlns:a16="http://schemas.microsoft.com/office/drawing/2014/main" val="2428338523"/>
                    </a:ext>
                  </a:extLst>
                </a:gridCol>
              </a:tblGrid>
              <a:tr h="658167">
                <a:tc>
                  <a:txBody>
                    <a:bodyPr/>
                    <a:lstStyle/>
                    <a:p>
                      <a:pPr algn="ctr"/>
                      <a:endParaRPr lang="en-GB" sz="1800" noProof="0" dirty="0"/>
                    </a:p>
                  </a:txBody>
                  <a:tcPr marL="93260" marR="93260" marT="46630" marB="4663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GB" sz="1800" dirty="0"/>
                        <a:t>Azure Container Apps</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GB" sz="1800" noProof="0" dirty="0"/>
                        <a:t>Azure Kubernetes Service</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586413613"/>
                  </a:ext>
                </a:extLst>
              </a:tr>
              <a:tr h="1163623">
                <a:tc>
                  <a:txBody>
                    <a:bodyPr/>
                    <a:lstStyle/>
                    <a:p>
                      <a:pPr algn="l"/>
                      <a:r>
                        <a:rPr lang="en-GB" sz="1800" b="1" noProof="0" dirty="0"/>
                        <a:t>Overview</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a:r>
                        <a:rPr lang="en-US" sz="1800" dirty="0"/>
                        <a:t>Simplifies the deployment and management of microservices-based applications by abstracting away the underlying infrastructure.</a:t>
                      </a:r>
                      <a:endParaRPr lang="en-GB" sz="180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a:r>
                        <a:rPr lang="en-US" sz="1800" noProof="0" dirty="0"/>
                        <a:t>Simplifies deploying a managed Kubernetes cluster in Azure by offloading the operational overhead to Azure. </a:t>
                      </a:r>
                      <a:endParaRPr lang="en-GB" sz="1800" noProof="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899519002"/>
                  </a:ext>
                </a:extLst>
              </a:tr>
              <a:tr h="359269">
                <a:tc>
                  <a:txBody>
                    <a:bodyPr/>
                    <a:lstStyle/>
                    <a:p>
                      <a:pPr algn="l"/>
                      <a:r>
                        <a:rPr lang="en-GB" sz="1800" b="1" noProof="0" dirty="0"/>
                        <a:t>Deployment</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a:r>
                        <a:rPr lang="en-US" sz="1800" dirty="0"/>
                        <a:t>PaaS experience.</a:t>
                      </a:r>
                      <a:endParaRPr lang="en-GB" sz="180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a:r>
                        <a:rPr lang="en-US" sz="1800" noProof="0" dirty="0"/>
                        <a:t>Offers more control and customization.</a:t>
                      </a:r>
                      <a:endParaRPr lang="en-GB" sz="1800" noProof="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605289520"/>
                  </a:ext>
                </a:extLst>
              </a:tr>
              <a:tr h="502887">
                <a:tc>
                  <a:txBody>
                    <a:bodyPr/>
                    <a:lstStyle/>
                    <a:p>
                      <a:pPr algn="l"/>
                      <a:r>
                        <a:rPr lang="en-GB" sz="1800" b="1" noProof="0" dirty="0"/>
                        <a:t>Management</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a:r>
                        <a:rPr lang="en-GB" sz="1800" noProof="0" dirty="0"/>
                        <a:t>Fully managed by Azure.</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a:r>
                        <a:rPr lang="en-GB" sz="1800" noProof="0" dirty="0"/>
                        <a:t>Partially managed by Azure (control plane).</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961876091"/>
                  </a:ext>
                </a:extLst>
              </a:tr>
              <a:tr h="627387">
                <a:tc>
                  <a:txBody>
                    <a:bodyPr/>
                    <a:lstStyle/>
                    <a:p>
                      <a:pPr algn="l"/>
                      <a:r>
                        <a:rPr lang="en-GB" sz="1800" b="1" noProof="0" dirty="0"/>
                        <a:t>Scalability</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indent="0" algn="l">
                        <a:buFontTx/>
                        <a:buNone/>
                      </a:pPr>
                      <a:r>
                        <a:rPr lang="en-US" sz="1800" noProof="0" dirty="0"/>
                        <a:t>HTTP-based autoscaling and event-driven scaling.</a:t>
                      </a:r>
                      <a:endParaRPr lang="en-GB" sz="1800" noProof="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indent="0" algn="l">
                        <a:buFontTx/>
                        <a:buNone/>
                      </a:pPr>
                      <a:r>
                        <a:rPr lang="en-US" sz="1800" noProof="0" dirty="0"/>
                        <a:t>Horizontal pod autoscaling and cluster autoscaling.</a:t>
                      </a:r>
                      <a:endParaRPr lang="en-GB" sz="1800" noProof="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586349919"/>
                  </a:ext>
                </a:extLst>
              </a:tr>
              <a:tr h="627387">
                <a:tc>
                  <a:txBody>
                    <a:bodyPr/>
                    <a:lstStyle/>
                    <a:p>
                      <a:pPr algn="l"/>
                      <a:r>
                        <a:rPr lang="en-GB" sz="1800" b="1" noProof="0" dirty="0"/>
                        <a:t>Use Cases</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indent="0" algn="l">
                        <a:buFontTx/>
                        <a:buNone/>
                      </a:pPr>
                      <a:r>
                        <a:rPr lang="en-US" sz="1800" noProof="0" dirty="0"/>
                        <a:t>Rapid scaling and simplified management.</a:t>
                      </a:r>
                      <a:endParaRPr lang="en-GB" sz="1800" noProof="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a:r>
                        <a:rPr lang="en-US" sz="1800" noProof="0" dirty="0"/>
                        <a:t>Complex, long-running applications that require full Kubernetes features. </a:t>
                      </a:r>
                      <a:endParaRPr lang="en-GB" sz="1800" noProof="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523081706"/>
                  </a:ext>
                </a:extLst>
              </a:tr>
              <a:tr h="1128133">
                <a:tc>
                  <a:txBody>
                    <a:bodyPr/>
                    <a:lstStyle/>
                    <a:p>
                      <a:pPr algn="l"/>
                      <a:r>
                        <a:rPr lang="en-GB" sz="1800" b="1" noProof="0" dirty="0"/>
                        <a:t>Integration</a:t>
                      </a:r>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a:r>
                        <a:rPr lang="en-US" sz="1800" dirty="0"/>
                        <a:t>Azure Logic Apps, Functions, and Event Grid for event-driven architecture.</a:t>
                      </a:r>
                      <a:endParaRPr lang="en-GB" sz="180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a:r>
                        <a:rPr lang="en-US" sz="1800" noProof="0" dirty="0"/>
                        <a:t>Azure Policy for Kubernetes, Azure Monitor for containers, and Azure Defender for Kubernetes for comprehensive security and governance.</a:t>
                      </a:r>
                      <a:endParaRPr lang="en-GB" sz="1800" noProof="0" dirty="0"/>
                    </a:p>
                  </a:txBody>
                  <a:tcPr marL="93260" marR="93260" marT="46630" marB="4663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713942149"/>
                  </a:ext>
                </a:extLst>
              </a:tr>
            </a:tbl>
          </a:graphicData>
        </a:graphic>
      </p:graphicFrame>
    </p:spTree>
    <p:extLst>
      <p:ext uri="{BB962C8B-B14F-4D97-AF65-F5344CB8AC3E}">
        <p14:creationId xmlns:p14="http://schemas.microsoft.com/office/powerpoint/2010/main" val="203132763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B1B59-5A29-4ADD-9D90-235AA0014A02}"/>
              </a:ext>
            </a:extLst>
          </p:cNvPr>
          <p:cNvSpPr>
            <a:spLocks noGrp="1"/>
          </p:cNvSpPr>
          <p:nvPr>
            <p:ph type="title"/>
          </p:nvPr>
        </p:nvSpPr>
        <p:spPr/>
        <p:txBody>
          <a:bodyPr/>
          <a:lstStyle/>
          <a:p>
            <a:pPr>
              <a:lnSpc>
                <a:spcPct val="100000"/>
              </a:lnSpc>
            </a:pPr>
            <a:r>
              <a:rPr lang="en-US" spc="0" dirty="0">
                <a:solidFill>
                  <a:schemeClr val="tx1"/>
                </a:solidFill>
              </a:rPr>
              <a:t>Demonstration - Configure Azure Container Apps</a:t>
            </a:r>
          </a:p>
        </p:txBody>
      </p:sp>
      <p:sp>
        <p:nvSpPr>
          <p:cNvPr id="15" name="Rectangle 14">
            <a:extLst>
              <a:ext uri="{FF2B5EF4-FFF2-40B4-BE49-F238E27FC236}">
                <a16:creationId xmlns:a16="http://schemas.microsoft.com/office/drawing/2014/main" id="{CEF9FBC7-CD9C-43F7-937C-6976FB917B08}"/>
              </a:ext>
            </a:extLst>
          </p:cNvPr>
          <p:cNvSpPr/>
          <p:nvPr/>
        </p:nvSpPr>
        <p:spPr>
          <a:xfrm>
            <a:off x="857569" y="1654032"/>
            <a:ext cx="8096897" cy="1593193"/>
          </a:xfrm>
          <a:prstGeom prst="rect">
            <a:avLst/>
          </a:prstGeom>
        </p:spPr>
        <p:txBody>
          <a:bodyPr wrap="none" lIns="0" tIns="0" rIns="0" bIns="0">
            <a:spAutoFit/>
          </a:bodyPr>
          <a:lstStyle/>
          <a:p>
            <a:pPr marL="342900" indent="-342900">
              <a:lnSpc>
                <a:spcPct val="150000"/>
              </a:lnSpc>
              <a:buFont typeface="Arial" panose="020B0604020202020204" pitchFamily="34" charset="0"/>
              <a:buChar char="•"/>
            </a:pPr>
            <a:r>
              <a:rPr lang="en-US" sz="2400" dirty="0">
                <a:cs typeface="Segoe UI Semilight"/>
              </a:rPr>
              <a:t>Create and deploy a container app</a:t>
            </a:r>
          </a:p>
          <a:p>
            <a:pPr marL="342900" indent="-342900">
              <a:lnSpc>
                <a:spcPct val="150000"/>
              </a:lnSpc>
              <a:buFont typeface="Arial" panose="020B0604020202020204" pitchFamily="34" charset="0"/>
              <a:buChar char="•"/>
            </a:pPr>
            <a:r>
              <a:rPr lang="en-US" sz="2400" dirty="0">
                <a:cs typeface="Segoe UI Semilight"/>
              </a:rPr>
              <a:t>Verify the application URL displays the welcome message</a:t>
            </a:r>
            <a:endParaRPr lang="en-US" sz="2400" dirty="0"/>
          </a:p>
          <a:p>
            <a:pPr marL="342900" indent="-342900">
              <a:lnSpc>
                <a:spcPct val="150000"/>
              </a:lnSpc>
              <a:buFont typeface="Arial" panose="020B0604020202020204" pitchFamily="34" charset="0"/>
              <a:buChar char="•"/>
            </a:pPr>
            <a:endParaRPr lang="en-US" sz="2400" dirty="0"/>
          </a:p>
        </p:txBody>
      </p:sp>
    </p:spTree>
    <p:extLst>
      <p:ext uri="{BB962C8B-B14F-4D97-AF65-F5344CB8AC3E}">
        <p14:creationId xmlns:p14="http://schemas.microsoft.com/office/powerpoint/2010/main" val="1158790757"/>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AEBD2-4AD6-4182-BF38-A3DE71D14CCF}"/>
              </a:ext>
            </a:extLst>
          </p:cNvPr>
          <p:cNvSpPr>
            <a:spLocks noGrp="1"/>
          </p:cNvSpPr>
          <p:nvPr>
            <p:ph type="title"/>
          </p:nvPr>
        </p:nvSpPr>
        <p:spPr/>
        <p:txBody>
          <a:bodyPr/>
          <a:lstStyle/>
          <a:p>
            <a:pPr>
              <a:lnSpc>
                <a:spcPct val="100000"/>
              </a:lnSpc>
            </a:pPr>
            <a:r>
              <a:rPr lang="en-US" spc="0" dirty="0">
                <a:solidFill>
                  <a:schemeClr val="tx1"/>
                </a:solidFill>
                <a:cs typeface="Segoe UI"/>
              </a:rPr>
              <a:t>Learning Recap – Configure Azure Container Instances</a:t>
            </a:r>
          </a:p>
        </p:txBody>
      </p:sp>
      <p:sp>
        <p:nvSpPr>
          <p:cNvPr id="11" name="TextBox 10">
            <a:extLst>
              <a:ext uri="{FF2B5EF4-FFF2-40B4-BE49-F238E27FC236}">
                <a16:creationId xmlns:a16="http://schemas.microsoft.com/office/drawing/2014/main" id="{F948E400-C6EB-B82E-8A11-807FC59A68D1}"/>
              </a:ext>
            </a:extLst>
          </p:cNvPr>
          <p:cNvSpPr txBox="1"/>
          <p:nvPr/>
        </p:nvSpPr>
        <p:spPr>
          <a:xfrm>
            <a:off x="3880166" y="2259636"/>
            <a:ext cx="7631113" cy="3266663"/>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000" dirty="0">
                <a:hlinkClick r:id="rId3"/>
              </a:rPr>
              <a:t>Introduction to Docker containers</a:t>
            </a:r>
            <a:endParaRPr lang="en-US" sz="2000" dirty="0"/>
          </a:p>
          <a:p>
            <a:pPr marL="342900" indent="-342900">
              <a:lnSpc>
                <a:spcPct val="150000"/>
              </a:lnSpc>
              <a:buFont typeface="Arial" panose="020B0604020202020204" pitchFamily="34" charset="0"/>
              <a:buChar char="•"/>
            </a:pPr>
            <a:r>
              <a:rPr lang="en-US" sz="2000" dirty="0">
                <a:hlinkClick r:id="rId4"/>
              </a:rPr>
              <a:t>Build a containerized web application with Docker</a:t>
            </a:r>
            <a:endParaRPr lang="en-US" sz="2000" dirty="0"/>
          </a:p>
          <a:p>
            <a:pPr marL="342900" indent="-342900">
              <a:lnSpc>
                <a:spcPct val="150000"/>
              </a:lnSpc>
              <a:buFont typeface="Arial" panose="020B0604020202020204" pitchFamily="34" charset="0"/>
              <a:buChar char="•"/>
            </a:pPr>
            <a:r>
              <a:rPr lang="en-US" sz="2000" dirty="0">
                <a:hlinkClick r:id="rId5"/>
              </a:rPr>
              <a:t>Run Docker containers with Azure Container Instances </a:t>
            </a:r>
            <a:endParaRPr lang="en-US" sz="2000" dirty="0"/>
          </a:p>
          <a:p>
            <a:pPr marL="342900" indent="-342900">
              <a:lnSpc>
                <a:spcPct val="150000"/>
              </a:lnSpc>
              <a:buFont typeface="Arial" panose="020B0604020202020204" pitchFamily="34" charset="0"/>
              <a:buChar char="•"/>
            </a:pPr>
            <a:r>
              <a:rPr lang="en-US" sz="2000" dirty="0">
                <a:hlinkClick r:id="rId6"/>
              </a:rPr>
              <a:t>Implement Azure Container Apps</a:t>
            </a:r>
            <a:endParaRPr lang="en-US" sz="2000" dirty="0"/>
          </a:p>
          <a:p>
            <a:pPr marL="342900" indent="-342900">
              <a:lnSpc>
                <a:spcPct val="150000"/>
              </a:lnSpc>
              <a:buFont typeface="Arial" panose="020B0604020202020204" pitchFamily="34" charset="0"/>
              <a:buChar char="•"/>
            </a:pPr>
            <a:endParaRPr lang="en-US" sz="2000" dirty="0">
              <a:solidFill>
                <a:schemeClr val="tx1"/>
              </a:solidFill>
            </a:endParaRPr>
          </a:p>
          <a:p>
            <a:pPr marL="342900" indent="-342900">
              <a:lnSpc>
                <a:spcPct val="150000"/>
              </a:lnSpc>
              <a:buFont typeface="Arial" panose="020B0604020202020204" pitchFamily="34" charset="0"/>
              <a:buChar char="•"/>
            </a:pPr>
            <a:endParaRPr lang="en-US" sz="2000" dirty="0">
              <a:solidFill>
                <a:schemeClr val="tx1"/>
              </a:solidFill>
            </a:endParaRPr>
          </a:p>
          <a:p>
            <a:pPr marL="342900" indent="-342900">
              <a:lnSpc>
                <a:spcPct val="150000"/>
              </a:lnSpc>
              <a:buFont typeface="Arial" panose="020B0604020202020204" pitchFamily="34" charset="0"/>
              <a:buChar char="•"/>
            </a:pPr>
            <a:endParaRPr lang="en-US" sz="2000" dirty="0"/>
          </a:p>
        </p:txBody>
      </p:sp>
    </p:spTree>
    <p:extLst>
      <p:ext uri="{BB962C8B-B14F-4D97-AF65-F5344CB8AC3E}">
        <p14:creationId xmlns:p14="http://schemas.microsoft.com/office/powerpoint/2010/main" val="373641153"/>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80144" y="2648174"/>
            <a:ext cx="7626745" cy="1551194"/>
          </a:xfrm>
        </p:spPr>
        <p:txBody>
          <a:bodyPr anchor="t"/>
          <a:lstStyle/>
          <a:p>
            <a:pPr>
              <a:spcAft>
                <a:spcPts val="600"/>
              </a:spcAft>
            </a:pPr>
            <a:r>
              <a:rPr lang="en-US" sz="2800" dirty="0"/>
              <a:t>Lab 09a – Implement Web Apps</a:t>
            </a:r>
            <a:br>
              <a:rPr lang="en-US" sz="2800" dirty="0"/>
            </a:br>
            <a:r>
              <a:rPr lang="en-US" sz="2800" dirty="0"/>
              <a:t>Lab 09b – Implement Azure Container Instances</a:t>
            </a:r>
            <a:br>
              <a:rPr lang="en-US" sz="2800" dirty="0"/>
            </a:br>
            <a:r>
              <a:rPr lang="en-US" sz="2800" dirty="0"/>
              <a:t>Lab 09c – Implement Azure Container Apps</a:t>
            </a:r>
            <a:br>
              <a:rPr lang="en-US" sz="2800" dirty="0"/>
            </a:br>
            <a:endParaRPr lang="en-US" sz="2800" dirty="0"/>
          </a:p>
        </p:txBody>
      </p:sp>
    </p:spTree>
    <p:extLst>
      <p:ext uri="{BB962C8B-B14F-4D97-AF65-F5344CB8AC3E}">
        <p14:creationId xmlns:p14="http://schemas.microsoft.com/office/powerpoint/2010/main" val="2166021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D2504-CD52-4530-95A0-64324BCD7B4B}"/>
              </a:ext>
            </a:extLst>
          </p:cNvPr>
          <p:cNvSpPr>
            <a:spLocks noGrp="1"/>
          </p:cNvSpPr>
          <p:nvPr>
            <p:ph type="title"/>
          </p:nvPr>
        </p:nvSpPr>
        <p:spPr>
          <a:xfrm>
            <a:off x="600855" y="525428"/>
            <a:ext cx="11701941" cy="502246"/>
          </a:xfrm>
        </p:spPr>
        <p:txBody>
          <a:bodyPr>
            <a:noAutofit/>
          </a:bodyPr>
          <a:lstStyle/>
          <a:p>
            <a:pPr>
              <a:lnSpc>
                <a:spcPct val="100000"/>
              </a:lnSpc>
            </a:pPr>
            <a:r>
              <a:rPr lang="en-US" spc="0" dirty="0"/>
              <a:t>Lab 09a – Implement web apps</a:t>
            </a:r>
          </a:p>
        </p:txBody>
      </p:sp>
      <p:sp>
        <p:nvSpPr>
          <p:cNvPr id="3" name="Text Placeholder 2">
            <a:extLst>
              <a:ext uri="{FF2B5EF4-FFF2-40B4-BE49-F238E27FC236}">
                <a16:creationId xmlns:a16="http://schemas.microsoft.com/office/drawing/2014/main" id="{04BC8621-FC09-45CE-9834-906039E08AEB}"/>
              </a:ext>
            </a:extLst>
          </p:cNvPr>
          <p:cNvSpPr txBox="1">
            <a:spLocks/>
          </p:cNvSpPr>
          <p:nvPr/>
        </p:nvSpPr>
        <p:spPr>
          <a:xfrm>
            <a:off x="340035" y="2322404"/>
            <a:ext cx="3787237" cy="2778047"/>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12"/>
              </a:spcAft>
            </a:pPr>
            <a:r>
              <a:rPr lang="en-US" sz="1800" spc="0" dirty="0">
                <a:solidFill>
                  <a:schemeClr val="tx1"/>
                </a:solidFill>
                <a:latin typeface="+mn-lt"/>
                <a:cs typeface="Segoe UI Semilight"/>
              </a:rPr>
              <a:t>In this lab, you learn about Azure web apps.</a:t>
            </a:r>
          </a:p>
          <a:p>
            <a:pPr>
              <a:spcAft>
                <a:spcPts val="612"/>
              </a:spcAft>
            </a:pPr>
            <a:r>
              <a:rPr lang="en-US" sz="1800" spc="0" dirty="0">
                <a:solidFill>
                  <a:schemeClr val="tx1"/>
                </a:solidFill>
                <a:latin typeface="+mn-lt"/>
                <a:cs typeface="Segoe UI Semilight"/>
              </a:rPr>
              <a:t>You learn to configure a web app to display a Hello World application in an external GitHub repository.</a:t>
            </a:r>
          </a:p>
          <a:p>
            <a:pPr>
              <a:spcAft>
                <a:spcPts val="612"/>
              </a:spcAft>
            </a:pPr>
            <a:r>
              <a:rPr lang="en-US" sz="1800" spc="0" dirty="0">
                <a:solidFill>
                  <a:schemeClr val="tx1"/>
                </a:solidFill>
                <a:latin typeface="+mn-lt"/>
                <a:cs typeface="Segoe UI Semilight"/>
              </a:rPr>
              <a:t>You learn to create a staging slot and swap with the production slot.</a:t>
            </a:r>
          </a:p>
          <a:p>
            <a:pPr>
              <a:spcAft>
                <a:spcPts val="612"/>
              </a:spcAft>
            </a:pPr>
            <a:r>
              <a:rPr lang="en-US" sz="1800" spc="0" dirty="0">
                <a:solidFill>
                  <a:schemeClr val="tx1"/>
                </a:solidFill>
                <a:latin typeface="+mn-lt"/>
                <a:cs typeface="Segoe UI Semilight"/>
              </a:rPr>
              <a:t>You also learn about autoscaling to accommodate demand surges.</a:t>
            </a:r>
            <a:endParaRPr lang="en-US" sz="1800" spc="0" dirty="0">
              <a:solidFill>
                <a:schemeClr val="tx1"/>
              </a:solidFill>
              <a:latin typeface="+mn-lt"/>
            </a:endParaRPr>
          </a:p>
        </p:txBody>
      </p:sp>
      <p:sp>
        <p:nvSpPr>
          <p:cNvPr id="5" name="Rectangle 4">
            <a:extLst>
              <a:ext uri="{FF2B5EF4-FFF2-40B4-BE49-F238E27FC236}">
                <a16:creationId xmlns:a16="http://schemas.microsoft.com/office/drawing/2014/main" id="{B894BD34-2A64-4ACC-BED2-9F7102FC04A2}"/>
              </a:ext>
              <a:ext uri="{C183D7F6-B498-43B3-948B-1728B52AA6E4}">
                <adec:decorative xmlns:adec="http://schemas.microsoft.com/office/drawing/2017/decorative" val="1"/>
              </a:ext>
            </a:extLst>
          </p:cNvPr>
          <p:cNvSpPr/>
          <p:nvPr/>
        </p:nvSpPr>
        <p:spPr bwMode="auto">
          <a:xfrm>
            <a:off x="5073540" y="2070192"/>
            <a:ext cx="6709687" cy="3432760"/>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00"/>
              </a:spcAft>
              <a:buSzPct val="90000"/>
            </a:pPr>
            <a:r>
              <a:rPr lang="en-US" sz="2000" dirty="0">
                <a:solidFill>
                  <a:schemeClr val="tx1"/>
                </a:solidFill>
                <a:latin typeface="+mj-lt"/>
                <a:cs typeface="Segoe UI Semilight"/>
              </a:rPr>
              <a:t>Task 1: </a:t>
            </a:r>
            <a:r>
              <a:rPr lang="en-US" sz="2000" dirty="0">
                <a:solidFill>
                  <a:schemeClr val="tx1"/>
                </a:solidFill>
                <a:cs typeface="Segoe UI Semilight"/>
              </a:rPr>
              <a:t>Create and configure an Azure web app.</a:t>
            </a:r>
          </a:p>
          <a:p>
            <a:pPr>
              <a:spcAft>
                <a:spcPts val="600"/>
              </a:spcAft>
              <a:buSzPct val="90000"/>
            </a:pPr>
            <a:r>
              <a:rPr lang="en-US" sz="2000" dirty="0">
                <a:solidFill>
                  <a:schemeClr val="tx1"/>
                </a:solidFill>
                <a:latin typeface="+mj-lt"/>
                <a:cs typeface="Segoe UI Semilight"/>
              </a:rPr>
              <a:t>Task 2: </a:t>
            </a:r>
            <a:r>
              <a:rPr lang="en-US" sz="2000" dirty="0">
                <a:solidFill>
                  <a:schemeClr val="tx1"/>
                </a:solidFill>
                <a:cs typeface="Segoe UI Semilight"/>
              </a:rPr>
              <a:t>Create and configure a deployment slot.</a:t>
            </a:r>
          </a:p>
          <a:p>
            <a:pPr>
              <a:spcAft>
                <a:spcPts val="600"/>
              </a:spcAft>
              <a:buSzPct val="90000"/>
            </a:pPr>
            <a:r>
              <a:rPr lang="en-US" sz="2000" dirty="0">
                <a:solidFill>
                  <a:schemeClr val="tx1"/>
                </a:solidFill>
                <a:latin typeface="+mj-lt"/>
                <a:cs typeface="Segoe UI Semilight"/>
              </a:rPr>
              <a:t>Task 3: </a:t>
            </a:r>
            <a:r>
              <a:rPr lang="en-US" sz="2000" dirty="0">
                <a:solidFill>
                  <a:schemeClr val="tx1"/>
                </a:solidFill>
                <a:cs typeface="Segoe UI Semilight"/>
              </a:rPr>
              <a:t>Configure web app deployment settings.</a:t>
            </a:r>
          </a:p>
          <a:p>
            <a:pPr>
              <a:spcAft>
                <a:spcPts val="600"/>
              </a:spcAft>
              <a:buSzPct val="90000"/>
            </a:pPr>
            <a:r>
              <a:rPr lang="en-US" sz="2000" dirty="0">
                <a:solidFill>
                  <a:schemeClr val="tx1"/>
                </a:solidFill>
                <a:latin typeface="+mj-lt"/>
                <a:cs typeface="Segoe UI Semilight"/>
              </a:rPr>
              <a:t>Task 4: </a:t>
            </a:r>
            <a:r>
              <a:rPr lang="en-US" sz="2000" dirty="0">
                <a:solidFill>
                  <a:schemeClr val="tx1"/>
                </a:solidFill>
                <a:cs typeface="Segoe UI Semilight"/>
              </a:rPr>
              <a:t>Swap deployment slots.</a:t>
            </a:r>
          </a:p>
          <a:p>
            <a:pPr>
              <a:spcAft>
                <a:spcPts val="600"/>
              </a:spcAft>
              <a:buSzPct val="90000"/>
            </a:pPr>
            <a:r>
              <a:rPr lang="en-US" sz="2000" dirty="0">
                <a:solidFill>
                  <a:schemeClr val="tx1"/>
                </a:solidFill>
                <a:latin typeface="+mj-lt"/>
                <a:cs typeface="Segoe UI Semilight"/>
              </a:rPr>
              <a:t>Task 5: </a:t>
            </a:r>
            <a:r>
              <a:rPr lang="en-US" sz="2000" dirty="0">
                <a:solidFill>
                  <a:schemeClr val="tx1"/>
                </a:solidFill>
                <a:cs typeface="Segoe UI Semilight"/>
              </a:rPr>
              <a:t>Configure and test autoscaling of a web app.</a:t>
            </a:r>
          </a:p>
          <a:p>
            <a:pPr>
              <a:spcAft>
                <a:spcPts val="600"/>
              </a:spcAft>
              <a:buSzPct val="90000"/>
            </a:pPr>
            <a:endParaRPr lang="en-US" sz="2000" dirty="0">
              <a:solidFill>
                <a:schemeClr val="tx1"/>
              </a:solidFill>
              <a:cs typeface="Segoe UI Semilight"/>
            </a:endParaRPr>
          </a:p>
          <a:p>
            <a:pPr>
              <a:spcAft>
                <a:spcPts val="600"/>
              </a:spcAft>
              <a:buSzPct val="90000"/>
            </a:pPr>
            <a:endParaRPr lang="en-US" sz="2000" dirty="0">
              <a:solidFill>
                <a:schemeClr val="tx1"/>
              </a:solidFill>
              <a:cs typeface="Segoe UI Semilight"/>
            </a:endParaRPr>
          </a:p>
          <a:p>
            <a:pPr>
              <a:spcAft>
                <a:spcPts val="600"/>
              </a:spcAft>
              <a:buSzPct val="90000"/>
            </a:pPr>
            <a:endParaRPr lang="en-US" sz="2000" dirty="0">
              <a:solidFill>
                <a:schemeClr val="tx1"/>
              </a:solidFill>
              <a:cs typeface="Segoe UI Semilight"/>
            </a:endParaRPr>
          </a:p>
          <a:p>
            <a:pPr>
              <a:spcAft>
                <a:spcPts val="600"/>
              </a:spcAft>
              <a:buSzPct val="90000"/>
            </a:pPr>
            <a:endParaRPr lang="en-US" sz="2000" dirty="0">
              <a:solidFill>
                <a:schemeClr val="tx1"/>
              </a:solidFill>
              <a:cs typeface="Segoe UI Semilight"/>
            </a:endParaRPr>
          </a:p>
          <a:p>
            <a:pPr>
              <a:spcAft>
                <a:spcPts val="600"/>
              </a:spcAft>
              <a:buSzPct val="90000"/>
            </a:pPr>
            <a:endParaRPr lang="en-US" sz="2000" dirty="0">
              <a:solidFill>
                <a:schemeClr val="tx1"/>
              </a:solidFill>
              <a:cs typeface="Segoe UI Semilight"/>
            </a:endParaRPr>
          </a:p>
        </p:txBody>
      </p:sp>
      <p:sp>
        <p:nvSpPr>
          <p:cNvPr id="8" name="Text Placeholder 2">
            <a:extLst>
              <a:ext uri="{FF2B5EF4-FFF2-40B4-BE49-F238E27FC236}">
                <a16:creationId xmlns:a16="http://schemas.microsoft.com/office/drawing/2014/main" id="{6BC707B9-982D-4646-99BA-5BEA2E7A9C86}"/>
              </a:ext>
            </a:extLst>
          </p:cNvPr>
          <p:cNvSpPr txBox="1">
            <a:spLocks/>
          </p:cNvSpPr>
          <p:nvPr/>
        </p:nvSpPr>
        <p:spPr>
          <a:xfrm>
            <a:off x="8251643" y="6126432"/>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14" name="arrow_15">
            <a:extLst>
              <a:ext uri="{FF2B5EF4-FFF2-40B4-BE49-F238E27FC236}">
                <a16:creationId xmlns:a16="http://schemas.microsoft.com/office/drawing/2014/main" id="{8A6F9B9F-835B-4D98-BAB0-5444377D4850}"/>
              </a:ext>
              <a:ext uri="{C183D7F6-B498-43B3-948B-1728B52AA6E4}">
                <adec:decorative xmlns:adec="http://schemas.microsoft.com/office/drawing/2017/decorative" val="1"/>
              </a:ext>
            </a:extLst>
          </p:cNvPr>
          <p:cNvSpPr>
            <a:spLocks noChangeAspect="1" noEditPoints="1"/>
          </p:cNvSpPr>
          <p:nvPr/>
        </p:nvSpPr>
        <p:spPr bwMode="auto">
          <a:xfrm>
            <a:off x="11783228" y="6137089"/>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1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4" name="TextBox 3">
            <a:extLst>
              <a:ext uri="{FF2B5EF4-FFF2-40B4-BE49-F238E27FC236}">
                <a16:creationId xmlns:a16="http://schemas.microsoft.com/office/drawing/2014/main" id="{1C719383-A8C8-C825-A0E7-E45FC0ED02C1}"/>
              </a:ext>
              <a:ext uri="{C183D7F6-B498-43B3-948B-1728B52AA6E4}">
                <adec:decorative xmlns:adec="http://schemas.microsoft.com/office/drawing/2017/decorative" val="1"/>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2597760610"/>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E2FD1-4409-4A36-8762-91B1800FD6C9}"/>
              </a:ext>
            </a:extLst>
          </p:cNvPr>
          <p:cNvSpPr>
            <a:spLocks noGrp="1"/>
          </p:cNvSpPr>
          <p:nvPr>
            <p:ph type="title"/>
          </p:nvPr>
        </p:nvSpPr>
        <p:spPr/>
        <p:txBody>
          <a:bodyPr/>
          <a:lstStyle/>
          <a:p>
            <a:r>
              <a:rPr lang="en-US" sz="3264" dirty="0"/>
              <a:t>Lab 09a – Web App Architecture Diagram</a:t>
            </a:r>
          </a:p>
        </p:txBody>
      </p:sp>
      <p:grpSp>
        <p:nvGrpSpPr>
          <p:cNvPr id="66" name="Group 65" descr="Architecture diagram for the web app lab tasks. ">
            <a:extLst>
              <a:ext uri="{FF2B5EF4-FFF2-40B4-BE49-F238E27FC236}">
                <a16:creationId xmlns:a16="http://schemas.microsoft.com/office/drawing/2014/main" id="{50B0A846-6791-C3D2-3716-97A19AC8CA6D}"/>
              </a:ext>
            </a:extLst>
          </p:cNvPr>
          <p:cNvGrpSpPr/>
          <p:nvPr/>
        </p:nvGrpSpPr>
        <p:grpSpPr>
          <a:xfrm>
            <a:off x="2148695" y="1497814"/>
            <a:ext cx="7965004" cy="4361569"/>
            <a:chOff x="2105891" y="1468579"/>
            <a:chExt cx="7809536" cy="4276436"/>
          </a:xfrm>
        </p:grpSpPr>
        <p:grpSp>
          <p:nvGrpSpPr>
            <p:cNvPr id="60" name="Group 59">
              <a:extLst>
                <a:ext uri="{FF2B5EF4-FFF2-40B4-BE49-F238E27FC236}">
                  <a16:creationId xmlns:a16="http://schemas.microsoft.com/office/drawing/2014/main" id="{E6E22C82-FAAB-750C-4FCD-9341233EF807}"/>
                </a:ext>
              </a:extLst>
            </p:cNvPr>
            <p:cNvGrpSpPr/>
            <p:nvPr/>
          </p:nvGrpSpPr>
          <p:grpSpPr>
            <a:xfrm>
              <a:off x="7489044" y="3635913"/>
              <a:ext cx="2255707" cy="1885711"/>
              <a:chOff x="4427564" y="3751883"/>
              <a:chExt cx="2255707" cy="1885711"/>
            </a:xfrm>
          </p:grpSpPr>
          <p:sp>
            <p:nvSpPr>
              <p:cNvPr id="58" name="Rectangle 57">
                <a:extLst>
                  <a:ext uri="{FF2B5EF4-FFF2-40B4-BE49-F238E27FC236}">
                    <a16:creationId xmlns:a16="http://schemas.microsoft.com/office/drawing/2014/main" id="{39728179-2896-9852-FB42-ACCA16E8A43B}"/>
                  </a:ext>
                </a:extLst>
              </p:cNvPr>
              <p:cNvSpPr/>
              <p:nvPr/>
            </p:nvSpPr>
            <p:spPr bwMode="auto">
              <a:xfrm>
                <a:off x="4427564" y="3751883"/>
                <a:ext cx="2255707" cy="1885711"/>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solidFill>
                    <a:schemeClr val="tx1"/>
                  </a:solidFill>
                  <a:cs typeface="Segoe UI" pitchFamily="34" charset="0"/>
                </a:endParaRPr>
              </a:p>
            </p:txBody>
          </p:sp>
          <p:pic>
            <p:nvPicPr>
              <p:cNvPr id="38" name="Graphic 37">
                <a:extLst>
                  <a:ext uri="{FF2B5EF4-FFF2-40B4-BE49-F238E27FC236}">
                    <a16:creationId xmlns:a16="http://schemas.microsoft.com/office/drawing/2014/main" id="{8776E298-2F7F-4996-B5A3-6F05BD97980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20804" y="4274838"/>
                <a:ext cx="476158" cy="432182"/>
              </a:xfrm>
              <a:prstGeom prst="rect">
                <a:avLst/>
              </a:prstGeom>
            </p:spPr>
          </p:pic>
          <p:sp>
            <p:nvSpPr>
              <p:cNvPr id="39" name="TextBox 38">
                <a:extLst>
                  <a:ext uri="{FF2B5EF4-FFF2-40B4-BE49-F238E27FC236}">
                    <a16:creationId xmlns:a16="http://schemas.microsoft.com/office/drawing/2014/main" id="{FFD3C7CA-25A8-4DBB-AFDA-F1DE92FEEDB0}"/>
                  </a:ext>
                </a:extLst>
              </p:cNvPr>
              <p:cNvSpPr txBox="1"/>
              <p:nvPr/>
            </p:nvSpPr>
            <p:spPr>
              <a:xfrm>
                <a:off x="5059016" y="4122245"/>
                <a:ext cx="1552849" cy="594650"/>
              </a:xfrm>
              <a:prstGeom prst="rect">
                <a:avLst/>
              </a:prstGeom>
              <a:noFill/>
            </p:spPr>
            <p:txBody>
              <a:bodyPr wrap="square">
                <a:spAutoFit/>
              </a:bodyPr>
              <a:lstStyle/>
              <a:p>
                <a:r>
                  <a:rPr lang="fr-FR" sz="1632" dirty="0"/>
                  <a:t>App Service Plan</a:t>
                </a:r>
              </a:p>
            </p:txBody>
          </p:sp>
          <p:sp>
            <p:nvSpPr>
              <p:cNvPr id="59" name="TextBox 58">
                <a:extLst>
                  <a:ext uri="{FF2B5EF4-FFF2-40B4-BE49-F238E27FC236}">
                    <a16:creationId xmlns:a16="http://schemas.microsoft.com/office/drawing/2014/main" id="{4B2C246F-6F27-B932-303B-9EB230E5FA99}"/>
                  </a:ext>
                </a:extLst>
              </p:cNvPr>
              <p:cNvSpPr txBox="1"/>
              <p:nvPr/>
            </p:nvSpPr>
            <p:spPr>
              <a:xfrm>
                <a:off x="4466277" y="3816370"/>
                <a:ext cx="785212" cy="343492"/>
              </a:xfrm>
              <a:prstGeom prst="rect">
                <a:avLst/>
              </a:prstGeom>
              <a:noFill/>
            </p:spPr>
            <p:txBody>
              <a:bodyPr wrap="square">
                <a:spAutoFit/>
              </a:bodyPr>
              <a:lstStyle/>
              <a:p>
                <a:r>
                  <a:rPr lang="en-GB" sz="1632" b="1" dirty="0">
                    <a:solidFill>
                      <a:srgbClr val="1A605E"/>
                    </a:solidFill>
                  </a:rPr>
                  <a:t>Task</a:t>
                </a:r>
                <a:r>
                  <a:rPr lang="fr-FR" sz="1632" b="1" dirty="0">
                    <a:solidFill>
                      <a:srgbClr val="1A605E"/>
                    </a:solidFill>
                  </a:rPr>
                  <a:t> 5</a:t>
                </a:r>
              </a:p>
            </p:txBody>
          </p:sp>
        </p:grpSp>
        <p:sp>
          <p:nvSpPr>
            <p:cNvPr id="57" name="Rectangle 56">
              <a:extLst>
                <a:ext uri="{FF2B5EF4-FFF2-40B4-BE49-F238E27FC236}">
                  <a16:creationId xmlns:a16="http://schemas.microsoft.com/office/drawing/2014/main" id="{705B242D-A22A-7D22-2019-590502ED5B9B}"/>
                </a:ext>
              </a:extLst>
            </p:cNvPr>
            <p:cNvSpPr/>
            <p:nvPr/>
          </p:nvSpPr>
          <p:spPr bwMode="auto">
            <a:xfrm>
              <a:off x="4620354" y="4416723"/>
              <a:ext cx="2255707" cy="1104901"/>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solidFill>
                  <a:schemeClr val="tx1"/>
                </a:solidFill>
                <a:cs typeface="Segoe UI" pitchFamily="34" charset="0"/>
              </a:endParaRPr>
            </a:p>
          </p:txBody>
        </p:sp>
        <p:sp>
          <p:nvSpPr>
            <p:cNvPr id="47" name="Rectangle 46">
              <a:extLst>
                <a:ext uri="{FF2B5EF4-FFF2-40B4-BE49-F238E27FC236}">
                  <a16:creationId xmlns:a16="http://schemas.microsoft.com/office/drawing/2014/main" id="{E1D0B0BB-AF2B-19AA-13B2-DF28F062F409}"/>
                </a:ext>
              </a:extLst>
            </p:cNvPr>
            <p:cNvSpPr/>
            <p:nvPr/>
          </p:nvSpPr>
          <p:spPr bwMode="auto">
            <a:xfrm>
              <a:off x="4612048" y="1915808"/>
              <a:ext cx="2258269" cy="1091479"/>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solidFill>
                  <a:schemeClr val="tx1"/>
                </a:solidFill>
                <a:cs typeface="Segoe UI" pitchFamily="34" charset="0"/>
              </a:endParaRPr>
            </a:p>
          </p:txBody>
        </p:sp>
        <p:sp>
          <p:nvSpPr>
            <p:cNvPr id="16" name="TextBox 15">
              <a:extLst>
                <a:ext uri="{FF2B5EF4-FFF2-40B4-BE49-F238E27FC236}">
                  <a16:creationId xmlns:a16="http://schemas.microsoft.com/office/drawing/2014/main" id="{FC928326-120B-4EE2-B11F-A95751CD5D80}"/>
                </a:ext>
              </a:extLst>
            </p:cNvPr>
            <p:cNvSpPr txBox="1"/>
            <p:nvPr/>
          </p:nvSpPr>
          <p:spPr>
            <a:xfrm>
              <a:off x="5140135" y="2281393"/>
              <a:ext cx="1644865" cy="343492"/>
            </a:xfrm>
            <a:prstGeom prst="rect">
              <a:avLst/>
            </a:prstGeom>
            <a:noFill/>
          </p:spPr>
          <p:txBody>
            <a:bodyPr wrap="square">
              <a:spAutoFit/>
            </a:bodyPr>
            <a:lstStyle/>
            <a:p>
              <a:r>
                <a:rPr lang="en-US" sz="1632" dirty="0"/>
                <a:t>Production slot</a:t>
              </a:r>
            </a:p>
          </p:txBody>
        </p:sp>
        <p:sp>
          <p:nvSpPr>
            <p:cNvPr id="25" name="TextBox 24">
              <a:extLst>
                <a:ext uri="{FF2B5EF4-FFF2-40B4-BE49-F238E27FC236}">
                  <a16:creationId xmlns:a16="http://schemas.microsoft.com/office/drawing/2014/main" id="{095951D2-C602-49B2-8ED2-A35F63FF4C00}"/>
                </a:ext>
              </a:extLst>
            </p:cNvPr>
            <p:cNvSpPr txBox="1"/>
            <p:nvPr/>
          </p:nvSpPr>
          <p:spPr>
            <a:xfrm>
              <a:off x="4682325" y="4434028"/>
              <a:ext cx="785212" cy="343492"/>
            </a:xfrm>
            <a:prstGeom prst="rect">
              <a:avLst/>
            </a:prstGeom>
            <a:noFill/>
          </p:spPr>
          <p:txBody>
            <a:bodyPr wrap="square">
              <a:spAutoFit/>
            </a:bodyPr>
            <a:lstStyle/>
            <a:p>
              <a:r>
                <a:rPr lang="fr-FR" sz="1632" b="1" dirty="0">
                  <a:solidFill>
                    <a:srgbClr val="1A605E"/>
                  </a:solidFill>
                </a:rPr>
                <a:t>Task 3</a:t>
              </a:r>
            </a:p>
          </p:txBody>
        </p:sp>
        <p:pic>
          <p:nvPicPr>
            <p:cNvPr id="26" name="Graphic 25">
              <a:extLst>
                <a:ext uri="{FF2B5EF4-FFF2-40B4-BE49-F238E27FC236}">
                  <a16:creationId xmlns:a16="http://schemas.microsoft.com/office/drawing/2014/main" id="{8692FDD0-655E-4B34-8157-77C337FE4FB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87994" y="4836993"/>
              <a:ext cx="588821" cy="534440"/>
            </a:xfrm>
            <a:prstGeom prst="rect">
              <a:avLst/>
            </a:prstGeom>
          </p:spPr>
        </p:pic>
        <p:sp>
          <p:nvSpPr>
            <p:cNvPr id="31" name="TextBox 30">
              <a:extLst>
                <a:ext uri="{FF2B5EF4-FFF2-40B4-BE49-F238E27FC236}">
                  <a16:creationId xmlns:a16="http://schemas.microsoft.com/office/drawing/2014/main" id="{1199704D-1EB4-4240-855D-D23F0D655975}"/>
                </a:ext>
              </a:extLst>
            </p:cNvPr>
            <p:cNvSpPr txBox="1"/>
            <p:nvPr/>
          </p:nvSpPr>
          <p:spPr>
            <a:xfrm>
              <a:off x="5180887" y="4836993"/>
              <a:ext cx="1800364" cy="594650"/>
            </a:xfrm>
            <a:prstGeom prst="rect">
              <a:avLst/>
            </a:prstGeom>
            <a:noFill/>
          </p:spPr>
          <p:txBody>
            <a:bodyPr wrap="square">
              <a:spAutoFit/>
            </a:bodyPr>
            <a:lstStyle/>
            <a:p>
              <a:pPr algn="ctr"/>
              <a:r>
                <a:rPr lang="en-US" sz="1632" dirty="0"/>
                <a:t>External</a:t>
              </a:r>
              <a:r>
                <a:rPr lang="fr-FR" sz="1632" dirty="0"/>
                <a:t> git</a:t>
              </a:r>
            </a:p>
            <a:p>
              <a:pPr algn="ctr"/>
              <a:r>
                <a:rPr lang="fr-FR" sz="1632" dirty="0"/>
                <a:t>Hello world!</a:t>
              </a:r>
            </a:p>
          </p:txBody>
        </p:sp>
        <p:pic>
          <p:nvPicPr>
            <p:cNvPr id="40" name="Picture 39">
              <a:extLst>
                <a:ext uri="{FF2B5EF4-FFF2-40B4-BE49-F238E27FC236}">
                  <a16:creationId xmlns:a16="http://schemas.microsoft.com/office/drawing/2014/main" id="{42F640E5-829A-4EE9-A0F1-61FF359341B6}"/>
                </a:ext>
              </a:extLst>
            </p:cNvPr>
            <p:cNvPicPr>
              <a:picLocks noChangeAspect="1"/>
            </p:cNvPicPr>
            <p:nvPr/>
          </p:nvPicPr>
          <p:blipFill>
            <a:blip r:embed="rId6"/>
            <a:stretch>
              <a:fillRect/>
            </a:stretch>
          </p:blipFill>
          <p:spPr>
            <a:xfrm>
              <a:off x="7648147" y="4790168"/>
              <a:ext cx="438565" cy="432181"/>
            </a:xfrm>
            <a:prstGeom prst="rect">
              <a:avLst/>
            </a:prstGeom>
          </p:spPr>
        </p:pic>
        <p:sp>
          <p:nvSpPr>
            <p:cNvPr id="41" name="TextBox 40">
              <a:extLst>
                <a:ext uri="{FF2B5EF4-FFF2-40B4-BE49-F238E27FC236}">
                  <a16:creationId xmlns:a16="http://schemas.microsoft.com/office/drawing/2014/main" id="{8B6E3248-0D0E-4925-AF98-AA15ACBD0587}"/>
                </a:ext>
              </a:extLst>
            </p:cNvPr>
            <p:cNvSpPr txBox="1"/>
            <p:nvPr/>
          </p:nvSpPr>
          <p:spPr>
            <a:xfrm>
              <a:off x="8118812" y="4676785"/>
              <a:ext cx="1391603" cy="594650"/>
            </a:xfrm>
            <a:prstGeom prst="rect">
              <a:avLst/>
            </a:prstGeom>
            <a:noFill/>
          </p:spPr>
          <p:txBody>
            <a:bodyPr wrap="square">
              <a:spAutoFit/>
            </a:bodyPr>
            <a:lstStyle/>
            <a:p>
              <a:r>
                <a:rPr lang="fr-FR" sz="1632" dirty="0"/>
                <a:t>Autoscale rule</a:t>
              </a:r>
            </a:p>
          </p:txBody>
        </p:sp>
        <p:grpSp>
          <p:nvGrpSpPr>
            <p:cNvPr id="46" name="Group 45">
              <a:extLst>
                <a:ext uri="{FF2B5EF4-FFF2-40B4-BE49-F238E27FC236}">
                  <a16:creationId xmlns:a16="http://schemas.microsoft.com/office/drawing/2014/main" id="{4CEDBCF3-EDA7-3ACC-12C3-B5DD975FF0D8}"/>
                </a:ext>
              </a:extLst>
            </p:cNvPr>
            <p:cNvGrpSpPr/>
            <p:nvPr/>
          </p:nvGrpSpPr>
          <p:grpSpPr>
            <a:xfrm>
              <a:off x="2247704" y="3101545"/>
              <a:ext cx="2255707" cy="2420079"/>
              <a:chOff x="955534" y="1946124"/>
              <a:chExt cx="2255707" cy="2239573"/>
            </a:xfrm>
          </p:grpSpPr>
          <p:sp>
            <p:nvSpPr>
              <p:cNvPr id="13" name="Rectangle 12">
                <a:extLst>
                  <a:ext uri="{FF2B5EF4-FFF2-40B4-BE49-F238E27FC236}">
                    <a16:creationId xmlns:a16="http://schemas.microsoft.com/office/drawing/2014/main" id="{FB87317F-0C93-45F6-BA74-16E9E22E664F}"/>
                  </a:ext>
                </a:extLst>
              </p:cNvPr>
              <p:cNvSpPr/>
              <p:nvPr/>
            </p:nvSpPr>
            <p:spPr bwMode="auto">
              <a:xfrm>
                <a:off x="955534" y="1963524"/>
                <a:ext cx="2255707" cy="2222173"/>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solidFill>
                    <a:schemeClr val="tx1"/>
                  </a:solidFill>
                  <a:cs typeface="Segoe UI" pitchFamily="34" charset="0"/>
                </a:endParaRPr>
              </a:p>
            </p:txBody>
          </p:sp>
          <p:sp>
            <p:nvSpPr>
              <p:cNvPr id="10" name="TextBox 9">
                <a:extLst>
                  <a:ext uri="{FF2B5EF4-FFF2-40B4-BE49-F238E27FC236}">
                    <a16:creationId xmlns:a16="http://schemas.microsoft.com/office/drawing/2014/main" id="{D96FF274-E51B-4E1F-8507-54D2A51A4832}"/>
                  </a:ext>
                </a:extLst>
              </p:cNvPr>
              <p:cNvSpPr txBox="1"/>
              <p:nvPr/>
            </p:nvSpPr>
            <p:spPr>
              <a:xfrm>
                <a:off x="984403" y="1946124"/>
                <a:ext cx="839641" cy="317872"/>
              </a:xfrm>
              <a:prstGeom prst="rect">
                <a:avLst/>
              </a:prstGeom>
              <a:noFill/>
            </p:spPr>
            <p:txBody>
              <a:bodyPr wrap="square">
                <a:spAutoFit/>
              </a:bodyPr>
              <a:lstStyle/>
              <a:p>
                <a:r>
                  <a:rPr lang="en-US" sz="1632" b="1" dirty="0">
                    <a:solidFill>
                      <a:srgbClr val="1A605E"/>
                    </a:solidFill>
                  </a:rPr>
                  <a:t>Task 1</a:t>
                </a:r>
              </a:p>
            </p:txBody>
          </p:sp>
          <p:pic>
            <p:nvPicPr>
              <p:cNvPr id="12" name="Graphic 11">
                <a:extLst>
                  <a:ext uri="{FF2B5EF4-FFF2-40B4-BE49-F238E27FC236}">
                    <a16:creationId xmlns:a16="http://schemas.microsoft.com/office/drawing/2014/main" id="{58411945-0D70-4324-A3A9-CCE9DB1C918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37937" y="2224746"/>
                <a:ext cx="475714" cy="431779"/>
              </a:xfrm>
              <a:prstGeom prst="rect">
                <a:avLst/>
              </a:prstGeom>
            </p:spPr>
          </p:pic>
          <p:sp>
            <p:nvSpPr>
              <p:cNvPr id="14" name="TextBox 13">
                <a:extLst>
                  <a:ext uri="{FF2B5EF4-FFF2-40B4-BE49-F238E27FC236}">
                    <a16:creationId xmlns:a16="http://schemas.microsoft.com/office/drawing/2014/main" id="{63F04105-0E47-4E9F-B134-28F9E79C739E}"/>
                  </a:ext>
                </a:extLst>
              </p:cNvPr>
              <p:cNvSpPr txBox="1"/>
              <p:nvPr/>
            </p:nvSpPr>
            <p:spPr>
              <a:xfrm>
                <a:off x="1379597" y="2639067"/>
                <a:ext cx="1391603" cy="317872"/>
              </a:xfrm>
              <a:prstGeom prst="rect">
                <a:avLst/>
              </a:prstGeom>
              <a:noFill/>
            </p:spPr>
            <p:txBody>
              <a:bodyPr wrap="square">
                <a:spAutoFit/>
              </a:bodyPr>
              <a:lstStyle/>
              <a:p>
                <a:r>
                  <a:rPr lang="en-US" sz="1632" dirty="0"/>
                  <a:t>App Service</a:t>
                </a:r>
              </a:p>
            </p:txBody>
          </p:sp>
          <p:pic>
            <p:nvPicPr>
              <p:cNvPr id="4" name="Graphic 3">
                <a:extLst>
                  <a:ext uri="{FF2B5EF4-FFF2-40B4-BE49-F238E27FC236}">
                    <a16:creationId xmlns:a16="http://schemas.microsoft.com/office/drawing/2014/main" id="{B70655A5-B609-9411-74A1-716B1AAB452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713329" y="3084525"/>
                <a:ext cx="512981" cy="512982"/>
              </a:xfrm>
              <a:prstGeom prst="rect">
                <a:avLst/>
              </a:prstGeom>
            </p:spPr>
          </p:pic>
          <p:sp>
            <p:nvSpPr>
              <p:cNvPr id="45" name="TextBox 44">
                <a:extLst>
                  <a:ext uri="{FF2B5EF4-FFF2-40B4-BE49-F238E27FC236}">
                    <a16:creationId xmlns:a16="http://schemas.microsoft.com/office/drawing/2014/main" id="{57F3F170-F820-5792-C6EA-FBA3F05C0FBD}"/>
                  </a:ext>
                </a:extLst>
              </p:cNvPr>
              <p:cNvSpPr txBox="1"/>
              <p:nvPr/>
            </p:nvSpPr>
            <p:spPr>
              <a:xfrm>
                <a:off x="1379597" y="3595442"/>
                <a:ext cx="1138081" cy="317872"/>
              </a:xfrm>
              <a:prstGeom prst="rect">
                <a:avLst/>
              </a:prstGeom>
              <a:noFill/>
            </p:spPr>
            <p:txBody>
              <a:bodyPr wrap="square">
                <a:spAutoFit/>
              </a:bodyPr>
              <a:lstStyle/>
              <a:p>
                <a:r>
                  <a:rPr lang="en-US" sz="1632" dirty="0"/>
                  <a:t>Web App</a:t>
                </a:r>
              </a:p>
            </p:txBody>
          </p:sp>
        </p:grpSp>
        <p:sp>
          <p:nvSpPr>
            <p:cNvPr id="49" name="Rectangle 48">
              <a:extLst>
                <a:ext uri="{FF2B5EF4-FFF2-40B4-BE49-F238E27FC236}">
                  <a16:creationId xmlns:a16="http://schemas.microsoft.com/office/drawing/2014/main" id="{9920C6F1-F403-6134-C0EA-C431EF5F23D5}"/>
                </a:ext>
              </a:extLst>
            </p:cNvPr>
            <p:cNvSpPr/>
            <p:nvPr/>
          </p:nvSpPr>
          <p:spPr bwMode="auto">
            <a:xfrm>
              <a:off x="4618245" y="3138173"/>
              <a:ext cx="2255707" cy="1027344"/>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en-US" sz="1632" dirty="0">
                <a:solidFill>
                  <a:schemeClr val="tx1"/>
                </a:solidFill>
                <a:cs typeface="Segoe UI" pitchFamily="34" charset="0"/>
              </a:endParaRPr>
            </a:p>
          </p:txBody>
        </p:sp>
        <p:sp>
          <p:nvSpPr>
            <p:cNvPr id="50" name="TextBox 49">
              <a:extLst>
                <a:ext uri="{FF2B5EF4-FFF2-40B4-BE49-F238E27FC236}">
                  <a16:creationId xmlns:a16="http://schemas.microsoft.com/office/drawing/2014/main" id="{2FB3C4C6-42B5-E7DA-C93A-FA3557BEF917}"/>
                </a:ext>
              </a:extLst>
            </p:cNvPr>
            <p:cNvSpPr txBox="1"/>
            <p:nvPr/>
          </p:nvSpPr>
          <p:spPr>
            <a:xfrm>
              <a:off x="5193422" y="3608171"/>
              <a:ext cx="1644865" cy="343492"/>
            </a:xfrm>
            <a:prstGeom prst="rect">
              <a:avLst/>
            </a:prstGeom>
            <a:noFill/>
          </p:spPr>
          <p:txBody>
            <a:bodyPr wrap="square">
              <a:spAutoFit/>
            </a:bodyPr>
            <a:lstStyle/>
            <a:p>
              <a:r>
                <a:rPr lang="en-US" sz="1632" dirty="0"/>
                <a:t>Staging slot</a:t>
              </a:r>
            </a:p>
          </p:txBody>
        </p:sp>
        <p:sp>
          <p:nvSpPr>
            <p:cNvPr id="51" name="TextBox 50">
              <a:extLst>
                <a:ext uri="{FF2B5EF4-FFF2-40B4-BE49-F238E27FC236}">
                  <a16:creationId xmlns:a16="http://schemas.microsoft.com/office/drawing/2014/main" id="{617FB6D0-7052-0A77-82D5-BC76C56B4566}"/>
                </a:ext>
              </a:extLst>
            </p:cNvPr>
            <p:cNvSpPr txBox="1"/>
            <p:nvPr/>
          </p:nvSpPr>
          <p:spPr>
            <a:xfrm>
              <a:off x="4659011" y="3148211"/>
              <a:ext cx="839641" cy="343492"/>
            </a:xfrm>
            <a:prstGeom prst="rect">
              <a:avLst/>
            </a:prstGeom>
            <a:noFill/>
          </p:spPr>
          <p:txBody>
            <a:bodyPr wrap="square">
              <a:spAutoFit/>
            </a:bodyPr>
            <a:lstStyle/>
            <a:p>
              <a:r>
                <a:rPr lang="en-US" sz="1632" b="1" dirty="0">
                  <a:solidFill>
                    <a:srgbClr val="1A605E"/>
                  </a:solidFill>
                </a:rPr>
                <a:t>Task 2</a:t>
              </a:r>
            </a:p>
          </p:txBody>
        </p:sp>
        <p:pic>
          <p:nvPicPr>
            <p:cNvPr id="52" name="Graphic 51">
              <a:extLst>
                <a:ext uri="{FF2B5EF4-FFF2-40B4-BE49-F238E27FC236}">
                  <a16:creationId xmlns:a16="http://schemas.microsoft.com/office/drawing/2014/main" id="{7C412B1A-0269-C0FC-389B-6607DB786E2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779301" y="3539281"/>
              <a:ext cx="453846" cy="411931"/>
            </a:xfrm>
            <a:prstGeom prst="rect">
              <a:avLst/>
            </a:prstGeom>
          </p:spPr>
        </p:pic>
        <p:sp>
          <p:nvSpPr>
            <p:cNvPr id="53" name="TextBox 52">
              <a:extLst>
                <a:ext uri="{FF2B5EF4-FFF2-40B4-BE49-F238E27FC236}">
                  <a16:creationId xmlns:a16="http://schemas.microsoft.com/office/drawing/2014/main" id="{493C7DEE-78DD-33B5-C275-B1059DA70C84}"/>
                </a:ext>
              </a:extLst>
            </p:cNvPr>
            <p:cNvSpPr txBox="1"/>
            <p:nvPr/>
          </p:nvSpPr>
          <p:spPr>
            <a:xfrm>
              <a:off x="7180448" y="2762991"/>
              <a:ext cx="839641" cy="343492"/>
            </a:xfrm>
            <a:prstGeom prst="rect">
              <a:avLst/>
            </a:prstGeom>
            <a:noFill/>
          </p:spPr>
          <p:txBody>
            <a:bodyPr wrap="square">
              <a:spAutoFit/>
            </a:bodyPr>
            <a:lstStyle/>
            <a:p>
              <a:r>
                <a:rPr lang="en-US" sz="1632" b="1" dirty="0">
                  <a:solidFill>
                    <a:srgbClr val="1A605E"/>
                  </a:solidFill>
                </a:rPr>
                <a:t>Task 4</a:t>
              </a:r>
            </a:p>
          </p:txBody>
        </p:sp>
        <p:sp>
          <p:nvSpPr>
            <p:cNvPr id="55" name="TextBox 54">
              <a:extLst>
                <a:ext uri="{FF2B5EF4-FFF2-40B4-BE49-F238E27FC236}">
                  <a16:creationId xmlns:a16="http://schemas.microsoft.com/office/drawing/2014/main" id="{BA838788-D8A2-B0C4-0EE7-A24810177418}"/>
                </a:ext>
              </a:extLst>
            </p:cNvPr>
            <p:cNvSpPr txBox="1"/>
            <p:nvPr/>
          </p:nvSpPr>
          <p:spPr>
            <a:xfrm>
              <a:off x="7206782" y="3042362"/>
              <a:ext cx="839641" cy="343492"/>
            </a:xfrm>
            <a:prstGeom prst="rect">
              <a:avLst/>
            </a:prstGeom>
            <a:noFill/>
          </p:spPr>
          <p:txBody>
            <a:bodyPr wrap="square">
              <a:spAutoFit/>
            </a:bodyPr>
            <a:lstStyle/>
            <a:p>
              <a:r>
                <a:rPr lang="en-US" sz="1632" dirty="0"/>
                <a:t>Swap</a:t>
              </a:r>
            </a:p>
          </p:txBody>
        </p:sp>
        <p:sp>
          <p:nvSpPr>
            <p:cNvPr id="56" name="Left Bracket 55">
              <a:extLst>
                <a:ext uri="{FF2B5EF4-FFF2-40B4-BE49-F238E27FC236}">
                  <a16:creationId xmlns:a16="http://schemas.microsoft.com/office/drawing/2014/main" id="{F365249E-5FCD-CABD-D405-4BE9E4117F9C}"/>
                </a:ext>
              </a:extLst>
            </p:cNvPr>
            <p:cNvSpPr/>
            <p:nvPr/>
          </p:nvSpPr>
          <p:spPr>
            <a:xfrm flipH="1">
              <a:off x="6847618" y="2464947"/>
              <a:ext cx="332830" cy="1280300"/>
            </a:xfrm>
            <a:prstGeom prst="leftBracke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32" dirty="0"/>
            </a:p>
          </p:txBody>
        </p:sp>
        <p:cxnSp>
          <p:nvCxnSpPr>
            <p:cNvPr id="62" name="Straight Arrow Connector 61">
              <a:extLst>
                <a:ext uri="{FF2B5EF4-FFF2-40B4-BE49-F238E27FC236}">
                  <a16:creationId xmlns:a16="http://schemas.microsoft.com/office/drawing/2014/main" id="{3C33EC1F-B673-024A-A4F5-1CC45261528E}"/>
                </a:ext>
              </a:extLst>
            </p:cNvPr>
            <p:cNvCxnSpPr>
              <a:cxnSpLocks/>
              <a:stCxn id="57" idx="0"/>
              <a:endCxn id="49" idx="2"/>
            </p:cNvCxnSpPr>
            <p:nvPr/>
          </p:nvCxnSpPr>
          <p:spPr>
            <a:xfrm flipH="1" flipV="1">
              <a:off x="5746099" y="4165517"/>
              <a:ext cx="2109" cy="25120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189E439A-28F7-954D-8DB6-5EB40DBA2978}"/>
                </a:ext>
              </a:extLst>
            </p:cNvPr>
            <p:cNvSpPr/>
            <p:nvPr/>
          </p:nvSpPr>
          <p:spPr bwMode="auto">
            <a:xfrm>
              <a:off x="2105891" y="1623310"/>
              <a:ext cx="7809536" cy="4121705"/>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1632" dirty="0">
                <a:gradFill>
                  <a:gsLst>
                    <a:gs pos="0">
                      <a:srgbClr val="FFFFFF"/>
                    </a:gs>
                    <a:gs pos="100000">
                      <a:srgbClr val="FFFFFF"/>
                    </a:gs>
                  </a:gsLst>
                  <a:lin ang="5400000" scaled="0"/>
                </a:gradFill>
                <a:ea typeface="Segoe UI" pitchFamily="34" charset="0"/>
                <a:cs typeface="Segoe UI" pitchFamily="34" charset="0"/>
              </a:endParaRPr>
            </a:p>
          </p:txBody>
        </p:sp>
        <p:grpSp>
          <p:nvGrpSpPr>
            <p:cNvPr id="64" name="Group 63">
              <a:extLst>
                <a:ext uri="{FF2B5EF4-FFF2-40B4-BE49-F238E27FC236}">
                  <a16:creationId xmlns:a16="http://schemas.microsoft.com/office/drawing/2014/main" id="{F5AB1776-A427-970F-E49A-6F7F4DA5865F}"/>
                </a:ext>
              </a:extLst>
            </p:cNvPr>
            <p:cNvGrpSpPr/>
            <p:nvPr/>
          </p:nvGrpSpPr>
          <p:grpSpPr>
            <a:xfrm>
              <a:off x="2197901" y="1468579"/>
              <a:ext cx="1972883" cy="346015"/>
              <a:chOff x="955534" y="1581875"/>
              <a:chExt cx="1972883" cy="346015"/>
            </a:xfrm>
          </p:grpSpPr>
          <p:sp>
            <p:nvSpPr>
              <p:cNvPr id="11" name="TextBox 10">
                <a:extLst>
                  <a:ext uri="{FF2B5EF4-FFF2-40B4-BE49-F238E27FC236}">
                    <a16:creationId xmlns:a16="http://schemas.microsoft.com/office/drawing/2014/main" id="{98B7421D-D63E-4656-BDC8-0C3449580D1F}"/>
                  </a:ext>
                </a:extLst>
              </p:cNvPr>
              <p:cNvSpPr txBox="1"/>
              <p:nvPr/>
            </p:nvSpPr>
            <p:spPr>
              <a:xfrm>
                <a:off x="955534" y="1581875"/>
                <a:ext cx="1972883" cy="343492"/>
              </a:xfrm>
              <a:prstGeom prst="rect">
                <a:avLst/>
              </a:prstGeom>
              <a:solidFill>
                <a:schemeClr val="bg1"/>
              </a:solidFill>
            </p:spPr>
            <p:txBody>
              <a:bodyPr wrap="square">
                <a:spAutoFit/>
              </a:bodyPr>
              <a:lstStyle/>
              <a:p>
                <a:pPr algn="r"/>
                <a:r>
                  <a:rPr lang="fr-FR" sz="1632" dirty="0"/>
                  <a:t>az104-09a-rg9a</a:t>
                </a:r>
              </a:p>
            </p:txBody>
          </p:sp>
          <p:pic>
            <p:nvPicPr>
              <p:cNvPr id="9" name="Graphic 8">
                <a:extLst>
                  <a:ext uri="{FF2B5EF4-FFF2-40B4-BE49-F238E27FC236}">
                    <a16:creationId xmlns:a16="http://schemas.microsoft.com/office/drawing/2014/main" id="{CB1B966D-AF9A-4EF0-9835-0483AB7E511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55534" y="1592996"/>
                <a:ext cx="368970" cy="334894"/>
              </a:xfrm>
              <a:prstGeom prst="rect">
                <a:avLst/>
              </a:prstGeom>
            </p:spPr>
          </p:pic>
        </p:grpSp>
        <p:pic>
          <p:nvPicPr>
            <p:cNvPr id="15" name="Graphic 14">
              <a:extLst>
                <a:ext uri="{FF2B5EF4-FFF2-40B4-BE49-F238E27FC236}">
                  <a16:creationId xmlns:a16="http://schemas.microsoft.com/office/drawing/2014/main" id="{B63EA9C9-375B-4A34-BF70-78A9DDCA932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744687" y="2212503"/>
              <a:ext cx="453846" cy="411931"/>
            </a:xfrm>
            <a:prstGeom prst="rect">
              <a:avLst/>
            </a:prstGeom>
          </p:spPr>
        </p:pic>
      </p:grpSp>
    </p:spTree>
    <p:extLst>
      <p:ext uri="{BB962C8B-B14F-4D97-AF65-F5344CB8AC3E}">
        <p14:creationId xmlns:p14="http://schemas.microsoft.com/office/powerpoint/2010/main" val="2421558168"/>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FF64B-7715-4208-AD5E-FB08164F194B}"/>
              </a:ext>
            </a:extLst>
          </p:cNvPr>
          <p:cNvSpPr>
            <a:spLocks noGrp="1"/>
          </p:cNvSpPr>
          <p:nvPr>
            <p:ph type="title"/>
          </p:nvPr>
        </p:nvSpPr>
        <p:spPr>
          <a:xfrm>
            <a:off x="600855" y="525428"/>
            <a:ext cx="11701941" cy="502246"/>
          </a:xfrm>
        </p:spPr>
        <p:txBody>
          <a:bodyPr>
            <a:noAutofit/>
          </a:bodyPr>
          <a:lstStyle/>
          <a:p>
            <a:pPr>
              <a:lnSpc>
                <a:spcPct val="100000"/>
              </a:lnSpc>
            </a:pPr>
            <a:r>
              <a:rPr lang="en-US" spc="0" dirty="0"/>
              <a:t>Lab 09b – Implement Azure Container Instances</a:t>
            </a:r>
          </a:p>
        </p:txBody>
      </p:sp>
      <p:sp>
        <p:nvSpPr>
          <p:cNvPr id="3" name="Text Placeholder 2">
            <a:extLst>
              <a:ext uri="{FF2B5EF4-FFF2-40B4-BE49-F238E27FC236}">
                <a16:creationId xmlns:a16="http://schemas.microsoft.com/office/drawing/2014/main" id="{4943E2BF-E643-416A-879B-EBFC578CED04}"/>
              </a:ext>
            </a:extLst>
          </p:cNvPr>
          <p:cNvSpPr txBox="1">
            <a:spLocks/>
          </p:cNvSpPr>
          <p:nvPr/>
        </p:nvSpPr>
        <p:spPr>
          <a:xfrm>
            <a:off x="459724" y="2267157"/>
            <a:ext cx="3509294" cy="2260106"/>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spc="0" dirty="0">
                <a:solidFill>
                  <a:schemeClr val="tx1"/>
                </a:solidFill>
                <a:latin typeface="+mn-lt"/>
                <a:cs typeface="Segoe UI Semilight"/>
              </a:rPr>
              <a:t>In this lab, you learn how to implement Azure Container Instances.</a:t>
            </a:r>
          </a:p>
          <a:p>
            <a:endParaRPr lang="en-US" sz="1800" spc="0" dirty="0">
              <a:solidFill>
                <a:schemeClr val="tx1"/>
              </a:solidFill>
              <a:latin typeface="+mn-lt"/>
              <a:cs typeface="Segoe UI Semilight"/>
            </a:endParaRPr>
          </a:p>
          <a:p>
            <a:r>
              <a:rPr lang="en-US" sz="1800" spc="0" dirty="0">
                <a:solidFill>
                  <a:schemeClr val="tx1"/>
                </a:solidFill>
                <a:latin typeface="+mn-lt"/>
                <a:cs typeface="Segoe UI Semilight"/>
              </a:rPr>
              <a:t>You learn to deploy an Azure Container Instance to display a Hello World app.</a:t>
            </a:r>
          </a:p>
          <a:p>
            <a:endParaRPr lang="en-US" sz="1800" spc="0" dirty="0">
              <a:solidFill>
                <a:schemeClr val="tx1"/>
              </a:solidFill>
              <a:latin typeface="+mn-lt"/>
              <a:cs typeface="Segoe UI Semilight"/>
            </a:endParaRPr>
          </a:p>
        </p:txBody>
      </p:sp>
      <p:sp>
        <p:nvSpPr>
          <p:cNvPr id="12" name="Rectangle 11">
            <a:extLst>
              <a:ext uri="{FF2B5EF4-FFF2-40B4-BE49-F238E27FC236}">
                <a16:creationId xmlns:a16="http://schemas.microsoft.com/office/drawing/2014/main" id="{D7CB412E-13F0-4DAC-B2FD-C1B25454E0BD}"/>
              </a:ext>
              <a:ext uri="{C183D7F6-B498-43B3-948B-1728B52AA6E4}">
                <adec:decorative xmlns:adec="http://schemas.microsoft.com/office/drawing/2017/decorative" val="0"/>
              </a:ext>
            </a:extLst>
          </p:cNvPr>
          <p:cNvSpPr/>
          <p:nvPr/>
        </p:nvSpPr>
        <p:spPr bwMode="auto">
          <a:xfrm>
            <a:off x="5071840" y="2082131"/>
            <a:ext cx="6791236" cy="3664630"/>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00"/>
              </a:spcAft>
              <a:buSzPct val="90000"/>
              <a:tabLst>
                <a:tab pos="231531" algn="l"/>
              </a:tabLst>
            </a:pPr>
            <a:r>
              <a:rPr lang="en-US" sz="2040" dirty="0">
                <a:solidFill>
                  <a:schemeClr val="tx1"/>
                </a:solidFill>
                <a:latin typeface="+mj-lt"/>
                <a:cs typeface="Segoe UI Semilight"/>
              </a:rPr>
              <a:t>Task 1: </a:t>
            </a:r>
            <a:r>
              <a:rPr lang="en-US" sz="2040" dirty="0">
                <a:solidFill>
                  <a:schemeClr val="tx1"/>
                </a:solidFill>
                <a:cs typeface="Segoe UI Semilight"/>
              </a:rPr>
              <a:t>Deploy an Azure Container Instance using a Docker image.</a:t>
            </a:r>
          </a:p>
          <a:p>
            <a:pPr>
              <a:spcAft>
                <a:spcPts val="600"/>
              </a:spcAft>
              <a:buSzPct val="90000"/>
              <a:tabLst>
                <a:tab pos="231531" algn="l"/>
              </a:tabLst>
            </a:pPr>
            <a:r>
              <a:rPr lang="en-US" sz="2040" dirty="0">
                <a:solidFill>
                  <a:schemeClr val="tx1"/>
                </a:solidFill>
                <a:latin typeface="+mj-lt"/>
                <a:cs typeface="Segoe UI Semilight"/>
              </a:rPr>
              <a:t>Task 2: </a:t>
            </a:r>
            <a:r>
              <a:rPr lang="en-US" sz="2040" dirty="0">
                <a:solidFill>
                  <a:schemeClr val="tx1"/>
                </a:solidFill>
                <a:cs typeface="Segoe UI Semilight"/>
              </a:rPr>
              <a:t>Test and verify deployment of an Azure Container Instance.</a:t>
            </a:r>
          </a:p>
          <a:p>
            <a:pPr>
              <a:spcAft>
                <a:spcPts val="600"/>
              </a:spcAft>
              <a:buSzPct val="90000"/>
            </a:pPr>
            <a:endParaRPr lang="en-US" sz="2040" dirty="0">
              <a:solidFill>
                <a:schemeClr val="tx1"/>
              </a:solidFill>
              <a:cs typeface="Segoe UI Semilight"/>
            </a:endParaRPr>
          </a:p>
        </p:txBody>
      </p:sp>
      <p:sp>
        <p:nvSpPr>
          <p:cNvPr id="5" name="Text Placeholder 2">
            <a:extLst>
              <a:ext uri="{FF2B5EF4-FFF2-40B4-BE49-F238E27FC236}">
                <a16:creationId xmlns:a16="http://schemas.microsoft.com/office/drawing/2014/main" id="{9793AA3D-2C36-4BAD-B7EE-86044295246B}"/>
              </a:ext>
              <a:ext uri="{C183D7F6-B498-43B3-948B-1728B52AA6E4}">
                <adec:decorative xmlns:adec="http://schemas.microsoft.com/office/drawing/2017/decorative" val="1"/>
              </a:ext>
            </a:extLst>
          </p:cNvPr>
          <p:cNvSpPr txBox="1">
            <a:spLocks/>
          </p:cNvSpPr>
          <p:nvPr/>
        </p:nvSpPr>
        <p:spPr>
          <a:xfrm>
            <a:off x="8251643" y="6126432"/>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6" name="arrow_15">
            <a:extLst>
              <a:ext uri="{FF2B5EF4-FFF2-40B4-BE49-F238E27FC236}">
                <a16:creationId xmlns:a16="http://schemas.microsoft.com/office/drawing/2014/main" id="{BC4D0DD0-166B-4347-82EA-C40693C2E6F5}"/>
              </a:ext>
              <a:ext uri="{C183D7F6-B498-43B3-948B-1728B52AA6E4}">
                <adec:decorative xmlns:adec="http://schemas.microsoft.com/office/drawing/2017/decorative" val="1"/>
              </a:ext>
            </a:extLst>
          </p:cNvPr>
          <p:cNvSpPr>
            <a:spLocks noChangeAspect="1" noEditPoints="1"/>
          </p:cNvSpPr>
          <p:nvPr/>
        </p:nvSpPr>
        <p:spPr bwMode="auto">
          <a:xfrm>
            <a:off x="11783228" y="6137089"/>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4" name="TextBox 3">
            <a:extLst>
              <a:ext uri="{FF2B5EF4-FFF2-40B4-BE49-F238E27FC236}">
                <a16:creationId xmlns:a16="http://schemas.microsoft.com/office/drawing/2014/main" id="{6B9B4D68-B4F2-B114-9F5E-DA790AF9D2A7}"/>
              </a:ext>
              <a:ext uri="{C183D7F6-B498-43B3-948B-1728B52AA6E4}">
                <adec:decorative xmlns:adec="http://schemas.microsoft.com/office/drawing/2017/decorative" val="1"/>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1099413902"/>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15328-42D9-BB9C-8F25-A2579348AC0E}"/>
              </a:ext>
            </a:extLst>
          </p:cNvPr>
          <p:cNvSpPr>
            <a:spLocks noGrp="1"/>
          </p:cNvSpPr>
          <p:nvPr>
            <p:ph type="title"/>
          </p:nvPr>
        </p:nvSpPr>
        <p:spPr/>
        <p:txBody>
          <a:bodyPr/>
          <a:lstStyle/>
          <a:p>
            <a:r>
              <a:rPr lang="en-US" sz="3264" dirty="0"/>
              <a:t>Lab 09b – Azure Container Instances Diagram</a:t>
            </a:r>
          </a:p>
        </p:txBody>
      </p:sp>
      <p:grpSp>
        <p:nvGrpSpPr>
          <p:cNvPr id="45" name="Group 44" descr="Architecture diagram for the azure container instance lab tasks. ">
            <a:extLst>
              <a:ext uri="{FF2B5EF4-FFF2-40B4-BE49-F238E27FC236}">
                <a16:creationId xmlns:a16="http://schemas.microsoft.com/office/drawing/2014/main" id="{34B39FC7-B4D3-6D50-C3F4-1F94B504C6D9}"/>
              </a:ext>
            </a:extLst>
          </p:cNvPr>
          <p:cNvGrpSpPr/>
          <p:nvPr/>
        </p:nvGrpSpPr>
        <p:grpSpPr>
          <a:xfrm>
            <a:off x="3285270" y="2224056"/>
            <a:ext cx="5041077" cy="3120751"/>
            <a:chOff x="525208" y="2146197"/>
            <a:chExt cx="4615467" cy="2461857"/>
          </a:xfrm>
        </p:grpSpPr>
        <p:sp>
          <p:nvSpPr>
            <p:cNvPr id="32" name="Rectangle 31">
              <a:extLst>
                <a:ext uri="{FF2B5EF4-FFF2-40B4-BE49-F238E27FC236}">
                  <a16:creationId xmlns:a16="http://schemas.microsoft.com/office/drawing/2014/main" id="{006FADF8-C5F4-B0B5-CFCA-F16A8B25441A}"/>
                </a:ext>
              </a:extLst>
            </p:cNvPr>
            <p:cNvSpPr/>
            <p:nvPr/>
          </p:nvSpPr>
          <p:spPr bwMode="auto">
            <a:xfrm>
              <a:off x="525208" y="2146197"/>
              <a:ext cx="2458939" cy="2461857"/>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sp>
          <p:nvSpPr>
            <p:cNvPr id="34" name="TextBox 33">
              <a:extLst>
                <a:ext uri="{FF2B5EF4-FFF2-40B4-BE49-F238E27FC236}">
                  <a16:creationId xmlns:a16="http://schemas.microsoft.com/office/drawing/2014/main" id="{A6969523-D487-A257-79EB-7740023B6418}"/>
                </a:ext>
              </a:extLst>
            </p:cNvPr>
            <p:cNvSpPr txBox="1"/>
            <p:nvPr/>
          </p:nvSpPr>
          <p:spPr>
            <a:xfrm>
              <a:off x="525208" y="2187967"/>
              <a:ext cx="1110286" cy="276364"/>
            </a:xfrm>
            <a:prstGeom prst="rect">
              <a:avLst/>
            </a:prstGeom>
            <a:noFill/>
          </p:spPr>
          <p:txBody>
            <a:bodyPr wrap="square">
              <a:spAutoFit/>
            </a:bodyPr>
            <a:lstStyle/>
            <a:p>
              <a:r>
                <a:rPr lang="fr-FR" sz="1632" b="1" dirty="0">
                  <a:solidFill>
                    <a:schemeClr val="tx2">
                      <a:lumMod val="50000"/>
                    </a:schemeClr>
                  </a:solidFill>
                </a:rPr>
                <a:t>Task 1</a:t>
              </a:r>
            </a:p>
          </p:txBody>
        </p:sp>
        <p:sp>
          <p:nvSpPr>
            <p:cNvPr id="36" name="Rectangle 35">
              <a:extLst>
                <a:ext uri="{FF2B5EF4-FFF2-40B4-BE49-F238E27FC236}">
                  <a16:creationId xmlns:a16="http://schemas.microsoft.com/office/drawing/2014/main" id="{AFECEEC0-4D46-02D2-7069-7BE0284C8A3C}"/>
                </a:ext>
              </a:extLst>
            </p:cNvPr>
            <p:cNvSpPr/>
            <p:nvPr/>
          </p:nvSpPr>
          <p:spPr bwMode="auto">
            <a:xfrm>
              <a:off x="695508" y="2857804"/>
              <a:ext cx="2165738" cy="1458626"/>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cs typeface="Segoe UI" pitchFamily="34" charset="0"/>
              </a:endParaRPr>
            </a:p>
          </p:txBody>
        </p:sp>
        <p:pic>
          <p:nvPicPr>
            <p:cNvPr id="37" name="Graphic 36">
              <a:extLst>
                <a:ext uri="{FF2B5EF4-FFF2-40B4-BE49-F238E27FC236}">
                  <a16:creationId xmlns:a16="http://schemas.microsoft.com/office/drawing/2014/main" id="{7918B60A-DA9B-2F0A-B4ED-6F3FC03CDA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92060" y="3008373"/>
              <a:ext cx="601743" cy="558154"/>
            </a:xfrm>
            <a:prstGeom prst="rect">
              <a:avLst/>
            </a:prstGeom>
          </p:spPr>
        </p:pic>
        <p:sp>
          <p:nvSpPr>
            <p:cNvPr id="38" name="Rectangle 37">
              <a:extLst>
                <a:ext uri="{FF2B5EF4-FFF2-40B4-BE49-F238E27FC236}">
                  <a16:creationId xmlns:a16="http://schemas.microsoft.com/office/drawing/2014/main" id="{0D766F8A-CFF9-979B-E49E-3E7560FF6E01}"/>
                </a:ext>
              </a:extLst>
            </p:cNvPr>
            <p:cNvSpPr/>
            <p:nvPr/>
          </p:nvSpPr>
          <p:spPr bwMode="auto">
            <a:xfrm>
              <a:off x="3232948" y="2163707"/>
              <a:ext cx="1907727" cy="2444347"/>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sp>
          <p:nvSpPr>
            <p:cNvPr id="39" name="TextBox 38">
              <a:extLst>
                <a:ext uri="{FF2B5EF4-FFF2-40B4-BE49-F238E27FC236}">
                  <a16:creationId xmlns:a16="http://schemas.microsoft.com/office/drawing/2014/main" id="{239F1BDA-6342-CDEA-42F4-23F5A351371E}"/>
                </a:ext>
              </a:extLst>
            </p:cNvPr>
            <p:cNvSpPr txBox="1"/>
            <p:nvPr/>
          </p:nvSpPr>
          <p:spPr>
            <a:xfrm>
              <a:off x="3259612" y="2187967"/>
              <a:ext cx="1110286" cy="276364"/>
            </a:xfrm>
            <a:prstGeom prst="rect">
              <a:avLst/>
            </a:prstGeom>
            <a:noFill/>
          </p:spPr>
          <p:txBody>
            <a:bodyPr wrap="square">
              <a:spAutoFit/>
            </a:bodyPr>
            <a:lstStyle/>
            <a:p>
              <a:r>
                <a:rPr lang="fr-FR" sz="1632" b="1" dirty="0">
                  <a:solidFill>
                    <a:schemeClr val="tx2">
                      <a:lumMod val="50000"/>
                    </a:schemeClr>
                  </a:solidFill>
                </a:rPr>
                <a:t>Task 2</a:t>
              </a:r>
            </a:p>
          </p:txBody>
        </p:sp>
        <p:cxnSp>
          <p:nvCxnSpPr>
            <p:cNvPr id="40" name="Straight Arrow Connector 39">
              <a:extLst>
                <a:ext uri="{FF2B5EF4-FFF2-40B4-BE49-F238E27FC236}">
                  <a16:creationId xmlns:a16="http://schemas.microsoft.com/office/drawing/2014/main" id="{44F604B5-8ECE-A242-2387-EADF79742F5E}"/>
                </a:ext>
              </a:extLst>
            </p:cNvPr>
            <p:cNvCxnSpPr>
              <a:cxnSpLocks/>
            </p:cNvCxnSpPr>
            <p:nvPr/>
          </p:nvCxnSpPr>
          <p:spPr>
            <a:xfrm flipH="1">
              <a:off x="2177127" y="3396197"/>
              <a:ext cx="1304890"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6B9DBC20-E734-A8FC-9291-B54F85F8E8CA}"/>
                </a:ext>
              </a:extLst>
            </p:cNvPr>
            <p:cNvSpPr txBox="1"/>
            <p:nvPr/>
          </p:nvSpPr>
          <p:spPr>
            <a:xfrm>
              <a:off x="764541" y="3689558"/>
              <a:ext cx="2165738" cy="276364"/>
            </a:xfrm>
            <a:prstGeom prst="rect">
              <a:avLst/>
            </a:prstGeom>
            <a:noFill/>
          </p:spPr>
          <p:txBody>
            <a:bodyPr wrap="square">
              <a:spAutoFit/>
            </a:bodyPr>
            <a:lstStyle/>
            <a:p>
              <a:r>
                <a:rPr lang="fr-FR" sz="1632" dirty="0"/>
                <a:t>Container Instance</a:t>
              </a:r>
            </a:p>
          </p:txBody>
        </p:sp>
        <p:sp>
          <p:nvSpPr>
            <p:cNvPr id="42" name="TextBox 41">
              <a:extLst>
                <a:ext uri="{FF2B5EF4-FFF2-40B4-BE49-F238E27FC236}">
                  <a16:creationId xmlns:a16="http://schemas.microsoft.com/office/drawing/2014/main" id="{A027B076-1C1A-DDC2-DEBB-DF5FB7254489}"/>
                </a:ext>
              </a:extLst>
            </p:cNvPr>
            <p:cNvSpPr txBox="1"/>
            <p:nvPr/>
          </p:nvSpPr>
          <p:spPr>
            <a:xfrm>
              <a:off x="3392000" y="3884669"/>
              <a:ext cx="1748675" cy="276364"/>
            </a:xfrm>
            <a:prstGeom prst="rect">
              <a:avLst/>
            </a:prstGeom>
            <a:noFill/>
          </p:spPr>
          <p:txBody>
            <a:bodyPr wrap="square">
              <a:spAutoFit/>
            </a:bodyPr>
            <a:lstStyle/>
            <a:p>
              <a:r>
                <a:rPr lang="fr-FR" sz="1632" dirty="0"/>
                <a:t>Test and </a:t>
              </a:r>
              <a:r>
                <a:rPr lang="en-US" sz="1632" dirty="0"/>
                <a:t>verify</a:t>
              </a:r>
            </a:p>
          </p:txBody>
        </p:sp>
        <p:pic>
          <p:nvPicPr>
            <p:cNvPr id="43" name="Picture 42">
              <a:extLst>
                <a:ext uri="{FF2B5EF4-FFF2-40B4-BE49-F238E27FC236}">
                  <a16:creationId xmlns:a16="http://schemas.microsoft.com/office/drawing/2014/main" id="{DC3A8A55-9DF2-70A0-D5D3-4341549313EB}"/>
                </a:ext>
              </a:extLst>
            </p:cNvPr>
            <p:cNvPicPr>
              <a:picLocks noChangeAspect="1"/>
            </p:cNvPicPr>
            <p:nvPr/>
          </p:nvPicPr>
          <p:blipFill>
            <a:blip r:embed="rId4"/>
            <a:stretch>
              <a:fillRect/>
            </a:stretch>
          </p:blipFill>
          <p:spPr>
            <a:xfrm>
              <a:off x="3482017" y="2585379"/>
              <a:ext cx="1393223" cy="1223953"/>
            </a:xfrm>
            <a:prstGeom prst="rect">
              <a:avLst/>
            </a:prstGeom>
          </p:spPr>
        </p:pic>
      </p:grpSp>
      <p:sp>
        <p:nvSpPr>
          <p:cNvPr id="46" name="TextBox 45">
            <a:extLst>
              <a:ext uri="{FF2B5EF4-FFF2-40B4-BE49-F238E27FC236}">
                <a16:creationId xmlns:a16="http://schemas.microsoft.com/office/drawing/2014/main" id="{EC0AE247-1532-65EC-CF27-2B73B305CBA7}"/>
              </a:ext>
            </a:extLst>
          </p:cNvPr>
          <p:cNvSpPr txBox="1"/>
          <p:nvPr/>
        </p:nvSpPr>
        <p:spPr>
          <a:xfrm>
            <a:off x="4286330" y="1627046"/>
            <a:ext cx="3312075" cy="560645"/>
          </a:xfrm>
          <a:prstGeom prst="rect">
            <a:avLst/>
          </a:prstGeom>
          <a:noFill/>
        </p:spPr>
        <p:txBody>
          <a:bodyPr wrap="none" lIns="186521" tIns="149217" rIns="186521" bIns="149217" rtlCol="0">
            <a:spAutoFit/>
          </a:bodyPr>
          <a:lstStyle/>
          <a:p>
            <a:pPr>
              <a:lnSpc>
                <a:spcPct val="90000"/>
              </a:lnSpc>
              <a:spcAft>
                <a:spcPts val="612"/>
              </a:spcAft>
            </a:pPr>
            <a:r>
              <a:rPr lang="en-US" sz="1836" b="1" dirty="0">
                <a:gradFill>
                  <a:gsLst>
                    <a:gs pos="2917">
                      <a:schemeClr val="tx1"/>
                    </a:gs>
                    <a:gs pos="30000">
                      <a:schemeClr val="tx1"/>
                    </a:gs>
                  </a:gsLst>
                  <a:lin ang="5400000" scaled="0"/>
                </a:gradFill>
              </a:rPr>
              <a:t>Azure Container Instances</a:t>
            </a:r>
          </a:p>
        </p:txBody>
      </p:sp>
    </p:spTree>
    <p:extLst>
      <p:ext uri="{BB962C8B-B14F-4D97-AF65-F5344CB8AC3E}">
        <p14:creationId xmlns:p14="http://schemas.microsoft.com/office/powerpoint/2010/main" val="3731032624"/>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F35C06-02C1-6101-7240-F7887DCCD5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8A12D9-5DAE-54EF-6411-83AEF748F660}"/>
              </a:ext>
            </a:extLst>
          </p:cNvPr>
          <p:cNvSpPr>
            <a:spLocks noGrp="1"/>
          </p:cNvSpPr>
          <p:nvPr>
            <p:ph type="title"/>
          </p:nvPr>
        </p:nvSpPr>
        <p:spPr>
          <a:xfrm>
            <a:off x="600855" y="525428"/>
            <a:ext cx="11701941" cy="502246"/>
          </a:xfrm>
        </p:spPr>
        <p:txBody>
          <a:bodyPr>
            <a:noAutofit/>
          </a:bodyPr>
          <a:lstStyle/>
          <a:p>
            <a:pPr>
              <a:lnSpc>
                <a:spcPct val="100000"/>
              </a:lnSpc>
            </a:pPr>
            <a:r>
              <a:rPr lang="en-US" spc="0" dirty="0"/>
              <a:t>Lab 09c – Implement Azure Container Apps</a:t>
            </a:r>
          </a:p>
        </p:txBody>
      </p:sp>
      <p:sp>
        <p:nvSpPr>
          <p:cNvPr id="3" name="Text Placeholder 2">
            <a:extLst>
              <a:ext uri="{FF2B5EF4-FFF2-40B4-BE49-F238E27FC236}">
                <a16:creationId xmlns:a16="http://schemas.microsoft.com/office/drawing/2014/main" id="{BF857C8C-F905-55B0-A6C2-D8FD98161BAC}"/>
              </a:ext>
            </a:extLst>
          </p:cNvPr>
          <p:cNvSpPr txBox="1">
            <a:spLocks/>
          </p:cNvSpPr>
          <p:nvPr/>
        </p:nvSpPr>
        <p:spPr>
          <a:xfrm>
            <a:off x="459724" y="2267157"/>
            <a:ext cx="3509294" cy="1384995"/>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spc="0" dirty="0">
                <a:solidFill>
                  <a:schemeClr val="tx1"/>
                </a:solidFill>
                <a:latin typeface="+mn-lt"/>
                <a:cs typeface="Segoe UI Semilight"/>
              </a:rPr>
              <a:t>In this lab, you learn how to implement Azure Container Apps.</a:t>
            </a:r>
          </a:p>
          <a:p>
            <a:endParaRPr lang="en-US" sz="1800" spc="0" dirty="0">
              <a:solidFill>
                <a:schemeClr val="tx1"/>
              </a:solidFill>
              <a:latin typeface="+mn-lt"/>
              <a:cs typeface="Segoe UI Semilight"/>
            </a:endParaRPr>
          </a:p>
          <a:p>
            <a:r>
              <a:rPr lang="en-US" sz="1800" spc="0" dirty="0">
                <a:solidFill>
                  <a:schemeClr val="tx1"/>
                </a:solidFill>
                <a:latin typeface="+mn-lt"/>
                <a:cs typeface="Segoe UI Semilight"/>
              </a:rPr>
              <a:t>You learn to deploy the default Azure Container App.</a:t>
            </a:r>
            <a:endParaRPr lang="en-US" sz="1800" spc="0" dirty="0">
              <a:solidFill>
                <a:schemeClr val="tx1"/>
              </a:solidFill>
              <a:latin typeface="+mn-lt"/>
            </a:endParaRPr>
          </a:p>
        </p:txBody>
      </p:sp>
      <p:sp>
        <p:nvSpPr>
          <p:cNvPr id="12" name="Rectangle 11">
            <a:extLst>
              <a:ext uri="{FF2B5EF4-FFF2-40B4-BE49-F238E27FC236}">
                <a16:creationId xmlns:a16="http://schemas.microsoft.com/office/drawing/2014/main" id="{CCFC41CE-7BFA-0B6C-8D07-D9F4C2569931}"/>
              </a:ext>
              <a:ext uri="{C183D7F6-B498-43B3-948B-1728B52AA6E4}">
                <adec:decorative xmlns:adec="http://schemas.microsoft.com/office/drawing/2017/decorative" val="0"/>
              </a:ext>
            </a:extLst>
          </p:cNvPr>
          <p:cNvSpPr/>
          <p:nvPr/>
        </p:nvSpPr>
        <p:spPr bwMode="auto">
          <a:xfrm>
            <a:off x="5071840" y="2092379"/>
            <a:ext cx="6791236" cy="3664630"/>
          </a:xfrm>
          <a:prstGeom prst="rect">
            <a:avLst/>
          </a:prstGeom>
          <a:solidFill>
            <a:schemeClr val="bg1"/>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182854" tIns="137141" rIns="182854" bIns="137141" numCol="1" spcCol="1270" anchor="t" anchorCtr="0">
            <a:noAutofit/>
          </a:bodyPr>
          <a:lstStyle/>
          <a:p>
            <a:pPr>
              <a:spcAft>
                <a:spcPts val="600"/>
              </a:spcAft>
              <a:buSzPct val="90000"/>
            </a:pPr>
            <a:r>
              <a:rPr lang="en-US" sz="2040" dirty="0">
                <a:solidFill>
                  <a:schemeClr val="tx1"/>
                </a:solidFill>
                <a:latin typeface="+mj-lt"/>
                <a:cs typeface="Segoe UI Semilight"/>
              </a:rPr>
              <a:t>Task 1</a:t>
            </a:r>
            <a:r>
              <a:rPr lang="en-US" sz="2040" dirty="0">
                <a:solidFill>
                  <a:schemeClr val="tx1"/>
                </a:solidFill>
                <a:cs typeface="Segoe UI Semilight"/>
              </a:rPr>
              <a:t>: Create and configure an Azure Container App and environment.</a:t>
            </a:r>
          </a:p>
          <a:p>
            <a:pPr>
              <a:spcAft>
                <a:spcPts val="600"/>
              </a:spcAft>
              <a:buSzPct val="90000"/>
            </a:pPr>
            <a:r>
              <a:rPr lang="en-US" sz="2040" dirty="0">
                <a:solidFill>
                  <a:schemeClr val="tx1"/>
                </a:solidFill>
                <a:latin typeface="+mj-lt"/>
                <a:cs typeface="Segoe UI Semilight"/>
              </a:rPr>
              <a:t>Task 2: </a:t>
            </a:r>
            <a:r>
              <a:rPr lang="en-US" sz="2040" dirty="0">
                <a:solidFill>
                  <a:srgbClr val="1F2328"/>
                </a:solidFill>
                <a:latin typeface="Segoe UI" panose="020B0502040204020203" pitchFamily="34" charset="0"/>
                <a:cs typeface="Segoe UI" panose="020B0502040204020203" pitchFamily="34" charset="0"/>
              </a:rPr>
              <a:t>Test and verify deployment of the Azure Container App.</a:t>
            </a:r>
            <a:endParaRPr lang="en-US" sz="2040" dirty="0">
              <a:solidFill>
                <a:schemeClr val="tx1"/>
              </a:solidFill>
              <a:cs typeface="Segoe UI Semilight"/>
            </a:endParaRPr>
          </a:p>
        </p:txBody>
      </p:sp>
      <p:sp>
        <p:nvSpPr>
          <p:cNvPr id="5" name="Text Placeholder 2">
            <a:extLst>
              <a:ext uri="{FF2B5EF4-FFF2-40B4-BE49-F238E27FC236}">
                <a16:creationId xmlns:a16="http://schemas.microsoft.com/office/drawing/2014/main" id="{13B2FE26-B127-4D4D-DC21-2D6B5D2BFFB7}"/>
              </a:ext>
              <a:ext uri="{C183D7F6-B498-43B3-948B-1728B52AA6E4}">
                <adec:decorative xmlns:adec="http://schemas.microsoft.com/office/drawing/2017/decorative" val="1"/>
              </a:ext>
            </a:extLst>
          </p:cNvPr>
          <p:cNvSpPr txBox="1">
            <a:spLocks/>
          </p:cNvSpPr>
          <p:nvPr/>
        </p:nvSpPr>
        <p:spPr>
          <a:xfrm>
            <a:off x="8251643" y="6126432"/>
            <a:ext cx="3408749" cy="246093"/>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599" spc="0" dirty="0">
                <a:solidFill>
                  <a:schemeClr val="tx1"/>
                </a:solidFill>
                <a:latin typeface="+mn-lt"/>
                <a:cs typeface="Segoe UI Semilight"/>
              </a:rPr>
              <a:t>Next slide for an architecture diagram </a:t>
            </a:r>
          </a:p>
        </p:txBody>
      </p:sp>
      <p:sp>
        <p:nvSpPr>
          <p:cNvPr id="6" name="arrow_15">
            <a:extLst>
              <a:ext uri="{FF2B5EF4-FFF2-40B4-BE49-F238E27FC236}">
                <a16:creationId xmlns:a16="http://schemas.microsoft.com/office/drawing/2014/main" id="{FA9A1187-DA42-3AA9-8CB0-16820AFF4797}"/>
              </a:ext>
              <a:ext uri="{C183D7F6-B498-43B3-948B-1728B52AA6E4}">
                <adec:decorative xmlns:adec="http://schemas.microsoft.com/office/drawing/2017/decorative" val="1"/>
              </a:ext>
            </a:extLst>
          </p:cNvPr>
          <p:cNvSpPr>
            <a:spLocks noChangeAspect="1" noEditPoints="1"/>
          </p:cNvSpPr>
          <p:nvPr/>
        </p:nvSpPr>
        <p:spPr bwMode="auto">
          <a:xfrm>
            <a:off x="11783228" y="6137089"/>
            <a:ext cx="225900" cy="224873"/>
          </a:xfrm>
          <a:custGeom>
            <a:avLst/>
            <a:gdLst>
              <a:gd name="T0" fmla="*/ 0 w 304"/>
              <a:gd name="T1" fmla="*/ 151 h 303"/>
              <a:gd name="T2" fmla="*/ 152 w 304"/>
              <a:gd name="T3" fmla="*/ 0 h 303"/>
              <a:gd name="T4" fmla="*/ 304 w 304"/>
              <a:gd name="T5" fmla="*/ 151 h 303"/>
              <a:gd name="T6" fmla="*/ 152 w 304"/>
              <a:gd name="T7" fmla="*/ 303 h 303"/>
              <a:gd name="T8" fmla="*/ 0 w 304"/>
              <a:gd name="T9" fmla="*/ 151 h 303"/>
              <a:gd name="T10" fmla="*/ 151 w 304"/>
              <a:gd name="T11" fmla="*/ 223 h 303"/>
              <a:gd name="T12" fmla="*/ 223 w 304"/>
              <a:gd name="T13" fmla="*/ 151 h 303"/>
              <a:gd name="T14" fmla="*/ 151 w 304"/>
              <a:gd name="T15" fmla="*/ 79 h 303"/>
              <a:gd name="T16" fmla="*/ 223 w 304"/>
              <a:gd name="T17" fmla="*/ 151 h 303"/>
              <a:gd name="T18" fmla="*/ 73 w 304"/>
              <a:gd name="T19"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3">
                <a:moveTo>
                  <a:pt x="0" y="151"/>
                </a:moveTo>
                <a:cubicBezTo>
                  <a:pt x="0" y="68"/>
                  <a:pt x="68" y="0"/>
                  <a:pt x="152" y="0"/>
                </a:cubicBezTo>
                <a:cubicBezTo>
                  <a:pt x="236" y="0"/>
                  <a:pt x="304" y="68"/>
                  <a:pt x="304" y="151"/>
                </a:cubicBezTo>
                <a:cubicBezTo>
                  <a:pt x="304" y="235"/>
                  <a:pt x="236" y="303"/>
                  <a:pt x="152" y="303"/>
                </a:cubicBezTo>
                <a:cubicBezTo>
                  <a:pt x="68" y="303"/>
                  <a:pt x="0" y="235"/>
                  <a:pt x="0" y="151"/>
                </a:cubicBezTo>
                <a:close/>
                <a:moveTo>
                  <a:pt x="151" y="223"/>
                </a:moveTo>
                <a:cubicBezTo>
                  <a:pt x="223" y="151"/>
                  <a:pt x="223" y="151"/>
                  <a:pt x="223" y="151"/>
                </a:cubicBezTo>
                <a:cubicBezTo>
                  <a:pt x="151" y="79"/>
                  <a:pt x="151" y="79"/>
                  <a:pt x="151" y="79"/>
                </a:cubicBezTo>
                <a:moveTo>
                  <a:pt x="223" y="151"/>
                </a:moveTo>
                <a:cubicBezTo>
                  <a:pt x="73" y="151"/>
                  <a:pt x="73" y="151"/>
                  <a:pt x="73" y="151"/>
                </a:cubicBezTo>
              </a:path>
            </a:pathLst>
          </a:custGeom>
          <a:solidFill>
            <a:srgbClr val="FFFF00"/>
          </a:solidFill>
          <a:ln w="15875" cap="sq">
            <a:solidFill>
              <a:schemeClr val="tx1"/>
            </a:solidFill>
            <a:prstDash val="solid"/>
            <a:miter lim="800000"/>
            <a:headEnd/>
            <a:tailEnd/>
          </a:ln>
        </p:spPr>
        <p:txBody>
          <a:bodyPr vert="horz" wrap="square" lIns="91427" tIns="45713" rIns="91427" bIns="45713" numCol="1" anchor="t" anchorCtr="0" compatLnSpc="1">
            <a:prstTxWarp prst="textNoShape">
              <a:avLst/>
            </a:prstTxWarp>
          </a:bodyPr>
          <a:lstStyle/>
          <a:p>
            <a:endParaRPr lang="en-US" sz="900" dirty="0">
              <a:gradFill>
                <a:gsLst>
                  <a:gs pos="0">
                    <a:srgbClr val="505050"/>
                  </a:gs>
                  <a:gs pos="100000">
                    <a:srgbClr val="505050"/>
                  </a:gs>
                </a:gsLst>
                <a:lin ang="5400000" scaled="1"/>
              </a:gradFill>
            </a:endParaRPr>
          </a:p>
        </p:txBody>
      </p:sp>
      <p:sp>
        <p:nvSpPr>
          <p:cNvPr id="4" name="TextBox 3">
            <a:extLst>
              <a:ext uri="{FF2B5EF4-FFF2-40B4-BE49-F238E27FC236}">
                <a16:creationId xmlns:a16="http://schemas.microsoft.com/office/drawing/2014/main" id="{ABF116E3-CA62-3C48-F6AC-75A9A37B42A7}"/>
              </a:ext>
              <a:ext uri="{C183D7F6-B498-43B3-948B-1728B52AA6E4}">
                <adec:decorative xmlns:adec="http://schemas.microsoft.com/office/drawing/2017/decorative" val="1"/>
              </a:ext>
            </a:extLst>
          </p:cNvPr>
          <p:cNvSpPr txBox="1"/>
          <p:nvPr/>
        </p:nvSpPr>
        <p:spPr>
          <a:xfrm>
            <a:off x="5035246" y="1738886"/>
            <a:ext cx="6215646" cy="414353"/>
          </a:xfrm>
          <a:prstGeom prst="rect">
            <a:avLst/>
          </a:prstGeom>
          <a:noFill/>
        </p:spPr>
        <p:txBody>
          <a:bodyPr wrap="square">
            <a:spAutoFit/>
          </a:bodyPr>
          <a:lstStyle/>
          <a:p>
            <a:r>
              <a:rPr lang="en-US" sz="2040" dirty="0">
                <a:latin typeface="Segoe UI Semibold" panose="020B0702040204020203" pitchFamily="34" charset="0"/>
                <a:cs typeface="Segoe UI Semibold" panose="020B0702040204020203" pitchFamily="34" charset="0"/>
              </a:rPr>
              <a:t>Job Skills</a:t>
            </a:r>
            <a:endParaRPr lang="en-US" sz="2040" dirty="0"/>
          </a:p>
        </p:txBody>
      </p:sp>
    </p:spTree>
    <p:extLst>
      <p:ext uri="{BB962C8B-B14F-4D97-AF65-F5344CB8AC3E}">
        <p14:creationId xmlns:p14="http://schemas.microsoft.com/office/powerpoint/2010/main" val="42868334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p:txBody>
          <a:bodyPr/>
          <a:lstStyle/>
          <a:p>
            <a:pPr>
              <a:lnSpc>
                <a:spcPct val="100000"/>
              </a:lnSpc>
            </a:pPr>
            <a:r>
              <a:rPr lang="en-US" sz="3200" spc="0" dirty="0"/>
              <a:t>Configure Azure App Service Plans</a:t>
            </a:r>
          </a:p>
        </p:txBody>
      </p:sp>
    </p:spTree>
    <p:extLst>
      <p:ext uri="{BB962C8B-B14F-4D97-AF65-F5344CB8AC3E}">
        <p14:creationId xmlns:p14="http://schemas.microsoft.com/office/powerpoint/2010/main" val="374676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028FA3-44D9-7E4B-CE5B-E1534A8E09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BAE1ED-E076-7F42-E04E-AAC7AC621339}"/>
              </a:ext>
            </a:extLst>
          </p:cNvPr>
          <p:cNvSpPr>
            <a:spLocks noGrp="1"/>
          </p:cNvSpPr>
          <p:nvPr>
            <p:ph type="title"/>
          </p:nvPr>
        </p:nvSpPr>
        <p:spPr/>
        <p:txBody>
          <a:bodyPr/>
          <a:lstStyle/>
          <a:p>
            <a:r>
              <a:rPr lang="en-US" sz="3264" dirty="0"/>
              <a:t>Lab 09c – Azure Container Architecture Diagram</a:t>
            </a:r>
          </a:p>
        </p:txBody>
      </p:sp>
      <p:grpSp>
        <p:nvGrpSpPr>
          <p:cNvPr id="49" name="Group 48" descr="Architecture diagram for the azure container apps lab tasks. ">
            <a:extLst>
              <a:ext uri="{FF2B5EF4-FFF2-40B4-BE49-F238E27FC236}">
                <a16:creationId xmlns:a16="http://schemas.microsoft.com/office/drawing/2014/main" id="{CA9428CC-7DEB-71C7-129B-B59A093D5C0A}"/>
              </a:ext>
            </a:extLst>
          </p:cNvPr>
          <p:cNvGrpSpPr/>
          <p:nvPr/>
        </p:nvGrpSpPr>
        <p:grpSpPr>
          <a:xfrm>
            <a:off x="3215460" y="2298567"/>
            <a:ext cx="5304921" cy="3076985"/>
            <a:chOff x="6096000" y="2486534"/>
            <a:chExt cx="4918571" cy="2841990"/>
          </a:xfrm>
        </p:grpSpPr>
        <p:sp>
          <p:nvSpPr>
            <p:cNvPr id="4" name="Rectangle 3">
              <a:extLst>
                <a:ext uri="{FF2B5EF4-FFF2-40B4-BE49-F238E27FC236}">
                  <a16:creationId xmlns:a16="http://schemas.microsoft.com/office/drawing/2014/main" id="{819BE761-59CE-3F88-1908-3ECC6113455F}"/>
                </a:ext>
              </a:extLst>
            </p:cNvPr>
            <p:cNvSpPr/>
            <p:nvPr/>
          </p:nvSpPr>
          <p:spPr bwMode="auto">
            <a:xfrm>
              <a:off x="6096000" y="2486534"/>
              <a:ext cx="2602988" cy="2822058"/>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Box 5">
              <a:extLst>
                <a:ext uri="{FF2B5EF4-FFF2-40B4-BE49-F238E27FC236}">
                  <a16:creationId xmlns:a16="http://schemas.microsoft.com/office/drawing/2014/main" id="{6CA43CDA-FA71-6BE9-5644-17A84442E5C3}"/>
                </a:ext>
              </a:extLst>
            </p:cNvPr>
            <p:cNvSpPr txBox="1"/>
            <p:nvPr/>
          </p:nvSpPr>
          <p:spPr>
            <a:xfrm>
              <a:off x="6147653" y="2496256"/>
              <a:ext cx="1052891" cy="323575"/>
            </a:xfrm>
            <a:prstGeom prst="rect">
              <a:avLst/>
            </a:prstGeom>
            <a:noFill/>
          </p:spPr>
          <p:txBody>
            <a:bodyPr wrap="square">
              <a:spAutoFit/>
            </a:bodyPr>
            <a:lstStyle/>
            <a:p>
              <a:r>
                <a:rPr lang="en-US" sz="1632" b="1" dirty="0">
                  <a:solidFill>
                    <a:schemeClr val="tx2">
                      <a:lumMod val="50000"/>
                    </a:schemeClr>
                  </a:solidFill>
                </a:rPr>
                <a:t>Task 1</a:t>
              </a:r>
            </a:p>
          </p:txBody>
        </p:sp>
        <p:sp>
          <p:nvSpPr>
            <p:cNvPr id="8" name="Rectangle 7">
              <a:extLst>
                <a:ext uri="{FF2B5EF4-FFF2-40B4-BE49-F238E27FC236}">
                  <a16:creationId xmlns:a16="http://schemas.microsoft.com/office/drawing/2014/main" id="{E93F63EA-6E75-5DE8-8403-F7DD356A9124}"/>
                </a:ext>
              </a:extLst>
            </p:cNvPr>
            <p:cNvSpPr/>
            <p:nvPr/>
          </p:nvSpPr>
          <p:spPr bwMode="auto">
            <a:xfrm>
              <a:off x="6326018" y="2918778"/>
              <a:ext cx="2119248" cy="2247322"/>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cs typeface="Segoe UI" pitchFamily="34" charset="0"/>
              </a:endParaRPr>
            </a:p>
          </p:txBody>
        </p:sp>
        <p:sp>
          <p:nvSpPr>
            <p:cNvPr id="11" name="Rectangle 10">
              <a:extLst>
                <a:ext uri="{FF2B5EF4-FFF2-40B4-BE49-F238E27FC236}">
                  <a16:creationId xmlns:a16="http://schemas.microsoft.com/office/drawing/2014/main" id="{0A816BB9-8BC3-DA58-B222-092E191A212E}"/>
                </a:ext>
              </a:extLst>
            </p:cNvPr>
            <p:cNvSpPr/>
            <p:nvPr/>
          </p:nvSpPr>
          <p:spPr bwMode="auto">
            <a:xfrm>
              <a:off x="8988240" y="2506467"/>
              <a:ext cx="2026331" cy="2822057"/>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1">
              <a:extLst>
                <a:ext uri="{FF2B5EF4-FFF2-40B4-BE49-F238E27FC236}">
                  <a16:creationId xmlns:a16="http://schemas.microsoft.com/office/drawing/2014/main" id="{46DC99B9-B824-58D7-5960-398EFC3BF19F}"/>
                </a:ext>
              </a:extLst>
            </p:cNvPr>
            <p:cNvSpPr txBox="1"/>
            <p:nvPr/>
          </p:nvSpPr>
          <p:spPr>
            <a:xfrm>
              <a:off x="8988240" y="2497534"/>
              <a:ext cx="1052891" cy="323575"/>
            </a:xfrm>
            <a:prstGeom prst="rect">
              <a:avLst/>
            </a:prstGeom>
            <a:noFill/>
          </p:spPr>
          <p:txBody>
            <a:bodyPr wrap="square">
              <a:spAutoFit/>
            </a:bodyPr>
            <a:lstStyle/>
            <a:p>
              <a:r>
                <a:rPr lang="en-US" sz="1632" b="1" dirty="0">
                  <a:solidFill>
                    <a:schemeClr val="tx2">
                      <a:lumMod val="50000"/>
                    </a:schemeClr>
                  </a:solidFill>
                </a:rPr>
                <a:t>Task 2</a:t>
              </a:r>
            </a:p>
          </p:txBody>
        </p:sp>
        <p:sp>
          <p:nvSpPr>
            <p:cNvPr id="14" name="TextBox 13">
              <a:extLst>
                <a:ext uri="{FF2B5EF4-FFF2-40B4-BE49-F238E27FC236}">
                  <a16:creationId xmlns:a16="http://schemas.microsoft.com/office/drawing/2014/main" id="{938BA3B9-8FAE-BEF0-CE5F-4DAD1442C135}"/>
                </a:ext>
              </a:extLst>
            </p:cNvPr>
            <p:cNvSpPr txBox="1"/>
            <p:nvPr/>
          </p:nvSpPr>
          <p:spPr>
            <a:xfrm>
              <a:off x="6674099" y="4788096"/>
              <a:ext cx="1705702" cy="323575"/>
            </a:xfrm>
            <a:prstGeom prst="rect">
              <a:avLst/>
            </a:prstGeom>
            <a:noFill/>
          </p:spPr>
          <p:txBody>
            <a:bodyPr wrap="square">
              <a:spAutoFit/>
            </a:bodyPr>
            <a:lstStyle/>
            <a:p>
              <a:r>
                <a:rPr lang="fr-FR" sz="1632" dirty="0"/>
                <a:t>Container App</a:t>
              </a:r>
            </a:p>
          </p:txBody>
        </p:sp>
        <p:sp>
          <p:nvSpPr>
            <p:cNvPr id="23" name="Rectangle 22">
              <a:extLst>
                <a:ext uri="{FF2B5EF4-FFF2-40B4-BE49-F238E27FC236}">
                  <a16:creationId xmlns:a16="http://schemas.microsoft.com/office/drawing/2014/main" id="{ACFA0383-ABBE-2B0B-DF5F-F81F56D7CA1F}"/>
                </a:ext>
              </a:extLst>
            </p:cNvPr>
            <p:cNvSpPr/>
            <p:nvPr/>
          </p:nvSpPr>
          <p:spPr bwMode="auto">
            <a:xfrm>
              <a:off x="9186282" y="2940186"/>
              <a:ext cx="1708075" cy="1695251"/>
            </a:xfrm>
            <a:prstGeom prst="rect">
              <a:avLst/>
            </a:prstGeom>
            <a:solidFill>
              <a:schemeClr val="bg1">
                <a:lumMod val="95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60" tIns="143408" rIns="179260" bIns="143408" numCol="1" spcCol="0" rtlCol="0" fromWordArt="0" anchor="t" anchorCtr="0" forceAA="0" compatLnSpc="1">
              <a:prstTxWarp prst="textNoShape">
                <a:avLst/>
              </a:prstTxWarp>
              <a:noAutofit/>
            </a:bodyPr>
            <a:lstStyle/>
            <a:p>
              <a:pPr algn="ctr" defTabSz="913926" fontAlgn="base">
                <a:lnSpc>
                  <a:spcPct val="90000"/>
                </a:lnSpc>
                <a:spcBef>
                  <a:spcPct val="0"/>
                </a:spcBef>
                <a:spcAft>
                  <a:spcPct val="0"/>
                </a:spcAft>
              </a:pPr>
              <a:endParaRPr lang="fr-FR" sz="1632" dirty="0">
                <a:gradFill>
                  <a:gsLst>
                    <a:gs pos="0">
                      <a:srgbClr val="FFFFFF"/>
                    </a:gs>
                    <a:gs pos="100000">
                      <a:srgbClr val="FFFFFF"/>
                    </a:gs>
                  </a:gsLst>
                  <a:lin ang="5400000" scaled="0"/>
                </a:gradFill>
                <a:cs typeface="Segoe UI" pitchFamily="34" charset="0"/>
              </a:endParaRPr>
            </a:p>
          </p:txBody>
        </p:sp>
        <p:sp>
          <p:nvSpPr>
            <p:cNvPr id="15" name="TextBox 14">
              <a:extLst>
                <a:ext uri="{FF2B5EF4-FFF2-40B4-BE49-F238E27FC236}">
                  <a16:creationId xmlns:a16="http://schemas.microsoft.com/office/drawing/2014/main" id="{5AB3FD69-C633-9F8D-C16E-694758335D55}"/>
                </a:ext>
              </a:extLst>
            </p:cNvPr>
            <p:cNvSpPr txBox="1"/>
            <p:nvPr/>
          </p:nvSpPr>
          <p:spPr>
            <a:xfrm>
              <a:off x="9302224" y="4124156"/>
              <a:ext cx="1658280" cy="323575"/>
            </a:xfrm>
            <a:prstGeom prst="rect">
              <a:avLst/>
            </a:prstGeom>
            <a:noFill/>
          </p:spPr>
          <p:txBody>
            <a:bodyPr wrap="square">
              <a:spAutoFit/>
            </a:bodyPr>
            <a:lstStyle/>
            <a:p>
              <a:r>
                <a:rPr lang="fr-FR" sz="1632" dirty="0"/>
                <a:t>Test and </a:t>
              </a:r>
              <a:r>
                <a:rPr lang="en-US" sz="1632" dirty="0"/>
                <a:t>verify</a:t>
              </a:r>
            </a:p>
          </p:txBody>
        </p:sp>
        <p:pic>
          <p:nvPicPr>
            <p:cNvPr id="16" name="Picture 15">
              <a:extLst>
                <a:ext uri="{FF2B5EF4-FFF2-40B4-BE49-F238E27FC236}">
                  <a16:creationId xmlns:a16="http://schemas.microsoft.com/office/drawing/2014/main" id="{BBECCDD8-1B8F-ED0C-2E35-BEE0C2660382}"/>
                </a:ext>
              </a:extLst>
            </p:cNvPr>
            <p:cNvPicPr>
              <a:picLocks noChangeAspect="1"/>
            </p:cNvPicPr>
            <p:nvPr/>
          </p:nvPicPr>
          <p:blipFill>
            <a:blip r:embed="rId2"/>
            <a:stretch>
              <a:fillRect/>
            </a:stretch>
          </p:blipFill>
          <p:spPr>
            <a:xfrm>
              <a:off x="9360894" y="3093459"/>
              <a:ext cx="1321202" cy="968912"/>
            </a:xfrm>
            <a:prstGeom prst="rect">
              <a:avLst/>
            </a:prstGeom>
          </p:spPr>
        </p:pic>
        <p:pic>
          <p:nvPicPr>
            <p:cNvPr id="17" name="Graphic 16">
              <a:extLst>
                <a:ext uri="{FF2B5EF4-FFF2-40B4-BE49-F238E27FC236}">
                  <a16:creationId xmlns:a16="http://schemas.microsoft.com/office/drawing/2014/main" id="{0E2348FF-06F1-D347-0A09-7073C66F6A2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96048" y="4217224"/>
              <a:ext cx="635000" cy="595390"/>
            </a:xfrm>
            <a:prstGeom prst="rect">
              <a:avLst/>
            </a:prstGeom>
          </p:spPr>
        </p:pic>
        <p:pic>
          <p:nvPicPr>
            <p:cNvPr id="18" name="Graphic 17">
              <a:extLst>
                <a:ext uri="{FF2B5EF4-FFF2-40B4-BE49-F238E27FC236}">
                  <a16:creationId xmlns:a16="http://schemas.microsoft.com/office/drawing/2014/main" id="{356B5B3F-DD3F-84F3-4587-B34AACB0013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2696" y="2993202"/>
              <a:ext cx="745798" cy="699275"/>
            </a:xfrm>
            <a:prstGeom prst="rect">
              <a:avLst/>
            </a:prstGeom>
          </p:spPr>
        </p:pic>
        <p:sp>
          <p:nvSpPr>
            <p:cNvPr id="19" name="TextBox 18">
              <a:extLst>
                <a:ext uri="{FF2B5EF4-FFF2-40B4-BE49-F238E27FC236}">
                  <a16:creationId xmlns:a16="http://schemas.microsoft.com/office/drawing/2014/main" id="{C8E1AD32-1875-4E07-BA93-7C58679206CE}"/>
                </a:ext>
              </a:extLst>
            </p:cNvPr>
            <p:cNvSpPr txBox="1"/>
            <p:nvPr/>
          </p:nvSpPr>
          <p:spPr>
            <a:xfrm>
              <a:off x="6597739" y="3646586"/>
              <a:ext cx="1705702" cy="560169"/>
            </a:xfrm>
            <a:prstGeom prst="rect">
              <a:avLst/>
            </a:prstGeom>
            <a:noFill/>
          </p:spPr>
          <p:txBody>
            <a:bodyPr wrap="square">
              <a:spAutoFit/>
            </a:bodyPr>
            <a:lstStyle/>
            <a:p>
              <a:pPr algn="ctr"/>
              <a:r>
                <a:rPr lang="fr-FR" sz="1632" dirty="0"/>
                <a:t>Container Apps </a:t>
              </a:r>
              <a:r>
                <a:rPr lang="en-US" sz="1632" dirty="0"/>
                <a:t>Environment</a:t>
              </a:r>
            </a:p>
          </p:txBody>
        </p:sp>
        <p:cxnSp>
          <p:nvCxnSpPr>
            <p:cNvPr id="22" name="Connector: Elbow 21">
              <a:extLst>
                <a:ext uri="{FF2B5EF4-FFF2-40B4-BE49-F238E27FC236}">
                  <a16:creationId xmlns:a16="http://schemas.microsoft.com/office/drawing/2014/main" id="{FCB7B36D-133E-975B-D31E-0E294BE7DDF0}"/>
                </a:ext>
              </a:extLst>
            </p:cNvPr>
            <p:cNvCxnSpPr>
              <a:cxnSpLocks/>
              <a:stCxn id="16" idx="1"/>
              <a:endCxn id="17" idx="3"/>
            </p:cNvCxnSpPr>
            <p:nvPr/>
          </p:nvCxnSpPr>
          <p:spPr>
            <a:xfrm rot="10800000" flipV="1">
              <a:off x="7731048" y="3577915"/>
              <a:ext cx="1629846" cy="937004"/>
            </a:xfrm>
            <a:prstGeom prst="bentConnector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47" name="TextBox 46">
            <a:extLst>
              <a:ext uri="{FF2B5EF4-FFF2-40B4-BE49-F238E27FC236}">
                <a16:creationId xmlns:a16="http://schemas.microsoft.com/office/drawing/2014/main" id="{AD467BD6-4F1D-5FC2-0526-DA6AC42E3871}"/>
              </a:ext>
            </a:extLst>
          </p:cNvPr>
          <p:cNvSpPr txBox="1"/>
          <p:nvPr/>
        </p:nvSpPr>
        <p:spPr>
          <a:xfrm>
            <a:off x="4617136" y="1621862"/>
            <a:ext cx="2837950" cy="560645"/>
          </a:xfrm>
          <a:prstGeom prst="rect">
            <a:avLst/>
          </a:prstGeom>
          <a:noFill/>
        </p:spPr>
        <p:txBody>
          <a:bodyPr wrap="none" lIns="186521" tIns="149217" rIns="186521" bIns="149217" rtlCol="0">
            <a:spAutoFit/>
          </a:bodyPr>
          <a:lstStyle/>
          <a:p>
            <a:pPr>
              <a:lnSpc>
                <a:spcPct val="90000"/>
              </a:lnSpc>
              <a:spcAft>
                <a:spcPts val="612"/>
              </a:spcAft>
            </a:pPr>
            <a:r>
              <a:rPr lang="en-US" sz="1836" b="1" dirty="0">
                <a:gradFill>
                  <a:gsLst>
                    <a:gs pos="2917">
                      <a:schemeClr val="tx1"/>
                    </a:gs>
                    <a:gs pos="30000">
                      <a:schemeClr val="tx1"/>
                    </a:gs>
                  </a:gsLst>
                  <a:lin ang="5400000" scaled="0"/>
                </a:gradFill>
              </a:rPr>
              <a:t>Azure Container Apps</a:t>
            </a:r>
          </a:p>
        </p:txBody>
      </p:sp>
    </p:spTree>
    <p:extLst>
      <p:ext uri="{BB962C8B-B14F-4D97-AF65-F5344CB8AC3E}">
        <p14:creationId xmlns:p14="http://schemas.microsoft.com/office/powerpoint/2010/main" val="2465073413"/>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A73C71-3635-4D7D-BA38-8A039AEDFA89}"/>
              </a:ext>
            </a:extLst>
          </p:cNvPr>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2589994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6BF85-4ED3-4AFD-B587-E5F678455ACC}"/>
              </a:ext>
            </a:extLst>
          </p:cNvPr>
          <p:cNvSpPr>
            <a:spLocks noGrp="1"/>
          </p:cNvSpPr>
          <p:nvPr>
            <p:ph type="title"/>
          </p:nvPr>
        </p:nvSpPr>
        <p:spPr/>
        <p:txBody>
          <a:bodyPr/>
          <a:lstStyle/>
          <a:p>
            <a:pPr>
              <a:lnSpc>
                <a:spcPct val="100000"/>
              </a:lnSpc>
            </a:pPr>
            <a:r>
              <a:rPr lang="en-US" spc="0" dirty="0">
                <a:solidFill>
                  <a:schemeClr val="tx1"/>
                </a:solidFill>
              </a:rPr>
              <a:t>Azure Kubernetes Service</a:t>
            </a:r>
          </a:p>
        </p:txBody>
      </p:sp>
      <p:grpSp>
        <p:nvGrpSpPr>
          <p:cNvPr id="10" name="Group 9" descr="Source control is using DevSpaces. and pipelines to access and manage containers. An Azure production cluster is using containers and Azure monitor">
            <a:extLst>
              <a:ext uri="{FF2B5EF4-FFF2-40B4-BE49-F238E27FC236}">
                <a16:creationId xmlns:a16="http://schemas.microsoft.com/office/drawing/2014/main" id="{89A6C5C9-FE9A-41E0-91EF-7C146C8285B8}"/>
              </a:ext>
            </a:extLst>
          </p:cNvPr>
          <p:cNvGrpSpPr/>
          <p:nvPr/>
        </p:nvGrpSpPr>
        <p:grpSpPr>
          <a:xfrm>
            <a:off x="2112502" y="1285344"/>
            <a:ext cx="8211470" cy="3611812"/>
            <a:chOff x="2112502" y="1285344"/>
            <a:chExt cx="8211470" cy="3611812"/>
          </a:xfrm>
        </p:grpSpPr>
        <p:pic>
          <p:nvPicPr>
            <p:cNvPr id="13" name="Picture 12" descr="Source control is using DevSpaces. and pipelines to access and manage containers. An Azure production cluster is using containers and Azure monitor">
              <a:extLst>
                <a:ext uri="{FF2B5EF4-FFF2-40B4-BE49-F238E27FC236}">
                  <a16:creationId xmlns:a16="http://schemas.microsoft.com/office/drawing/2014/main" id="{E6040076-E433-41E9-BA59-3346394A5E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2502" y="1285344"/>
              <a:ext cx="8211470" cy="3611812"/>
            </a:xfrm>
            <a:prstGeom prst="rect">
              <a:avLst/>
            </a:prstGeom>
          </p:spPr>
        </p:pic>
        <p:pic>
          <p:nvPicPr>
            <p:cNvPr id="9" name="Picture 8">
              <a:extLst>
                <a:ext uri="{FF2B5EF4-FFF2-40B4-BE49-F238E27FC236}">
                  <a16:creationId xmlns:a16="http://schemas.microsoft.com/office/drawing/2014/main" id="{E3018FEC-2C23-4155-A411-C91945713039}"/>
                </a:ext>
              </a:extLst>
            </p:cNvPr>
            <p:cNvPicPr>
              <a:picLocks noChangeAspect="1"/>
            </p:cNvPicPr>
            <p:nvPr/>
          </p:nvPicPr>
          <p:blipFill>
            <a:blip r:embed="rId4"/>
            <a:stretch>
              <a:fillRect/>
            </a:stretch>
          </p:blipFill>
          <p:spPr>
            <a:xfrm>
              <a:off x="5203431" y="3389152"/>
              <a:ext cx="584972" cy="655885"/>
            </a:xfrm>
            <a:prstGeom prst="rect">
              <a:avLst/>
            </a:prstGeom>
          </p:spPr>
        </p:pic>
      </p:grpSp>
      <p:sp>
        <p:nvSpPr>
          <p:cNvPr id="5" name="Rectangle 4">
            <a:extLst>
              <a:ext uri="{FF2B5EF4-FFF2-40B4-BE49-F238E27FC236}">
                <a16:creationId xmlns:a16="http://schemas.microsoft.com/office/drawing/2014/main" id="{46D43921-9F4E-497E-BD26-F43CF1D64F53}"/>
              </a:ext>
            </a:extLst>
          </p:cNvPr>
          <p:cNvSpPr/>
          <p:nvPr/>
        </p:nvSpPr>
        <p:spPr>
          <a:xfrm>
            <a:off x="427035" y="5143500"/>
            <a:ext cx="2179978" cy="998660"/>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dirty="0">
                <a:solidFill>
                  <a:schemeClr val="tx1"/>
                </a:solidFill>
              </a:rPr>
              <a:t>Manages health monitoring and maintenance</a:t>
            </a:r>
          </a:p>
        </p:txBody>
      </p:sp>
      <p:sp>
        <p:nvSpPr>
          <p:cNvPr id="6" name="Rectangle 5">
            <a:extLst>
              <a:ext uri="{FF2B5EF4-FFF2-40B4-BE49-F238E27FC236}">
                <a16:creationId xmlns:a16="http://schemas.microsoft.com/office/drawing/2014/main" id="{10F1E3F1-68F7-4710-AD56-BB00C92D2EE8}"/>
              </a:ext>
            </a:extLst>
          </p:cNvPr>
          <p:cNvSpPr/>
          <p:nvPr/>
        </p:nvSpPr>
        <p:spPr>
          <a:xfrm>
            <a:off x="2774863" y="5142933"/>
            <a:ext cx="2179978" cy="998660"/>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dirty="0">
                <a:solidFill>
                  <a:schemeClr val="tx1"/>
                </a:solidFill>
              </a:rPr>
              <a:t>Performs simple cluster scaling</a:t>
            </a:r>
          </a:p>
        </p:txBody>
      </p:sp>
      <p:sp>
        <p:nvSpPr>
          <p:cNvPr id="8" name="Rectangle 7">
            <a:extLst>
              <a:ext uri="{FF2B5EF4-FFF2-40B4-BE49-F238E27FC236}">
                <a16:creationId xmlns:a16="http://schemas.microsoft.com/office/drawing/2014/main" id="{33B0A4B8-7BE4-44D3-96A6-E9FD9D7AEEE8}"/>
              </a:ext>
            </a:extLst>
          </p:cNvPr>
          <p:cNvSpPr/>
          <p:nvPr/>
        </p:nvSpPr>
        <p:spPr>
          <a:xfrm>
            <a:off x="5122691" y="5142650"/>
            <a:ext cx="2179978" cy="998660"/>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dirty="0">
                <a:solidFill>
                  <a:schemeClr val="tx1"/>
                </a:solidFill>
              </a:rPr>
              <a:t>Enables nodes to be fully managed by Microsoft</a:t>
            </a:r>
          </a:p>
        </p:txBody>
      </p:sp>
      <p:sp>
        <p:nvSpPr>
          <p:cNvPr id="7" name="Rectangle 6">
            <a:extLst>
              <a:ext uri="{FF2B5EF4-FFF2-40B4-BE49-F238E27FC236}">
                <a16:creationId xmlns:a16="http://schemas.microsoft.com/office/drawing/2014/main" id="{DAAB3035-2780-4C42-B187-E12C2F307E51}"/>
              </a:ext>
            </a:extLst>
          </p:cNvPr>
          <p:cNvSpPr/>
          <p:nvPr/>
        </p:nvSpPr>
        <p:spPr>
          <a:xfrm>
            <a:off x="7470519" y="5143216"/>
            <a:ext cx="2179978" cy="998660"/>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dirty="0">
                <a:solidFill>
                  <a:schemeClr val="tx1"/>
                </a:solidFill>
              </a:rPr>
              <a:t>You’re responsible only for managing the agent nodes</a:t>
            </a:r>
          </a:p>
        </p:txBody>
      </p:sp>
      <p:sp>
        <p:nvSpPr>
          <p:cNvPr id="11" name="Rectangle 10">
            <a:extLst>
              <a:ext uri="{FF2B5EF4-FFF2-40B4-BE49-F238E27FC236}">
                <a16:creationId xmlns:a16="http://schemas.microsoft.com/office/drawing/2014/main" id="{66BDDDF4-E64B-40D2-A2C7-25D513B1B11A}"/>
              </a:ext>
            </a:extLst>
          </p:cNvPr>
          <p:cNvSpPr/>
          <p:nvPr/>
        </p:nvSpPr>
        <p:spPr>
          <a:xfrm>
            <a:off x="9818347" y="5142367"/>
            <a:ext cx="2179978" cy="998660"/>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dirty="0">
                <a:solidFill>
                  <a:schemeClr val="tx1"/>
                </a:solidFill>
              </a:rPr>
              <a:t>You pay only for the agent nodes</a:t>
            </a:r>
          </a:p>
        </p:txBody>
      </p:sp>
      <p:sp>
        <p:nvSpPr>
          <p:cNvPr id="4" name="Rectangle 3">
            <a:extLst>
              <a:ext uri="{FF2B5EF4-FFF2-40B4-BE49-F238E27FC236}">
                <a16:creationId xmlns:a16="http://schemas.microsoft.com/office/drawing/2014/main" id="{63057EE0-7266-4508-A0D8-30A8D0F7F1B0}"/>
              </a:ext>
              <a:ext uri="{C183D7F6-B498-43B3-948B-1728B52AA6E4}">
                <adec:decorative xmlns:adec="http://schemas.microsoft.com/office/drawing/2017/decorative" val="1"/>
              </a:ext>
            </a:extLst>
          </p:cNvPr>
          <p:cNvSpPr/>
          <p:nvPr/>
        </p:nvSpPr>
        <p:spPr bwMode="auto">
          <a:xfrm>
            <a:off x="427037" y="1192213"/>
            <a:ext cx="11582401" cy="3798075"/>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cs typeface="Segoe UI" pitchFamily="34" charset="0"/>
            </a:endParaRPr>
          </a:p>
        </p:txBody>
      </p:sp>
    </p:spTree>
    <p:extLst>
      <p:ext uri="{BB962C8B-B14F-4D97-AF65-F5344CB8AC3E}">
        <p14:creationId xmlns:p14="http://schemas.microsoft.com/office/powerpoint/2010/main" val="1976808470"/>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C4685-49CE-4948-93FC-C6962E7A20CF}"/>
              </a:ext>
            </a:extLst>
          </p:cNvPr>
          <p:cNvSpPr>
            <a:spLocks noGrp="1"/>
          </p:cNvSpPr>
          <p:nvPr>
            <p:ph type="title"/>
          </p:nvPr>
        </p:nvSpPr>
        <p:spPr/>
        <p:txBody>
          <a:bodyPr/>
          <a:lstStyle/>
          <a:p>
            <a:pPr>
              <a:lnSpc>
                <a:spcPct val="100000"/>
              </a:lnSpc>
            </a:pPr>
            <a:r>
              <a:rPr lang="en-US" spc="0" dirty="0">
                <a:solidFill>
                  <a:schemeClr val="tx1"/>
                </a:solidFill>
              </a:rPr>
              <a:t>Understand AKS Terminology</a:t>
            </a:r>
          </a:p>
        </p:txBody>
      </p:sp>
      <p:graphicFrame>
        <p:nvGraphicFramePr>
          <p:cNvPr id="56" name="Table 6">
            <a:extLst>
              <a:ext uri="{FF2B5EF4-FFF2-40B4-BE49-F238E27FC236}">
                <a16:creationId xmlns:a16="http://schemas.microsoft.com/office/drawing/2014/main" id="{C6A12215-A43F-4EEC-B2E2-4FC967C5C03E}"/>
              </a:ext>
            </a:extLst>
          </p:cNvPr>
          <p:cNvGraphicFramePr>
            <a:graphicFrameLocks noGrp="1"/>
          </p:cNvGraphicFramePr>
          <p:nvPr>
            <p:extLst>
              <p:ext uri="{D42A27DB-BD31-4B8C-83A1-F6EECF244321}">
                <p14:modId xmlns:p14="http://schemas.microsoft.com/office/powerpoint/2010/main" val="891693503"/>
              </p:ext>
            </p:extLst>
          </p:nvPr>
        </p:nvGraphicFramePr>
        <p:xfrm>
          <a:off x="427037" y="1192212"/>
          <a:ext cx="5012547" cy="5169535"/>
        </p:xfrm>
        <a:graphic>
          <a:graphicData uri="http://schemas.openxmlformats.org/drawingml/2006/table">
            <a:tbl>
              <a:tblPr firstRow="1" bandRow="1">
                <a:tableStyleId>{5C22544A-7EE6-4342-B048-85BDC9FD1C3A}</a:tableStyleId>
              </a:tblPr>
              <a:tblGrid>
                <a:gridCol w="1389063">
                  <a:extLst>
                    <a:ext uri="{9D8B030D-6E8A-4147-A177-3AD203B41FA5}">
                      <a16:colId xmlns:a16="http://schemas.microsoft.com/office/drawing/2014/main" val="1289156279"/>
                    </a:ext>
                  </a:extLst>
                </a:gridCol>
                <a:gridCol w="3623484">
                  <a:extLst>
                    <a:ext uri="{9D8B030D-6E8A-4147-A177-3AD203B41FA5}">
                      <a16:colId xmlns:a16="http://schemas.microsoft.com/office/drawing/2014/main" val="2759990731"/>
                    </a:ext>
                  </a:extLst>
                </a:gridCol>
              </a:tblGrid>
              <a:tr h="475531">
                <a:tc>
                  <a:txBody>
                    <a:bodyPr/>
                    <a:lstStyle/>
                    <a:p>
                      <a:pPr algn="l"/>
                      <a:r>
                        <a:rPr lang="en-US" sz="1800" b="0" dirty="0">
                          <a:solidFill>
                            <a:schemeClr val="bg1"/>
                          </a:solidFill>
                          <a:latin typeface="+mj-lt"/>
                        </a:rPr>
                        <a:t>Term</a:t>
                      </a:r>
                    </a:p>
                  </a:txBody>
                  <a:tcPr marL="93260" marR="93260" marT="46630" marB="46630"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l"/>
                      <a:r>
                        <a:rPr lang="en-US" sz="1800" b="0" dirty="0">
                          <a:solidFill>
                            <a:schemeClr val="bg1"/>
                          </a:solidFill>
                          <a:latin typeface="+mj-lt"/>
                        </a:rPr>
                        <a:t>Description</a:t>
                      </a:r>
                    </a:p>
                  </a:txBody>
                  <a:tcPr marL="93260" marR="93260" marT="46630" marB="46630"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extLst>
                  <a:ext uri="{0D108BD9-81ED-4DB2-BD59-A6C34878D82A}">
                    <a16:rowId xmlns:a16="http://schemas.microsoft.com/office/drawing/2014/main" val="2897835809"/>
                  </a:ext>
                </a:extLst>
              </a:tr>
              <a:tr h="985613">
                <a:tc>
                  <a:txBody>
                    <a:bodyPr/>
                    <a:lstStyle/>
                    <a:p>
                      <a:pPr algn="l"/>
                      <a:r>
                        <a:rPr lang="en-US" sz="1600" dirty="0">
                          <a:solidFill>
                            <a:schemeClr val="tx1"/>
                          </a:solidFill>
                          <a:latin typeface="+mj-lt"/>
                        </a:rPr>
                        <a:t>Pools</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r>
                        <a:rPr lang="en-US" sz="1600" b="0" i="0" u="none" strike="noStrike" dirty="0">
                          <a:solidFill>
                            <a:schemeClr val="tx1"/>
                          </a:solidFill>
                          <a:effectLst/>
                          <a:latin typeface="+mn-lt"/>
                        </a:rPr>
                        <a:t>Groups of nodes with identical configurations</a:t>
                      </a:r>
                      <a:endParaRPr lang="en-US" sz="1600" dirty="0">
                        <a:solidFill>
                          <a:schemeClr val="tx1"/>
                        </a:solidFill>
                        <a:latin typeface="+mn-lt"/>
                      </a:endParaRPr>
                    </a:p>
                  </a:txBody>
                  <a:tcPr marL="93260" marR="93260" marT="46630" marB="4663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88139117"/>
                  </a:ext>
                </a:extLst>
              </a:tr>
              <a:tr h="985613">
                <a:tc>
                  <a:txBody>
                    <a:bodyPr/>
                    <a:lstStyle/>
                    <a:p>
                      <a:pPr algn="l"/>
                      <a:r>
                        <a:rPr lang="en-US" sz="1600" dirty="0">
                          <a:solidFill>
                            <a:schemeClr val="tx1"/>
                          </a:solidFill>
                          <a:latin typeface="+mj-lt"/>
                        </a:rPr>
                        <a:t>Nodes</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r>
                        <a:rPr lang="en-US" sz="1600" b="0" i="0" u="none" strike="noStrike" dirty="0">
                          <a:solidFill>
                            <a:schemeClr val="tx1"/>
                          </a:solidFill>
                          <a:effectLst/>
                          <a:latin typeface="+mn-lt"/>
                        </a:rPr>
                        <a:t>Individual VMs running containerized applications</a:t>
                      </a:r>
                      <a:endParaRPr lang="en-US" sz="1600" dirty="0">
                        <a:solidFill>
                          <a:schemeClr val="tx1"/>
                        </a:solidFill>
                        <a:latin typeface="+mn-lt"/>
                      </a:endParaRPr>
                    </a:p>
                  </a:txBody>
                  <a:tcPr marL="93260" marR="93260" marT="46630" marB="4663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8439219"/>
                  </a:ext>
                </a:extLst>
              </a:tr>
              <a:tr h="985613">
                <a:tc>
                  <a:txBody>
                    <a:bodyPr/>
                    <a:lstStyle/>
                    <a:p>
                      <a:pPr algn="l"/>
                      <a:r>
                        <a:rPr lang="en-US" sz="1600" dirty="0">
                          <a:solidFill>
                            <a:schemeClr val="tx1"/>
                          </a:solidFill>
                          <a:latin typeface="+mj-lt"/>
                        </a:rPr>
                        <a:t>Pods</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1600" b="0" i="0" u="none" strike="noStrike" dirty="0">
                          <a:solidFill>
                            <a:schemeClr val="tx1"/>
                          </a:solidFill>
                          <a:effectLst/>
                          <a:latin typeface="+mn-lt"/>
                        </a:rPr>
                        <a:t>Single instance of an application.</a:t>
                      </a:r>
                      <a:br>
                        <a:rPr lang="en-US" sz="1600" b="0" i="0" u="none" strike="noStrike" dirty="0">
                          <a:solidFill>
                            <a:schemeClr val="tx1"/>
                          </a:solidFill>
                          <a:effectLst/>
                          <a:latin typeface="+mn-lt"/>
                        </a:rPr>
                      </a:br>
                      <a:r>
                        <a:rPr lang="en-US" sz="1600" b="0" i="0" u="none" strike="noStrike" dirty="0">
                          <a:solidFill>
                            <a:schemeClr val="tx1"/>
                          </a:solidFill>
                          <a:effectLst/>
                          <a:latin typeface="+mn-lt"/>
                        </a:rPr>
                        <a:t>A pod can contain multiple containers</a:t>
                      </a:r>
                      <a:endParaRPr lang="en-US" sz="1600" dirty="0">
                        <a:solidFill>
                          <a:schemeClr val="tx1"/>
                        </a:solidFill>
                        <a:latin typeface="+mn-lt"/>
                      </a:endParaRPr>
                    </a:p>
                  </a:txBody>
                  <a:tcPr marL="93260" marR="93260" marT="46630" marB="4663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8512727"/>
                  </a:ext>
                </a:extLst>
              </a:tr>
              <a:tr h="985613">
                <a:tc>
                  <a:txBody>
                    <a:bodyPr/>
                    <a:lstStyle/>
                    <a:p>
                      <a:pPr algn="l"/>
                      <a:r>
                        <a:rPr lang="en-US" sz="1600" dirty="0">
                          <a:solidFill>
                            <a:schemeClr val="tx1"/>
                          </a:solidFill>
                          <a:latin typeface="+mj-lt"/>
                        </a:rPr>
                        <a:t>Deployment</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1600" b="0" i="0" u="none" strike="noStrike" dirty="0">
                          <a:solidFill>
                            <a:schemeClr val="tx1"/>
                          </a:solidFill>
                          <a:effectLst/>
                          <a:latin typeface="+mn-lt"/>
                        </a:rPr>
                        <a:t>One or more identical pods managed by Kubernetes</a:t>
                      </a:r>
                      <a:r>
                        <a:rPr lang="en-US" sz="1600" b="0" i="0" dirty="0">
                          <a:solidFill>
                            <a:schemeClr val="tx1"/>
                          </a:solidFill>
                          <a:effectLst/>
                          <a:latin typeface="+mn-lt"/>
                        </a:rPr>
                        <a:t>​</a:t>
                      </a:r>
                    </a:p>
                  </a:txBody>
                  <a:tcPr marL="93260" marR="93260" marT="46630" marB="4663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2684497"/>
                  </a:ext>
                </a:extLst>
              </a:tr>
              <a:tr h="751552">
                <a:tc>
                  <a:txBody>
                    <a:bodyPr/>
                    <a:lstStyle/>
                    <a:p>
                      <a:pPr algn="l"/>
                      <a:r>
                        <a:rPr lang="en-US" sz="1600" dirty="0">
                          <a:solidFill>
                            <a:schemeClr val="tx1"/>
                          </a:solidFill>
                          <a:latin typeface="+mj-lt"/>
                        </a:rPr>
                        <a:t>Manifest</a:t>
                      </a:r>
                    </a:p>
                  </a:txBody>
                  <a:tcPr marL="93260" marR="93260" marT="46630" marB="4663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r>
                        <a:rPr lang="en-US" sz="1600" b="0" i="0" u="none" strike="noStrike" dirty="0">
                          <a:solidFill>
                            <a:schemeClr val="tx1"/>
                          </a:solidFill>
                          <a:effectLst/>
                          <a:latin typeface="+mn-lt"/>
                        </a:rPr>
                        <a:t>YAML file describing a deployment</a:t>
                      </a:r>
                      <a:endParaRPr lang="en-US" sz="1600" dirty="0">
                        <a:solidFill>
                          <a:schemeClr val="tx1"/>
                        </a:solidFill>
                        <a:latin typeface="+mn-lt"/>
                      </a:endParaRPr>
                    </a:p>
                  </a:txBody>
                  <a:tcPr marL="93260" marR="93260" marT="46630" marB="4663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8446895"/>
                  </a:ext>
                </a:extLst>
              </a:tr>
            </a:tbl>
          </a:graphicData>
        </a:graphic>
      </p:graphicFrame>
      <p:sp>
        <p:nvSpPr>
          <p:cNvPr id="4" name="Rectangle 3">
            <a:extLst>
              <a:ext uri="{FF2B5EF4-FFF2-40B4-BE49-F238E27FC236}">
                <a16:creationId xmlns:a16="http://schemas.microsoft.com/office/drawing/2014/main" id="{CB978711-4EDF-43DC-B1D6-D6934495E363}"/>
              </a:ext>
              <a:ext uri="{C183D7F6-B498-43B3-948B-1728B52AA6E4}">
                <adec:decorative xmlns:adec="http://schemas.microsoft.com/office/drawing/2017/decorative" val="1"/>
              </a:ext>
            </a:extLst>
          </p:cNvPr>
          <p:cNvSpPr/>
          <p:nvPr/>
        </p:nvSpPr>
        <p:spPr bwMode="auto">
          <a:xfrm>
            <a:off x="5600700" y="1192212"/>
            <a:ext cx="6408737" cy="516953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dirty="0">
              <a:gradFill>
                <a:gsLst>
                  <a:gs pos="0">
                    <a:srgbClr val="FFFFFF"/>
                  </a:gs>
                  <a:gs pos="100000">
                    <a:srgbClr val="FFFFFF"/>
                  </a:gs>
                </a:gsLst>
                <a:lin ang="5400000" scaled="0"/>
              </a:gradFill>
              <a:cs typeface="Segoe UI" pitchFamily="34" charset="0"/>
            </a:endParaRPr>
          </a:p>
        </p:txBody>
      </p:sp>
      <p:pic>
        <p:nvPicPr>
          <p:cNvPr id="49" name="Picture 48" descr="A Pool contains Nodes. Nodes are deployed with a YAML file and contain Pods. Pods have Containers">
            <a:extLst>
              <a:ext uri="{FF2B5EF4-FFF2-40B4-BE49-F238E27FC236}">
                <a16:creationId xmlns:a16="http://schemas.microsoft.com/office/drawing/2014/main" id="{8A31F694-08EF-4C73-A95F-C2C9259922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4536" y="1533569"/>
            <a:ext cx="5961064" cy="4486822"/>
          </a:xfrm>
          <a:prstGeom prst="rect">
            <a:avLst/>
          </a:prstGeom>
        </p:spPr>
      </p:pic>
    </p:spTree>
    <p:extLst>
      <p:ext uri="{BB962C8B-B14F-4D97-AF65-F5344CB8AC3E}">
        <p14:creationId xmlns:p14="http://schemas.microsoft.com/office/powerpoint/2010/main" val="1015645993"/>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3AE1D-860B-4A7C-804F-D565C801C79A}"/>
              </a:ext>
            </a:extLst>
          </p:cNvPr>
          <p:cNvSpPr>
            <a:spLocks noGrp="1"/>
          </p:cNvSpPr>
          <p:nvPr>
            <p:ph type="title"/>
          </p:nvPr>
        </p:nvSpPr>
        <p:spPr/>
        <p:txBody>
          <a:bodyPr/>
          <a:lstStyle/>
          <a:p>
            <a:pPr>
              <a:lnSpc>
                <a:spcPct val="100000"/>
              </a:lnSpc>
            </a:pPr>
            <a:r>
              <a:rPr lang="en-US" spc="0" dirty="0"/>
              <a:t>Understand the Docker Platform (optional)</a:t>
            </a:r>
          </a:p>
        </p:txBody>
      </p:sp>
      <p:pic>
        <p:nvPicPr>
          <p:cNvPr id="7" name="Picture 5" descr="A docker hub and docker host are working together. The docker hub has ubuntu Linux, windows, and nginx. The Docker host has a docker engine and containers">
            <a:extLst>
              <a:ext uri="{FF2B5EF4-FFF2-40B4-BE49-F238E27FC236}">
                <a16:creationId xmlns:a16="http://schemas.microsoft.com/office/drawing/2014/main" id="{34C7392E-306D-4048-BC80-DCDF2B1418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1" y="1354609"/>
            <a:ext cx="9386853" cy="3435997"/>
          </a:xfrm>
          <a:prstGeom prst="rect">
            <a:avLst/>
          </a:prstGeom>
        </p:spPr>
      </p:pic>
      <p:sp>
        <p:nvSpPr>
          <p:cNvPr id="8" name="Rectangle 7">
            <a:extLst>
              <a:ext uri="{FF2B5EF4-FFF2-40B4-BE49-F238E27FC236}">
                <a16:creationId xmlns:a16="http://schemas.microsoft.com/office/drawing/2014/main" id="{242D7FC1-114F-473C-B79B-84D47FD6EB41}"/>
              </a:ext>
            </a:extLst>
          </p:cNvPr>
          <p:cNvSpPr/>
          <p:nvPr/>
        </p:nvSpPr>
        <p:spPr>
          <a:xfrm>
            <a:off x="427035" y="5108447"/>
            <a:ext cx="3551993" cy="1253299"/>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cs typeface="Segoe UI Semilight"/>
              </a:rPr>
              <a:t>Enables developers to</a:t>
            </a:r>
            <a:br>
              <a:rPr lang="en-US" sz="2000" dirty="0">
                <a:solidFill>
                  <a:schemeClr val="tx1"/>
                </a:solidFill>
                <a:cs typeface="Segoe UI Semilight"/>
              </a:rPr>
            </a:br>
            <a:r>
              <a:rPr lang="en-US" sz="2000" dirty="0">
                <a:solidFill>
                  <a:schemeClr val="tx1"/>
                </a:solidFill>
                <a:cs typeface="Segoe UI Semilight"/>
              </a:rPr>
              <a:t>host applications within</a:t>
            </a:r>
            <a:br>
              <a:rPr lang="en-US" sz="2000" dirty="0">
                <a:solidFill>
                  <a:schemeClr val="tx1"/>
                </a:solidFill>
                <a:cs typeface="Segoe UI Semilight"/>
              </a:rPr>
            </a:br>
            <a:r>
              <a:rPr lang="en-US" sz="2000" dirty="0">
                <a:solidFill>
                  <a:schemeClr val="tx1"/>
                </a:solidFill>
                <a:cs typeface="Segoe UI Semilight"/>
              </a:rPr>
              <a:t>a container</a:t>
            </a:r>
            <a:endParaRPr lang="en-US" sz="2000" dirty="0">
              <a:solidFill>
                <a:schemeClr val="tx1"/>
              </a:solidFill>
            </a:endParaRPr>
          </a:p>
        </p:txBody>
      </p:sp>
      <p:sp>
        <p:nvSpPr>
          <p:cNvPr id="9" name="Rectangle 8">
            <a:extLst>
              <a:ext uri="{FF2B5EF4-FFF2-40B4-BE49-F238E27FC236}">
                <a16:creationId xmlns:a16="http://schemas.microsoft.com/office/drawing/2014/main" id="{C13AEDEF-FF34-4C46-8403-4BE422AE607F}"/>
              </a:ext>
            </a:extLst>
          </p:cNvPr>
          <p:cNvSpPr/>
          <p:nvPr/>
        </p:nvSpPr>
        <p:spPr>
          <a:xfrm>
            <a:off x="4138178" y="5108447"/>
            <a:ext cx="4535922" cy="1253299"/>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cs typeface="Segoe UI Semilight"/>
              </a:rPr>
              <a:t>A container is a standardized “unit of software“ that contains everything required for an application to run</a:t>
            </a:r>
          </a:p>
        </p:txBody>
      </p:sp>
      <p:sp>
        <p:nvSpPr>
          <p:cNvPr id="10" name="Rectangle 9">
            <a:extLst>
              <a:ext uri="{FF2B5EF4-FFF2-40B4-BE49-F238E27FC236}">
                <a16:creationId xmlns:a16="http://schemas.microsoft.com/office/drawing/2014/main" id="{73FA0030-192B-424C-B9BA-11FFFB118558}"/>
              </a:ext>
            </a:extLst>
          </p:cNvPr>
          <p:cNvSpPr/>
          <p:nvPr/>
        </p:nvSpPr>
        <p:spPr>
          <a:xfrm>
            <a:off x="8851900" y="5108447"/>
            <a:ext cx="3157536" cy="1253299"/>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cs typeface="Segoe UI Semilight"/>
              </a:rPr>
              <a:t>Available on both Linux</a:t>
            </a:r>
            <a:br>
              <a:rPr lang="en-US" sz="2000" dirty="0">
                <a:solidFill>
                  <a:schemeClr val="tx1"/>
                </a:solidFill>
                <a:cs typeface="Segoe UI Semilight"/>
              </a:rPr>
            </a:br>
            <a:r>
              <a:rPr lang="en-US" sz="2000" dirty="0">
                <a:solidFill>
                  <a:schemeClr val="tx1"/>
                </a:solidFill>
                <a:cs typeface="Segoe UI Semilight"/>
              </a:rPr>
              <a:t>and Windows and can be</a:t>
            </a:r>
            <a:br>
              <a:rPr lang="en-US" sz="2000" dirty="0">
                <a:solidFill>
                  <a:schemeClr val="tx1"/>
                </a:solidFill>
                <a:cs typeface="Segoe UI Semilight"/>
              </a:rPr>
            </a:br>
            <a:r>
              <a:rPr lang="en-US" sz="2000" dirty="0">
                <a:solidFill>
                  <a:schemeClr val="tx1"/>
                </a:solidFill>
                <a:cs typeface="Segoe UI Semilight"/>
              </a:rPr>
              <a:t>hosted on Azure</a:t>
            </a:r>
            <a:endParaRPr lang="en-US" sz="2000" dirty="0">
              <a:solidFill>
                <a:schemeClr val="tx1"/>
              </a:solidFill>
              <a:cs typeface="Segoe UI Semilight" panose="020B0402040204020203" pitchFamily="34" charset="0"/>
            </a:endParaRPr>
          </a:p>
        </p:txBody>
      </p:sp>
    </p:spTree>
    <p:extLst>
      <p:ext uri="{BB962C8B-B14F-4D97-AF65-F5344CB8AC3E}">
        <p14:creationId xmlns:p14="http://schemas.microsoft.com/office/powerpoint/2010/main" val="2331565653"/>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44ACB11-F377-7378-662D-92432AABB43C}"/>
              </a:ext>
            </a:extLst>
          </p:cNvPr>
          <p:cNvSpPr>
            <a:spLocks noGrp="1"/>
          </p:cNvSpPr>
          <p:nvPr>
            <p:ph type="title"/>
          </p:nvPr>
        </p:nvSpPr>
        <p:spPr/>
        <p:txBody>
          <a:bodyPr/>
          <a:lstStyle/>
          <a:p>
            <a:r>
              <a:rPr lang="en-US" dirty="0"/>
              <a:t>Explore containers in Azure Container Apps</a:t>
            </a:r>
          </a:p>
        </p:txBody>
      </p:sp>
      <p:sp>
        <p:nvSpPr>
          <p:cNvPr id="9" name="TextBox 8">
            <a:extLst>
              <a:ext uri="{FF2B5EF4-FFF2-40B4-BE49-F238E27FC236}">
                <a16:creationId xmlns:a16="http://schemas.microsoft.com/office/drawing/2014/main" id="{1AA93057-09C5-493E-D747-7A4A2CCDAFD8}"/>
              </a:ext>
            </a:extLst>
          </p:cNvPr>
          <p:cNvSpPr txBox="1"/>
          <p:nvPr/>
        </p:nvSpPr>
        <p:spPr>
          <a:xfrm>
            <a:off x="343936" y="1298657"/>
            <a:ext cx="5527565" cy="3711256"/>
          </a:xfrm>
          <a:prstGeom prst="rect">
            <a:avLst/>
          </a:prstGeom>
          <a:noFill/>
        </p:spPr>
        <p:txBody>
          <a:bodyPr wrap="square" lIns="186521" tIns="149217" rIns="186521" bIns="149217" rtlCol="0">
            <a:spAutoFit/>
          </a:bodyPr>
          <a:lstStyle/>
          <a:p>
            <a:pPr marL="349724" indent="-349724">
              <a:lnSpc>
                <a:spcPct val="90000"/>
              </a:lnSpc>
              <a:spcAft>
                <a:spcPts val="1224"/>
              </a:spcAft>
              <a:buFont typeface="Arial" panose="020B0604020202020204" pitchFamily="34" charset="0"/>
              <a:buChar char="•"/>
            </a:pPr>
            <a:r>
              <a:rPr lang="en-US" sz="2040" dirty="0">
                <a:gradFill>
                  <a:gsLst>
                    <a:gs pos="2917">
                      <a:schemeClr val="tx1"/>
                    </a:gs>
                    <a:gs pos="30000">
                      <a:schemeClr val="tx1"/>
                    </a:gs>
                  </a:gsLst>
                  <a:lin ang="5400000" scaled="0"/>
                </a:gradFill>
              </a:rPr>
              <a:t>Containers for an Azure Container App are grouped together in pods inside revision snapshots.</a:t>
            </a:r>
          </a:p>
          <a:p>
            <a:pPr marL="349724" indent="-349724">
              <a:lnSpc>
                <a:spcPct val="90000"/>
              </a:lnSpc>
              <a:spcAft>
                <a:spcPts val="1224"/>
              </a:spcAft>
              <a:buFont typeface="Arial" panose="020B0604020202020204" pitchFamily="34" charset="0"/>
              <a:buChar char="•"/>
            </a:pPr>
            <a:r>
              <a:rPr lang="en-US" sz="2040" dirty="0">
                <a:gradFill>
                  <a:gsLst>
                    <a:gs pos="2917">
                      <a:schemeClr val="tx1"/>
                    </a:gs>
                    <a:gs pos="30000">
                      <a:schemeClr val="tx1"/>
                    </a:gs>
                  </a:gsLst>
                  <a:lin ang="5400000" scaled="0"/>
                </a:gradFill>
              </a:rPr>
              <a:t>Can define multiple containers in a single container app to implement the sidecar pattern.</a:t>
            </a:r>
          </a:p>
          <a:p>
            <a:pPr marL="349724" indent="-349724">
              <a:lnSpc>
                <a:spcPct val="90000"/>
              </a:lnSpc>
              <a:spcAft>
                <a:spcPts val="1224"/>
              </a:spcAft>
              <a:buFont typeface="Arial" panose="020B0604020202020204" pitchFamily="34" charset="0"/>
              <a:buChar char="•"/>
            </a:pPr>
            <a:r>
              <a:rPr lang="en-US" sz="2040" dirty="0">
                <a:gradFill>
                  <a:gsLst>
                    <a:gs pos="2917">
                      <a:schemeClr val="tx1"/>
                    </a:gs>
                    <a:gs pos="30000">
                      <a:schemeClr val="tx1"/>
                    </a:gs>
                  </a:gsLst>
                  <a:lin ang="5400000" scaled="0"/>
                </a:gradFill>
              </a:rPr>
              <a:t>Deploy images hosted on private registries by providing credentials in the Container Apps configuration.</a:t>
            </a:r>
          </a:p>
          <a:p>
            <a:pPr marL="349724" indent="-349724">
              <a:lnSpc>
                <a:spcPct val="90000"/>
              </a:lnSpc>
              <a:spcAft>
                <a:spcPts val="612"/>
              </a:spcAft>
              <a:buFont typeface="Arial" panose="020B0604020202020204" pitchFamily="34" charset="0"/>
              <a:buChar char="•"/>
            </a:pPr>
            <a:endParaRPr lang="en-US" sz="2448" dirty="0">
              <a:gradFill>
                <a:gsLst>
                  <a:gs pos="2917">
                    <a:schemeClr val="tx1"/>
                  </a:gs>
                  <a:gs pos="30000">
                    <a:schemeClr val="tx1"/>
                  </a:gs>
                </a:gsLst>
                <a:lin ang="5400000" scaled="0"/>
              </a:gradFill>
            </a:endParaRPr>
          </a:p>
        </p:txBody>
      </p:sp>
      <p:pic>
        <p:nvPicPr>
          <p:cNvPr id="1026" name="Picture 2" descr="Diagram showing how containers for an Azure Container App are grouped together in pods inside revision snapshots.">
            <a:extLst>
              <a:ext uri="{FF2B5EF4-FFF2-40B4-BE49-F238E27FC236}">
                <a16:creationId xmlns:a16="http://schemas.microsoft.com/office/drawing/2014/main" id="{19269747-B703-E82C-EAB6-FBA51F2DA9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6457367" y="1253130"/>
            <a:ext cx="5054526" cy="4751307"/>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116288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a:lnSpc>
                <a:spcPct val="100000"/>
              </a:lnSpc>
            </a:pPr>
            <a:r>
              <a:rPr lang="en-US" sz="2800" spc="0" dirty="0"/>
              <a:t>Learning Objectives - Configure </a:t>
            </a:r>
            <a:r>
              <a:rPr lang="en-US" spc="0" dirty="0"/>
              <a:t>Azure App Service Plans </a:t>
            </a:r>
          </a:p>
        </p:txBody>
      </p:sp>
      <p:sp>
        <p:nvSpPr>
          <p:cNvPr id="34" name="Rectangle 33" descr="Icon of a document with a checkmark">
            <a:extLst>
              <a:ext uri="{FF2B5EF4-FFF2-40B4-BE49-F238E27FC236}">
                <a16:creationId xmlns:a16="http://schemas.microsoft.com/office/drawing/2014/main" id="{9D31645C-F97F-4C81-8AEA-109FEFAF0678}"/>
              </a:ext>
            </a:extLst>
          </p:cNvPr>
          <p:cNvSpPr/>
          <p:nvPr/>
        </p:nvSpPr>
        <p:spPr>
          <a:xfrm>
            <a:off x="465138" y="1535186"/>
            <a:ext cx="5406682" cy="392415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t" anchorCtr="0">
            <a:noAutofit/>
          </a:bodyPr>
          <a:lstStyle/>
          <a:p>
            <a:pPr marL="342900" indent="-342900">
              <a:spcAft>
                <a:spcPts val="600"/>
              </a:spcAft>
              <a:buFont typeface="Arial" panose="020B0604020202020204" pitchFamily="34" charset="0"/>
              <a:buChar char="•"/>
            </a:pPr>
            <a:r>
              <a:rPr lang="en-US" sz="2000" dirty="0">
                <a:solidFill>
                  <a:schemeClr val="tx1"/>
                </a:solidFill>
                <a:cs typeface="Segoe UI Semilight"/>
              </a:rPr>
              <a:t>Implement Azure App Service Plans</a:t>
            </a:r>
          </a:p>
          <a:p>
            <a:pPr marL="342900" indent="-342900">
              <a:spcAft>
                <a:spcPts val="600"/>
              </a:spcAft>
              <a:buFont typeface="Arial" panose="020B0604020202020204" pitchFamily="34" charset="0"/>
              <a:buChar char="•"/>
            </a:pPr>
            <a:r>
              <a:rPr lang="en-US" sz="2000" dirty="0">
                <a:solidFill>
                  <a:schemeClr val="tx1"/>
                </a:solidFill>
                <a:cs typeface="Segoe UI Semilight"/>
              </a:rPr>
              <a:t>Determine App Service Plan Pricing</a:t>
            </a:r>
          </a:p>
          <a:p>
            <a:pPr marL="342900" indent="-342900">
              <a:spcAft>
                <a:spcPts val="600"/>
              </a:spcAft>
              <a:buFont typeface="Arial" panose="020B0604020202020204" pitchFamily="34" charset="0"/>
              <a:buChar char="•"/>
            </a:pPr>
            <a:r>
              <a:rPr lang="en-US" sz="2000" dirty="0">
                <a:solidFill>
                  <a:schemeClr val="tx1"/>
                </a:solidFill>
                <a:cs typeface="Segoe UI Semilight"/>
              </a:rPr>
              <a:t>Scale Up and Scale Out the App Service Plan</a:t>
            </a:r>
          </a:p>
          <a:p>
            <a:pPr marL="342900" indent="-342900">
              <a:spcAft>
                <a:spcPts val="600"/>
              </a:spcAft>
              <a:buFont typeface="Arial" panose="020B0604020202020204" pitchFamily="34" charset="0"/>
              <a:buChar char="•"/>
            </a:pPr>
            <a:r>
              <a:rPr lang="en-US" sz="2000" dirty="0">
                <a:solidFill>
                  <a:schemeClr val="tx1"/>
                </a:solidFill>
                <a:cs typeface="Segoe UI Semilight"/>
              </a:rPr>
              <a:t>Configure App Service Plan Scaling</a:t>
            </a:r>
          </a:p>
          <a:p>
            <a:pPr marL="342900" indent="-342900">
              <a:spcAft>
                <a:spcPts val="600"/>
              </a:spcAft>
              <a:buFont typeface="Arial" panose="020B0604020202020204" pitchFamily="34" charset="0"/>
              <a:buChar char="•"/>
            </a:pPr>
            <a:r>
              <a:rPr lang="en-US" sz="2000" dirty="0">
                <a:solidFill>
                  <a:schemeClr val="tx1"/>
                </a:solidFill>
                <a:cs typeface="Segoe UI Semilight"/>
              </a:rPr>
              <a:t>Demonstration – Configure Azure App Service Plans</a:t>
            </a:r>
          </a:p>
          <a:p>
            <a:pPr marL="342900" indent="-342900">
              <a:spcAft>
                <a:spcPts val="600"/>
              </a:spcAft>
              <a:buFont typeface="Arial" panose="020B0604020202020204" pitchFamily="34" charset="0"/>
              <a:buChar char="•"/>
            </a:pPr>
            <a:r>
              <a:rPr lang="en-US" sz="2000" dirty="0">
                <a:solidFill>
                  <a:schemeClr val="tx1"/>
                </a:solidFill>
                <a:cs typeface="Segoe UI Semilight"/>
              </a:rPr>
              <a:t>Learning Recap</a:t>
            </a:r>
          </a:p>
          <a:p>
            <a:pPr marL="342900" indent="-342900">
              <a:spcAft>
                <a:spcPts val="600"/>
              </a:spcAft>
              <a:buFont typeface="Arial" panose="020B0604020202020204" pitchFamily="34" charset="0"/>
              <a:buChar char="•"/>
            </a:pPr>
            <a:endParaRPr lang="en-US" sz="2000" dirty="0">
              <a:solidFill>
                <a:schemeClr val="tx1"/>
              </a:solidFill>
              <a:cs typeface="Segoe UI Semilight"/>
            </a:endParaRPr>
          </a:p>
          <a:p>
            <a:pPr marL="342900" indent="-342900">
              <a:spcAft>
                <a:spcPts val="600"/>
              </a:spcAft>
              <a:buFont typeface="Arial" panose="020B0604020202020204" pitchFamily="34" charset="0"/>
              <a:buChar char="•"/>
            </a:pPr>
            <a:endParaRPr lang="en-US" sz="2000" dirty="0">
              <a:solidFill>
                <a:schemeClr val="tx1"/>
              </a:solidFill>
              <a:cs typeface="Segoe UI Semilight"/>
            </a:endParaRPr>
          </a:p>
          <a:p>
            <a:pPr marL="342900" indent="-342900">
              <a:spcAft>
                <a:spcPts val="600"/>
              </a:spcAft>
              <a:buFont typeface="Arial" panose="020B0604020202020204" pitchFamily="34" charset="0"/>
              <a:buChar char="•"/>
            </a:pPr>
            <a:endParaRPr lang="en-US" sz="2000" dirty="0">
              <a:solidFill>
                <a:schemeClr val="tx1"/>
              </a:solidFill>
              <a:cs typeface="Segoe UI Semilight"/>
            </a:endParaRPr>
          </a:p>
          <a:p>
            <a:pPr marL="342900" indent="-342900">
              <a:spcAft>
                <a:spcPts val="600"/>
              </a:spcAft>
              <a:buFont typeface="Arial" panose="020B0604020202020204" pitchFamily="34" charset="0"/>
              <a:buChar char="•"/>
            </a:pPr>
            <a:endParaRPr lang="en-US" sz="2000" dirty="0">
              <a:solidFill>
                <a:schemeClr val="tx1"/>
              </a:solidFill>
            </a:endParaRPr>
          </a:p>
        </p:txBody>
      </p:sp>
      <p:sp>
        <p:nvSpPr>
          <p:cNvPr id="6" name="TextBox 5">
            <a:extLst>
              <a:ext uri="{FF2B5EF4-FFF2-40B4-BE49-F238E27FC236}">
                <a16:creationId xmlns:a16="http://schemas.microsoft.com/office/drawing/2014/main" id="{E0FE39D2-CB3B-35B9-872B-99944407FB48}"/>
              </a:ext>
            </a:extLst>
          </p:cNvPr>
          <p:cNvSpPr txBox="1"/>
          <p:nvPr/>
        </p:nvSpPr>
        <p:spPr>
          <a:xfrm>
            <a:off x="6472355" y="1716224"/>
            <a:ext cx="4761702" cy="1631216"/>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b="0" i="0" u="none" strike="noStrike" kern="0" cap="none" spc="0" normalizeH="0" baseline="0" noProof="0" dirty="0">
                <a:ln>
                  <a:noFill/>
                </a:ln>
                <a:solidFill>
                  <a:srgbClr val="243A5E"/>
                </a:solidFill>
                <a:effectLst/>
                <a:uLnTx/>
                <a:uFillTx/>
              </a:rPr>
              <a:t>Implement and manage Azure compute resources (20-25%)</a:t>
            </a:r>
          </a:p>
          <a:p>
            <a:pPr marL="0" marR="0" lvl="0" indent="0" defTabSz="914400" eaLnBrk="1" fontAlgn="auto" latinLnBrk="0" hangingPunct="1">
              <a:lnSpc>
                <a:spcPct val="100000"/>
              </a:lnSpc>
              <a:spcBef>
                <a:spcPts val="0"/>
              </a:spcBef>
              <a:spcAft>
                <a:spcPts val="600"/>
              </a:spcAft>
              <a:buClrTx/>
              <a:buSzTx/>
              <a:buFontTx/>
              <a:buNone/>
              <a:tabLst/>
              <a:defRPr/>
            </a:pPr>
            <a:r>
              <a:rPr kumimoji="0" lang="en-US" b="0" i="0" u="none" strike="noStrike" kern="0" cap="none" spc="0" normalizeH="0" baseline="0" noProof="0" dirty="0">
                <a:ln>
                  <a:noFill/>
                </a:ln>
                <a:solidFill>
                  <a:srgbClr val="243A5E"/>
                </a:solidFill>
                <a:effectLst/>
                <a:uLnTx/>
                <a:uFillTx/>
              </a:rPr>
              <a:t>Create and configure Azure App Service</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Provision an App Service plan</a:t>
            </a:r>
          </a:p>
          <a:p>
            <a:pPr marL="173038" marR="0" lvl="0" indent="-1730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rPr>
              <a:t>Configure scaling for an App Service plan</a:t>
            </a:r>
          </a:p>
        </p:txBody>
      </p:sp>
    </p:spTree>
    <p:extLst>
      <p:ext uri="{BB962C8B-B14F-4D97-AF65-F5344CB8AC3E}">
        <p14:creationId xmlns:p14="http://schemas.microsoft.com/office/powerpoint/2010/main" val="328760572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a:lnSpc>
                <a:spcPct val="100000"/>
              </a:lnSpc>
            </a:pPr>
            <a:r>
              <a:rPr lang="en-US" spc="0" dirty="0">
                <a:solidFill>
                  <a:schemeClr val="tx1"/>
                </a:solidFill>
              </a:rPr>
              <a:t>Implement Azure App Service Plans</a:t>
            </a:r>
          </a:p>
        </p:txBody>
      </p:sp>
      <p:sp>
        <p:nvSpPr>
          <p:cNvPr id="36" name="TextBox 35">
            <a:extLst>
              <a:ext uri="{FF2B5EF4-FFF2-40B4-BE49-F238E27FC236}">
                <a16:creationId xmlns:a16="http://schemas.microsoft.com/office/drawing/2014/main" id="{D42F2A4E-4628-48CD-94EB-2CB8F583BC58}"/>
              </a:ext>
            </a:extLst>
          </p:cNvPr>
          <p:cNvSpPr txBox="1"/>
          <p:nvPr/>
        </p:nvSpPr>
        <p:spPr>
          <a:xfrm>
            <a:off x="465138" y="1397477"/>
            <a:ext cx="8345375" cy="3846895"/>
          </a:xfrm>
          <a:prstGeom prst="rect">
            <a:avLst/>
          </a:prstGeom>
          <a:noFill/>
        </p:spPr>
        <p:txBody>
          <a:bodyPr wrap="square" lIns="0" tIns="0" rIns="0" bIns="0" rtlCol="0" anchor="t">
            <a:noAutofit/>
          </a:bodyPr>
          <a:lstStyle/>
          <a:p>
            <a:pPr marL="342900" indent="-342900" defTabSz="932472" fontAlgn="base">
              <a:spcBef>
                <a:spcPct val="0"/>
              </a:spcBef>
              <a:spcAft>
                <a:spcPts val="600"/>
              </a:spcAft>
              <a:buFont typeface="Arial" panose="020B0604020202020204" pitchFamily="34" charset="0"/>
              <a:buChar char="•"/>
            </a:pPr>
            <a:r>
              <a:rPr lang="en-US" sz="2200" dirty="0"/>
              <a:t>Determines performance, price, and features</a:t>
            </a:r>
          </a:p>
          <a:p>
            <a:pPr marL="342900" indent="-342900" defTabSz="932472" fontAlgn="base">
              <a:spcBef>
                <a:spcPct val="0"/>
              </a:spcBef>
              <a:spcAft>
                <a:spcPts val="600"/>
              </a:spcAft>
              <a:buFont typeface="Arial" panose="020B0604020202020204" pitchFamily="34" charset="0"/>
              <a:buChar char="•"/>
            </a:pPr>
            <a:r>
              <a:rPr lang="en-US" sz="2200" dirty="0"/>
              <a:t>Defines a set of compute resources for a web app to run</a:t>
            </a:r>
          </a:p>
          <a:p>
            <a:pPr marL="809271" lvl="1" indent="-342900" defTabSz="932472" fontAlgn="base">
              <a:spcBef>
                <a:spcPct val="0"/>
              </a:spcBef>
              <a:spcAft>
                <a:spcPts val="600"/>
              </a:spcAft>
              <a:buFont typeface="Arial" panose="020B0604020202020204" pitchFamily="34" charset="0"/>
              <a:buChar char="•"/>
            </a:pPr>
            <a:r>
              <a:rPr lang="en-US" sz="2200" dirty="0"/>
              <a:t>Region where compute resources will be created </a:t>
            </a:r>
          </a:p>
          <a:p>
            <a:pPr marL="809271" lvl="1" indent="-342900" defTabSz="932472" fontAlgn="base">
              <a:spcBef>
                <a:spcPct val="0"/>
              </a:spcBef>
              <a:spcAft>
                <a:spcPts val="600"/>
              </a:spcAft>
              <a:buFont typeface="Arial" panose="020B0604020202020204" pitchFamily="34" charset="0"/>
              <a:buChar char="•"/>
            </a:pPr>
            <a:r>
              <a:rPr lang="en-US" sz="2200" dirty="0"/>
              <a:t>Number of virtual machine instances </a:t>
            </a:r>
          </a:p>
          <a:p>
            <a:pPr marL="809271" lvl="1" indent="-342900" defTabSz="932472" fontAlgn="base">
              <a:spcBef>
                <a:spcPct val="0"/>
              </a:spcBef>
              <a:spcAft>
                <a:spcPts val="600"/>
              </a:spcAft>
              <a:buFont typeface="Arial" panose="020B0604020202020204" pitchFamily="34" charset="0"/>
              <a:buChar char="•"/>
            </a:pPr>
            <a:r>
              <a:rPr lang="en-US" sz="2200" dirty="0"/>
              <a:t>Size of virtual machine instances </a:t>
            </a:r>
          </a:p>
          <a:p>
            <a:pPr marL="809271" lvl="1" indent="-342900" defTabSz="932472" fontAlgn="base">
              <a:spcBef>
                <a:spcPct val="0"/>
              </a:spcBef>
              <a:spcAft>
                <a:spcPts val="600"/>
              </a:spcAft>
              <a:buFont typeface="Arial" panose="020B0604020202020204" pitchFamily="34" charset="0"/>
              <a:buChar char="•"/>
            </a:pPr>
            <a:r>
              <a:rPr lang="en-US" sz="2200" dirty="0"/>
              <a:t>Pricing tier (next slide)</a:t>
            </a:r>
          </a:p>
          <a:p>
            <a:pPr marL="342900" indent="-342900" defTabSz="932472" fontAlgn="base">
              <a:spcBef>
                <a:spcPct val="0"/>
              </a:spcBef>
              <a:spcAft>
                <a:spcPts val="600"/>
              </a:spcAft>
              <a:buFont typeface="Arial" panose="020B0604020202020204" pitchFamily="34" charset="0"/>
              <a:buChar char="•"/>
            </a:pPr>
            <a:r>
              <a:rPr lang="en-US" sz="2200" dirty="0"/>
              <a:t>One or more apps can be configured to run in the same App Service plan</a:t>
            </a:r>
          </a:p>
          <a:p>
            <a:pPr marL="342900" indent="-342900" defTabSz="932472" fontAlgn="base">
              <a:lnSpc>
                <a:spcPct val="150000"/>
              </a:lnSpc>
              <a:spcBef>
                <a:spcPct val="0"/>
              </a:spcBef>
              <a:spcAft>
                <a:spcPct val="0"/>
              </a:spcAft>
              <a:buFont typeface="Arial" panose="020B0604020202020204" pitchFamily="34" charset="0"/>
              <a:buChar char="•"/>
            </a:pPr>
            <a:endParaRPr lang="en-US" sz="2200" dirty="0"/>
          </a:p>
          <a:p>
            <a:pPr marL="342900" indent="-342900" defTabSz="932472" fontAlgn="base">
              <a:lnSpc>
                <a:spcPct val="150000"/>
              </a:lnSpc>
              <a:spcBef>
                <a:spcPct val="0"/>
              </a:spcBef>
              <a:spcAft>
                <a:spcPct val="0"/>
              </a:spcAft>
              <a:buFont typeface="Arial" panose="020B0604020202020204" pitchFamily="34" charset="0"/>
              <a:buChar char="•"/>
            </a:pPr>
            <a:endParaRPr lang="en-US" sz="2200" dirty="0"/>
          </a:p>
          <a:p>
            <a:pPr marL="342900" indent="-342900" defTabSz="932472" fontAlgn="base">
              <a:lnSpc>
                <a:spcPct val="150000"/>
              </a:lnSpc>
              <a:spcBef>
                <a:spcPct val="0"/>
              </a:spcBef>
              <a:spcAft>
                <a:spcPct val="0"/>
              </a:spcAft>
              <a:buFont typeface="Arial" panose="020B0604020202020204" pitchFamily="34" charset="0"/>
              <a:buChar char="•"/>
            </a:pPr>
            <a:endParaRPr lang="en-US" sz="2200" dirty="0"/>
          </a:p>
          <a:p>
            <a:pPr marL="342900" indent="-342900" defTabSz="932472" fontAlgn="base">
              <a:lnSpc>
                <a:spcPct val="150000"/>
              </a:lnSpc>
              <a:spcBef>
                <a:spcPct val="0"/>
              </a:spcBef>
              <a:spcAft>
                <a:spcPct val="0"/>
              </a:spcAft>
              <a:buFont typeface="Arial" panose="020B0604020202020204" pitchFamily="34" charset="0"/>
              <a:buChar char="•"/>
            </a:pPr>
            <a:endParaRPr lang="en-US" sz="2200" dirty="0"/>
          </a:p>
        </p:txBody>
      </p:sp>
      <p:pic>
        <p:nvPicPr>
          <p:cNvPr id="5" name="Graphic 4">
            <a:extLst>
              <a:ext uri="{FF2B5EF4-FFF2-40B4-BE49-F238E27FC236}">
                <a16:creationId xmlns:a16="http://schemas.microsoft.com/office/drawing/2014/main" id="{E21912FC-2672-A7AB-AA55-EE449C58300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27533" y="1797871"/>
            <a:ext cx="1785116" cy="1785116"/>
          </a:xfrm>
          <a:prstGeom prst="rect">
            <a:avLst/>
          </a:prstGeom>
        </p:spPr>
      </p:pic>
    </p:spTree>
    <p:extLst>
      <p:ext uri="{BB962C8B-B14F-4D97-AF65-F5344CB8AC3E}">
        <p14:creationId xmlns:p14="http://schemas.microsoft.com/office/powerpoint/2010/main" val="2955806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a:lnSpc>
                <a:spcPct val="100000"/>
              </a:lnSpc>
            </a:pPr>
            <a:r>
              <a:rPr lang="en-US" spc="0" dirty="0"/>
              <a:t>Determine App Service Plan Pricing</a:t>
            </a:r>
          </a:p>
        </p:txBody>
      </p:sp>
      <p:graphicFrame>
        <p:nvGraphicFramePr>
          <p:cNvPr id="3" name="Table 6">
            <a:extLst>
              <a:ext uri="{FF2B5EF4-FFF2-40B4-BE49-F238E27FC236}">
                <a16:creationId xmlns:a16="http://schemas.microsoft.com/office/drawing/2014/main" id="{4B5435FF-C9C8-4E89-BA7E-35BEA62379BD}"/>
              </a:ext>
            </a:extLst>
          </p:cNvPr>
          <p:cNvGraphicFramePr>
            <a:graphicFrameLocks noGrp="1"/>
          </p:cNvGraphicFramePr>
          <p:nvPr>
            <p:extLst>
              <p:ext uri="{D42A27DB-BD31-4B8C-83A1-F6EECF244321}">
                <p14:modId xmlns:p14="http://schemas.microsoft.com/office/powerpoint/2010/main" val="1964440534"/>
              </p:ext>
            </p:extLst>
          </p:nvPr>
        </p:nvGraphicFramePr>
        <p:xfrm>
          <a:off x="465138" y="1255563"/>
          <a:ext cx="11582402" cy="3163824"/>
        </p:xfrm>
        <a:graphic>
          <a:graphicData uri="http://schemas.openxmlformats.org/drawingml/2006/table">
            <a:tbl>
              <a:tblPr firstRow="1" bandRow="1">
                <a:tableStyleId>{5C22544A-7EE6-4342-B048-85BDC9FD1C3A}</a:tableStyleId>
              </a:tblPr>
              <a:tblGrid>
                <a:gridCol w="1824748">
                  <a:extLst>
                    <a:ext uri="{9D8B030D-6E8A-4147-A177-3AD203B41FA5}">
                      <a16:colId xmlns:a16="http://schemas.microsoft.com/office/drawing/2014/main" val="1289156279"/>
                    </a:ext>
                  </a:extLst>
                </a:gridCol>
                <a:gridCol w="821137">
                  <a:extLst>
                    <a:ext uri="{9D8B030D-6E8A-4147-A177-3AD203B41FA5}">
                      <a16:colId xmlns:a16="http://schemas.microsoft.com/office/drawing/2014/main" val="2759990731"/>
                    </a:ext>
                  </a:extLst>
                </a:gridCol>
                <a:gridCol w="1277324">
                  <a:extLst>
                    <a:ext uri="{9D8B030D-6E8A-4147-A177-3AD203B41FA5}">
                      <a16:colId xmlns:a16="http://schemas.microsoft.com/office/drawing/2014/main" val="4259266004"/>
                    </a:ext>
                  </a:extLst>
                </a:gridCol>
                <a:gridCol w="1529852">
                  <a:extLst>
                    <a:ext uri="{9D8B030D-6E8A-4147-A177-3AD203B41FA5}">
                      <a16:colId xmlns:a16="http://schemas.microsoft.com/office/drawing/2014/main" val="2550190184"/>
                    </a:ext>
                  </a:extLst>
                </a:gridCol>
                <a:gridCol w="1562100">
                  <a:extLst>
                    <a:ext uri="{9D8B030D-6E8A-4147-A177-3AD203B41FA5}">
                      <a16:colId xmlns:a16="http://schemas.microsoft.com/office/drawing/2014/main" val="2415514144"/>
                    </a:ext>
                  </a:extLst>
                </a:gridCol>
                <a:gridCol w="2095500">
                  <a:extLst>
                    <a:ext uri="{9D8B030D-6E8A-4147-A177-3AD203B41FA5}">
                      <a16:colId xmlns:a16="http://schemas.microsoft.com/office/drawing/2014/main" val="1966991295"/>
                    </a:ext>
                  </a:extLst>
                </a:gridCol>
                <a:gridCol w="2471741">
                  <a:extLst>
                    <a:ext uri="{9D8B030D-6E8A-4147-A177-3AD203B41FA5}">
                      <a16:colId xmlns:a16="http://schemas.microsoft.com/office/drawing/2014/main" val="876137511"/>
                    </a:ext>
                  </a:extLst>
                </a:gridCol>
              </a:tblGrid>
              <a:tr h="0">
                <a:tc>
                  <a:txBody>
                    <a:bodyPr/>
                    <a:lstStyle/>
                    <a:p>
                      <a:pPr lvl="0" algn="l">
                        <a:buNone/>
                      </a:pPr>
                      <a:r>
                        <a:rPr lang="en-US" sz="1800" b="0" kern="1200" cap="none" dirty="0">
                          <a:solidFill>
                            <a:schemeClr val="bg1"/>
                          </a:solidFill>
                          <a:effectLst/>
                          <a:latin typeface="+mj-lt"/>
                          <a:ea typeface="+mn-ea"/>
                          <a:cs typeface="+mn-cs"/>
                        </a:rPr>
                        <a:t>Selected Features</a:t>
                      </a:r>
                    </a:p>
                  </a:txBody>
                  <a:tcPr marT="73152" marB="73152"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l" fontAlgn="t"/>
                      <a:r>
                        <a:rPr lang="en-US" sz="1800" b="0" cap="none" dirty="0">
                          <a:solidFill>
                            <a:schemeClr val="bg1"/>
                          </a:solidFill>
                          <a:effectLst/>
                          <a:latin typeface="+mj-lt"/>
                        </a:rPr>
                        <a:t>Free </a:t>
                      </a:r>
                    </a:p>
                  </a:txBody>
                  <a:tcPr marT="73152" marB="7315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l" fontAlgn="t"/>
                      <a:r>
                        <a:rPr lang="en-US" sz="1800" b="0" cap="none" dirty="0">
                          <a:solidFill>
                            <a:schemeClr val="bg1"/>
                          </a:solidFill>
                          <a:effectLst/>
                          <a:latin typeface="+mj-lt"/>
                        </a:rPr>
                        <a:t>Shared </a:t>
                      </a:r>
                    </a:p>
                    <a:p>
                      <a:pPr algn="l" fontAlgn="t"/>
                      <a:r>
                        <a:rPr lang="en-US" sz="1800" b="0" cap="none" dirty="0">
                          <a:solidFill>
                            <a:schemeClr val="bg1"/>
                          </a:solidFill>
                          <a:effectLst/>
                          <a:latin typeface="+mj-lt"/>
                        </a:rPr>
                        <a:t>(dev/test)</a:t>
                      </a:r>
                    </a:p>
                  </a:txBody>
                  <a:tcPr marT="73152" marB="7315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l" fontAlgn="t"/>
                      <a:r>
                        <a:rPr lang="en-US" sz="1800" b="0" kern="1200" cap="none" dirty="0">
                          <a:solidFill>
                            <a:schemeClr val="bg1"/>
                          </a:solidFill>
                          <a:effectLst/>
                          <a:latin typeface="+mj-lt"/>
                          <a:ea typeface="+mn-ea"/>
                          <a:cs typeface="+mn-cs"/>
                        </a:rPr>
                        <a:t>Basic </a:t>
                      </a:r>
                    </a:p>
                    <a:p>
                      <a:pPr algn="l" fontAlgn="t"/>
                      <a:r>
                        <a:rPr lang="en-US" sz="1800" b="0" cap="none" dirty="0">
                          <a:solidFill>
                            <a:schemeClr val="bg1"/>
                          </a:solidFill>
                          <a:effectLst/>
                          <a:latin typeface="+mj-lt"/>
                        </a:rPr>
                        <a:t>(dedicated dev/test)</a:t>
                      </a:r>
                    </a:p>
                  </a:txBody>
                  <a:tcPr marT="73152" marB="7315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l" fontAlgn="t"/>
                      <a:r>
                        <a:rPr lang="en-US" sz="1800" b="0" kern="1200" cap="none" dirty="0">
                          <a:solidFill>
                            <a:schemeClr val="bg1"/>
                          </a:solidFill>
                          <a:effectLst/>
                          <a:latin typeface="+mj-lt"/>
                          <a:ea typeface="+mn-ea"/>
                          <a:cs typeface="+mn-cs"/>
                        </a:rPr>
                        <a:t>Standard</a:t>
                      </a:r>
                      <a:r>
                        <a:rPr lang="en-US" sz="1800" b="0" cap="none" dirty="0">
                          <a:solidFill>
                            <a:schemeClr val="bg1"/>
                          </a:solidFill>
                          <a:effectLst/>
                          <a:latin typeface="+mj-lt"/>
                        </a:rPr>
                        <a:t> </a:t>
                      </a:r>
                    </a:p>
                    <a:p>
                      <a:pPr algn="l" fontAlgn="t"/>
                      <a:r>
                        <a:rPr lang="en-US" sz="1800" b="0" cap="none" dirty="0">
                          <a:solidFill>
                            <a:schemeClr val="bg1"/>
                          </a:solidFill>
                          <a:effectLst/>
                          <a:latin typeface="+mj-lt"/>
                        </a:rPr>
                        <a:t>(production workloads)</a:t>
                      </a:r>
                    </a:p>
                  </a:txBody>
                  <a:tcPr marT="73152" marB="7315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l" fontAlgn="t"/>
                      <a:r>
                        <a:rPr lang="en-US" sz="1800" b="0" kern="1200" cap="none" dirty="0">
                          <a:solidFill>
                            <a:schemeClr val="bg1"/>
                          </a:solidFill>
                          <a:effectLst/>
                          <a:latin typeface="+mj-lt"/>
                          <a:ea typeface="+mn-ea"/>
                          <a:cs typeface="+mn-cs"/>
                        </a:rPr>
                        <a:t>Premium </a:t>
                      </a:r>
                    </a:p>
                    <a:p>
                      <a:pPr algn="l" fontAlgn="t"/>
                      <a:r>
                        <a:rPr lang="en-US" sz="1800" b="0" cap="none" dirty="0">
                          <a:solidFill>
                            <a:schemeClr val="bg1"/>
                          </a:solidFill>
                          <a:effectLst/>
                          <a:latin typeface="+mj-lt"/>
                        </a:rPr>
                        <a:t>(enhanced scale</a:t>
                      </a:r>
                      <a:br>
                        <a:rPr lang="en-US" sz="1800" b="0" cap="none" dirty="0">
                          <a:solidFill>
                            <a:schemeClr val="bg1"/>
                          </a:solidFill>
                          <a:effectLst/>
                          <a:latin typeface="+mj-lt"/>
                        </a:rPr>
                      </a:br>
                      <a:r>
                        <a:rPr lang="en-US" sz="1800" b="0" cap="none" dirty="0">
                          <a:solidFill>
                            <a:schemeClr val="bg1"/>
                          </a:solidFill>
                          <a:effectLst/>
                          <a:latin typeface="+mj-lt"/>
                        </a:rPr>
                        <a:t>and performance)</a:t>
                      </a:r>
                    </a:p>
                  </a:txBody>
                  <a:tcPr marT="73152" marB="7315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l" fontAlgn="t"/>
                      <a:r>
                        <a:rPr lang="en-US" sz="1800" b="0" kern="1200" cap="none" dirty="0">
                          <a:solidFill>
                            <a:schemeClr val="bg1"/>
                          </a:solidFill>
                          <a:effectLst/>
                          <a:latin typeface="+mj-lt"/>
                          <a:ea typeface="+mn-ea"/>
                          <a:cs typeface="+mn-cs"/>
                        </a:rPr>
                        <a:t>Isolated </a:t>
                      </a:r>
                    </a:p>
                    <a:p>
                      <a:pPr algn="l" fontAlgn="t"/>
                      <a:r>
                        <a:rPr lang="en-US" sz="1800" b="0" cap="none" dirty="0">
                          <a:solidFill>
                            <a:schemeClr val="bg1"/>
                          </a:solidFill>
                          <a:effectLst/>
                          <a:latin typeface="+mj-lt"/>
                        </a:rPr>
                        <a:t>(high-performance, security and isolation)</a:t>
                      </a:r>
                    </a:p>
                  </a:txBody>
                  <a:tcPr marT="73152" marB="73152"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extLst>
                  <a:ext uri="{0D108BD9-81ED-4DB2-BD59-A6C34878D82A}">
                    <a16:rowId xmlns:a16="http://schemas.microsoft.com/office/drawing/2014/main" val="2897835809"/>
                  </a:ext>
                </a:extLst>
              </a:tr>
              <a:tr h="0">
                <a:tc>
                  <a:txBody>
                    <a:bodyPr/>
                    <a:lstStyle/>
                    <a:p>
                      <a:pPr algn="l" fontAlgn="t"/>
                      <a:r>
                        <a:rPr lang="en-US" sz="1600" dirty="0">
                          <a:solidFill>
                            <a:schemeClr val="tx1"/>
                          </a:solidFill>
                          <a:effectLst/>
                          <a:latin typeface="+mj-lt"/>
                        </a:rPr>
                        <a:t>Web, mobile, or API apps</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fontAlgn="t"/>
                      <a:r>
                        <a:rPr lang="en-US" sz="1600" dirty="0">
                          <a:solidFill>
                            <a:schemeClr val="tx1"/>
                          </a:solidFill>
                          <a:effectLst/>
                          <a:latin typeface="+mn-lt"/>
                        </a:rPr>
                        <a:t>10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100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Unlimited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Unlimited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Unlimited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Unlimited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88139117"/>
                  </a:ext>
                </a:extLst>
              </a:tr>
              <a:tr h="0">
                <a:tc>
                  <a:txBody>
                    <a:bodyPr/>
                    <a:lstStyle/>
                    <a:p>
                      <a:pPr algn="l" fontAlgn="t"/>
                      <a:r>
                        <a:rPr lang="en-US" sz="1600" dirty="0">
                          <a:solidFill>
                            <a:schemeClr val="tx1"/>
                          </a:solidFill>
                          <a:effectLst/>
                          <a:latin typeface="+mj-lt"/>
                        </a:rPr>
                        <a:t>Disk space</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fontAlgn="t"/>
                      <a:r>
                        <a:rPr lang="en-US" sz="1600" dirty="0">
                          <a:solidFill>
                            <a:schemeClr val="tx1"/>
                          </a:solidFill>
                          <a:effectLst/>
                          <a:latin typeface="+mn-lt"/>
                        </a:rPr>
                        <a:t>1 GB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1 GB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10 GB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50 GB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250 GB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1 TB </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8439219"/>
                  </a:ext>
                </a:extLst>
              </a:tr>
              <a:tr h="0">
                <a:tc>
                  <a:txBody>
                    <a:bodyPr/>
                    <a:lstStyle/>
                    <a:p>
                      <a:pPr algn="l" fontAlgn="t"/>
                      <a:r>
                        <a:rPr lang="en-US" sz="1600" dirty="0">
                          <a:solidFill>
                            <a:schemeClr val="tx1"/>
                          </a:solidFill>
                          <a:effectLst/>
                          <a:latin typeface="+mj-lt"/>
                        </a:rPr>
                        <a:t>Auto Scale</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fontAlgn="t"/>
                      <a:r>
                        <a:rPr lang="en-US" sz="1600" dirty="0">
                          <a:solidFill>
                            <a:schemeClr val="tx1"/>
                          </a:solidFill>
                          <a:effectLst/>
                          <a:latin typeface="+mn-lt"/>
                        </a:rPr>
                        <a:t>–</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Supported</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Supported</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Supported</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8512727"/>
                  </a:ext>
                </a:extLst>
              </a:tr>
              <a:tr h="0">
                <a:tc>
                  <a:txBody>
                    <a:bodyPr/>
                    <a:lstStyle/>
                    <a:p>
                      <a:pPr algn="l" fontAlgn="t"/>
                      <a:r>
                        <a:rPr lang="en-US" sz="1600" dirty="0">
                          <a:solidFill>
                            <a:schemeClr val="tx1"/>
                          </a:solidFill>
                          <a:effectLst/>
                          <a:latin typeface="+mj-lt"/>
                        </a:rPr>
                        <a:t>Deployment Slots</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fontAlgn="t"/>
                      <a:r>
                        <a:rPr lang="en-US" sz="1600" dirty="0">
                          <a:solidFill>
                            <a:schemeClr val="tx1"/>
                          </a:solidFill>
                          <a:effectLst/>
                          <a:latin typeface="+mn-lt"/>
                        </a:rPr>
                        <a:t>0</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0</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0</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5</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20</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20</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2684497"/>
                  </a:ext>
                </a:extLst>
              </a:tr>
              <a:tr h="0">
                <a:tc>
                  <a:txBody>
                    <a:bodyPr/>
                    <a:lstStyle/>
                    <a:p>
                      <a:pPr algn="l" fontAlgn="t"/>
                      <a:r>
                        <a:rPr lang="en-US" sz="1600" dirty="0">
                          <a:solidFill>
                            <a:schemeClr val="tx1"/>
                          </a:solidFill>
                          <a:effectLst/>
                          <a:latin typeface="+mj-lt"/>
                        </a:rPr>
                        <a:t>Max Instances</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32742" rtl="0" eaLnBrk="1" fontAlgn="t"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Segoe UI"/>
                          <a:ea typeface="+mn-ea"/>
                          <a:cs typeface="+mn-cs"/>
                        </a:rPr>
                        <a:t>–</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32742" rtl="0" eaLnBrk="1" fontAlgn="t"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Segoe UI"/>
                          <a:ea typeface="+mn-ea"/>
                          <a:cs typeface="+mn-cs"/>
                        </a:rPr>
                        <a:t>–</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Up to 3</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Up to 10</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Up to 30</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r>
                        <a:rPr lang="en-US" sz="1600" dirty="0">
                          <a:solidFill>
                            <a:schemeClr val="tx1"/>
                          </a:solidFill>
                          <a:effectLst/>
                          <a:latin typeface="+mn-lt"/>
                        </a:rPr>
                        <a:t>Up to 100</a:t>
                      </a:r>
                    </a:p>
                  </a:txBody>
                  <a:tcPr marT="73152" marB="73152"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38446895"/>
                  </a:ext>
                </a:extLst>
              </a:tr>
            </a:tbl>
          </a:graphicData>
        </a:graphic>
      </p:graphicFrame>
      <p:sp>
        <p:nvSpPr>
          <p:cNvPr id="6" name="Rectangle 5">
            <a:extLst>
              <a:ext uri="{FF2B5EF4-FFF2-40B4-BE49-F238E27FC236}">
                <a16:creationId xmlns:a16="http://schemas.microsoft.com/office/drawing/2014/main" id="{AF9A5DCE-0800-46E9-A832-98E20F75BC26}"/>
              </a:ext>
            </a:extLst>
          </p:cNvPr>
          <p:cNvSpPr/>
          <p:nvPr/>
        </p:nvSpPr>
        <p:spPr>
          <a:xfrm>
            <a:off x="432592" y="4704714"/>
            <a:ext cx="3754389" cy="160718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pPr defTabSz="932472" fontAlgn="base"/>
            <a:r>
              <a:rPr lang="en-US" dirty="0">
                <a:solidFill>
                  <a:schemeClr val="tx1"/>
                </a:solidFill>
                <a:latin typeface="+mj-lt"/>
                <a:cs typeface="Segoe UI Semilight"/>
              </a:rPr>
              <a:t>Shared compute </a:t>
            </a:r>
            <a:r>
              <a:rPr lang="en-US" dirty="0">
                <a:solidFill>
                  <a:schemeClr val="tx1"/>
                </a:solidFill>
                <a:cs typeface="Segoe UI Semilight"/>
              </a:rPr>
              <a:t>(Free and Shared). Run apps on </a:t>
            </a:r>
            <a:br>
              <a:rPr lang="en-US" dirty="0">
                <a:solidFill>
                  <a:schemeClr val="tx1"/>
                </a:solidFill>
                <a:cs typeface="Segoe UI Semilight"/>
              </a:rPr>
            </a:br>
            <a:r>
              <a:rPr lang="en-US" dirty="0">
                <a:solidFill>
                  <a:schemeClr val="tx1"/>
                </a:solidFill>
                <a:cs typeface="Segoe UI Semilight"/>
              </a:rPr>
              <a:t>the same Azure VM as other App Service apps, and the resources cannot scale out</a:t>
            </a:r>
          </a:p>
        </p:txBody>
      </p:sp>
      <p:sp>
        <p:nvSpPr>
          <p:cNvPr id="7" name="Rectangle 6">
            <a:extLst>
              <a:ext uri="{FF2B5EF4-FFF2-40B4-BE49-F238E27FC236}">
                <a16:creationId xmlns:a16="http://schemas.microsoft.com/office/drawing/2014/main" id="{16196D3E-3ED5-49F9-9FCE-0AEFD664E325}"/>
              </a:ext>
            </a:extLst>
          </p:cNvPr>
          <p:cNvSpPr/>
          <p:nvPr/>
        </p:nvSpPr>
        <p:spPr>
          <a:xfrm>
            <a:off x="4343821" y="4704714"/>
            <a:ext cx="3754389" cy="160718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pPr lvl="0"/>
            <a:r>
              <a:rPr lang="en-US" dirty="0">
                <a:solidFill>
                  <a:schemeClr val="tx1"/>
                </a:solidFill>
                <a:latin typeface="+mj-lt"/>
                <a:cs typeface="Segoe UI Semilight"/>
              </a:rPr>
              <a:t>Dedicated compute</a:t>
            </a:r>
            <a:br>
              <a:rPr lang="en-US" dirty="0">
                <a:solidFill>
                  <a:schemeClr val="tx1"/>
                </a:solidFill>
                <a:latin typeface="+mj-lt"/>
                <a:cs typeface="Segoe UI Semilight"/>
              </a:rPr>
            </a:br>
            <a:r>
              <a:rPr lang="en-US" dirty="0">
                <a:solidFill>
                  <a:schemeClr val="tx1"/>
                </a:solidFill>
                <a:cs typeface="Segoe UI Semilight"/>
              </a:rPr>
              <a:t>(Basic, Standard, Premium). </a:t>
            </a:r>
            <a:br>
              <a:rPr lang="en-US" dirty="0">
                <a:solidFill>
                  <a:schemeClr val="tx1"/>
                </a:solidFill>
                <a:cs typeface="Segoe UI Semilight"/>
              </a:rPr>
            </a:br>
            <a:r>
              <a:rPr lang="en-US" dirty="0">
                <a:solidFill>
                  <a:schemeClr val="tx1"/>
                </a:solidFill>
                <a:cs typeface="Segoe UI Semilight"/>
              </a:rPr>
              <a:t>Run apps in the same plan in dedicated Azure VMs</a:t>
            </a:r>
          </a:p>
        </p:txBody>
      </p:sp>
      <p:sp>
        <p:nvSpPr>
          <p:cNvPr id="13" name="Rectangle 12">
            <a:extLst>
              <a:ext uri="{FF2B5EF4-FFF2-40B4-BE49-F238E27FC236}">
                <a16:creationId xmlns:a16="http://schemas.microsoft.com/office/drawing/2014/main" id="{0F3DDB70-4B80-417D-A395-5908898422BD}"/>
              </a:ext>
            </a:extLst>
          </p:cNvPr>
          <p:cNvSpPr/>
          <p:nvPr/>
        </p:nvSpPr>
        <p:spPr>
          <a:xfrm>
            <a:off x="8255051" y="4704714"/>
            <a:ext cx="3754389" cy="1607185"/>
          </a:xfrm>
          <a:prstGeom prst="rect">
            <a:avLst/>
          </a:prstGeom>
          <a:solidFill>
            <a:schemeClr val="bg1">
              <a:lumMod val="95000"/>
            </a:schemeClr>
          </a:solidFill>
          <a:ln w="6350">
            <a:no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pPr lvl="0"/>
            <a:r>
              <a:rPr lang="en-US" dirty="0">
                <a:solidFill>
                  <a:schemeClr val="tx1"/>
                </a:solidFill>
                <a:latin typeface="+mj-lt"/>
                <a:cs typeface="Segoe UI Semilight"/>
              </a:rPr>
              <a:t>Isolated.</a:t>
            </a:r>
            <a:r>
              <a:rPr lang="en-US" dirty="0">
                <a:solidFill>
                  <a:schemeClr val="tx1"/>
                </a:solidFill>
                <a:cs typeface="Segoe UI Semilight"/>
              </a:rPr>
              <a:t> Runs apps on</a:t>
            </a:r>
            <a:br>
              <a:rPr lang="en-US" dirty="0">
                <a:solidFill>
                  <a:schemeClr val="tx1"/>
                </a:solidFill>
                <a:cs typeface="Segoe UI Semilight"/>
              </a:rPr>
            </a:br>
            <a:r>
              <a:rPr lang="en-US" dirty="0">
                <a:solidFill>
                  <a:schemeClr val="tx1"/>
                </a:solidFill>
                <a:cs typeface="Segoe UI Semilight"/>
              </a:rPr>
              <a:t>dedicated Azure VMs in dedicated Azure virtual networks</a:t>
            </a:r>
          </a:p>
        </p:txBody>
      </p:sp>
    </p:spTree>
    <p:extLst>
      <p:ext uri="{BB962C8B-B14F-4D97-AF65-F5344CB8AC3E}">
        <p14:creationId xmlns:p14="http://schemas.microsoft.com/office/powerpoint/2010/main" val="379853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50D68-47C9-4299-B726-AE540B3A3042}"/>
              </a:ext>
            </a:extLst>
          </p:cNvPr>
          <p:cNvSpPr>
            <a:spLocks noGrp="1"/>
          </p:cNvSpPr>
          <p:nvPr>
            <p:ph type="title"/>
          </p:nvPr>
        </p:nvSpPr>
        <p:spPr/>
        <p:txBody>
          <a:bodyPr/>
          <a:lstStyle/>
          <a:p>
            <a:pPr>
              <a:lnSpc>
                <a:spcPct val="100000"/>
              </a:lnSpc>
            </a:pPr>
            <a:r>
              <a:rPr lang="en-US" spc="0" dirty="0"/>
              <a:t>Scale Up and Scale Out the App Service Plan</a:t>
            </a:r>
          </a:p>
        </p:txBody>
      </p:sp>
      <p:pic>
        <p:nvPicPr>
          <p:cNvPr id="6" name="Picture 4" descr="A screenshot of scaling out the App Service Plan.  Manual scale is selected and Instance count is set to 3">
            <a:extLst>
              <a:ext uri="{FF2B5EF4-FFF2-40B4-BE49-F238E27FC236}">
                <a16:creationId xmlns:a16="http://schemas.microsoft.com/office/drawing/2014/main" id="{12A18769-0224-4754-9B16-4BF1797F38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613" y="1353402"/>
            <a:ext cx="11017251" cy="3218598"/>
          </a:xfrm>
          <a:prstGeom prst="rect">
            <a:avLst/>
          </a:prstGeom>
          <a:ln>
            <a:noFill/>
          </a:ln>
        </p:spPr>
      </p:pic>
      <p:sp>
        <p:nvSpPr>
          <p:cNvPr id="4" name="Rectangle 3">
            <a:extLst>
              <a:ext uri="{FF2B5EF4-FFF2-40B4-BE49-F238E27FC236}">
                <a16:creationId xmlns:a16="http://schemas.microsoft.com/office/drawing/2014/main" id="{639DB60E-4D98-4F7F-9E6F-A2A7C405B514}"/>
              </a:ext>
            </a:extLst>
          </p:cNvPr>
          <p:cNvSpPr/>
          <p:nvPr/>
        </p:nvSpPr>
        <p:spPr>
          <a:xfrm>
            <a:off x="457381" y="4850978"/>
            <a:ext cx="5391773" cy="136149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pPr>
              <a:spcBef>
                <a:spcPts val="600"/>
              </a:spcBef>
            </a:pPr>
            <a:r>
              <a:rPr lang="en-US" dirty="0">
                <a:solidFill>
                  <a:schemeClr val="tx1"/>
                </a:solidFill>
                <a:latin typeface="+mj-lt"/>
              </a:rPr>
              <a:t>Scale up (change the App Service plan):</a:t>
            </a:r>
          </a:p>
          <a:p>
            <a:pPr marL="285750" lvl="1" indent="-285750">
              <a:spcBef>
                <a:spcPts val="600"/>
              </a:spcBef>
              <a:buFont typeface="Arial" panose="020B0604020202020204" pitchFamily="34" charset="0"/>
              <a:buChar char="•"/>
            </a:pPr>
            <a:r>
              <a:rPr lang="en-US" dirty="0">
                <a:solidFill>
                  <a:schemeClr val="tx1"/>
                </a:solidFill>
              </a:rPr>
              <a:t>More hardware (CPU, memory, disk)</a:t>
            </a:r>
          </a:p>
          <a:p>
            <a:pPr marL="285750" lvl="1" indent="-285750">
              <a:spcBef>
                <a:spcPts val="600"/>
              </a:spcBef>
              <a:buFont typeface="Arial" panose="020B0604020202020204" pitchFamily="34" charset="0"/>
              <a:buChar char="•"/>
            </a:pPr>
            <a:r>
              <a:rPr lang="en-US" dirty="0">
                <a:solidFill>
                  <a:schemeClr val="tx1"/>
                </a:solidFill>
              </a:rPr>
              <a:t>More features (dedicated virtual machines, staging slots, autoscaling)</a:t>
            </a:r>
          </a:p>
        </p:txBody>
      </p:sp>
      <p:sp>
        <p:nvSpPr>
          <p:cNvPr id="5" name="Rectangle 4">
            <a:extLst>
              <a:ext uri="{FF2B5EF4-FFF2-40B4-BE49-F238E27FC236}">
                <a16:creationId xmlns:a16="http://schemas.microsoft.com/office/drawing/2014/main" id="{87FDE356-CCED-467B-A3B2-2F7F88DFAD17}"/>
              </a:ext>
            </a:extLst>
          </p:cNvPr>
          <p:cNvSpPr/>
          <p:nvPr/>
        </p:nvSpPr>
        <p:spPr>
          <a:xfrm>
            <a:off x="6004866" y="4850978"/>
            <a:ext cx="6034915" cy="136149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pPr>
              <a:spcBef>
                <a:spcPts val="600"/>
              </a:spcBef>
            </a:pPr>
            <a:r>
              <a:rPr lang="en-US" dirty="0">
                <a:solidFill>
                  <a:schemeClr val="tx1"/>
                </a:solidFill>
                <a:latin typeface="+mj-lt"/>
              </a:rPr>
              <a:t>Scale out (increase the number of VM instances):</a:t>
            </a:r>
          </a:p>
          <a:p>
            <a:pPr marL="285750" lvl="1" indent="-285750">
              <a:spcBef>
                <a:spcPts val="600"/>
              </a:spcBef>
              <a:buFont typeface="Arial" panose="020B0604020202020204" pitchFamily="34" charset="0"/>
              <a:buChar char="•"/>
            </a:pPr>
            <a:r>
              <a:rPr lang="en-US" dirty="0">
                <a:solidFill>
                  <a:schemeClr val="tx1"/>
                </a:solidFill>
              </a:rPr>
              <a:t>Manual (fixed number of instances)</a:t>
            </a:r>
          </a:p>
          <a:p>
            <a:pPr marL="285750" lvl="1" indent="-285750">
              <a:spcBef>
                <a:spcPts val="600"/>
              </a:spcBef>
              <a:buFont typeface="Arial" panose="020B0604020202020204" pitchFamily="34" charset="0"/>
              <a:buChar char="•"/>
            </a:pPr>
            <a:r>
              <a:rPr lang="en-US" dirty="0">
                <a:solidFill>
                  <a:schemeClr val="tx1"/>
                </a:solidFill>
              </a:rPr>
              <a:t>Auto scale (based on predefined rules and schedules)</a:t>
            </a:r>
          </a:p>
        </p:txBody>
      </p:sp>
    </p:spTree>
    <p:extLst>
      <p:ext uri="{BB962C8B-B14F-4D97-AF65-F5344CB8AC3E}">
        <p14:creationId xmlns:p14="http://schemas.microsoft.com/office/powerpoint/2010/main" val="213240416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169FB-C106-4E27-BF41-DEE46FCBFF01}"/>
              </a:ext>
            </a:extLst>
          </p:cNvPr>
          <p:cNvSpPr>
            <a:spLocks noGrp="1"/>
          </p:cNvSpPr>
          <p:nvPr>
            <p:ph type="title"/>
          </p:nvPr>
        </p:nvSpPr>
        <p:spPr/>
        <p:txBody>
          <a:bodyPr/>
          <a:lstStyle/>
          <a:p>
            <a:pPr>
              <a:lnSpc>
                <a:spcPct val="100000"/>
              </a:lnSpc>
            </a:pPr>
            <a:r>
              <a:rPr lang="en-US" spc="0" dirty="0"/>
              <a:t>Configure App Service Plan Scaling</a:t>
            </a:r>
          </a:p>
        </p:txBody>
      </p:sp>
      <p:pic>
        <p:nvPicPr>
          <p:cNvPr id="6" name="Picture 4" descr="A screen shot of the Default scale condition. Options available to scale based on a metric, add a rule, and define instance limits">
            <a:extLst>
              <a:ext uri="{FF2B5EF4-FFF2-40B4-BE49-F238E27FC236}">
                <a16:creationId xmlns:a16="http://schemas.microsoft.com/office/drawing/2014/main" id="{062EC3A9-023F-4586-9796-04B800B32E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8476" y="1292014"/>
            <a:ext cx="8899524" cy="3366047"/>
          </a:xfrm>
          <a:prstGeom prst="rect">
            <a:avLst/>
          </a:prstGeom>
          <a:ln>
            <a:noFill/>
          </a:ln>
        </p:spPr>
      </p:pic>
      <p:sp>
        <p:nvSpPr>
          <p:cNvPr id="4" name="Rectangle 3">
            <a:extLst>
              <a:ext uri="{FF2B5EF4-FFF2-40B4-BE49-F238E27FC236}">
                <a16:creationId xmlns:a16="http://schemas.microsoft.com/office/drawing/2014/main" id="{849E9509-96D9-4F19-BAB1-6072D830C2BE}"/>
              </a:ext>
            </a:extLst>
          </p:cNvPr>
          <p:cNvSpPr/>
          <p:nvPr/>
        </p:nvSpPr>
        <p:spPr>
          <a:xfrm>
            <a:off x="465138" y="4890854"/>
            <a:ext cx="1732804" cy="128174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r>
              <a:rPr lang="en-US" sz="1600" dirty="0">
                <a:solidFill>
                  <a:schemeClr val="tx1"/>
                </a:solidFill>
              </a:rPr>
              <a:t>Adjust available resources based on the current demand</a:t>
            </a:r>
          </a:p>
          <a:p>
            <a:endParaRPr lang="en-US" sz="1600" dirty="0">
              <a:solidFill>
                <a:schemeClr val="tx1"/>
              </a:solidFill>
            </a:endParaRPr>
          </a:p>
        </p:txBody>
      </p:sp>
      <p:sp>
        <p:nvSpPr>
          <p:cNvPr id="9" name="Rectangle 8">
            <a:extLst>
              <a:ext uri="{FF2B5EF4-FFF2-40B4-BE49-F238E27FC236}">
                <a16:creationId xmlns:a16="http://schemas.microsoft.com/office/drawing/2014/main" id="{85926A27-6CE7-4278-89AB-7724A5EE5246}"/>
              </a:ext>
            </a:extLst>
          </p:cNvPr>
          <p:cNvSpPr/>
          <p:nvPr/>
        </p:nvSpPr>
        <p:spPr>
          <a:xfrm>
            <a:off x="2327890" y="4890854"/>
            <a:ext cx="1732804" cy="128174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r>
              <a:rPr lang="en-US" sz="1600" dirty="0">
                <a:solidFill>
                  <a:schemeClr val="tx1"/>
                </a:solidFill>
              </a:rPr>
              <a:t>Improves availability and fault tolerance</a:t>
            </a:r>
          </a:p>
        </p:txBody>
      </p:sp>
      <p:sp>
        <p:nvSpPr>
          <p:cNvPr id="5" name="Rectangle 4">
            <a:extLst>
              <a:ext uri="{FF2B5EF4-FFF2-40B4-BE49-F238E27FC236}">
                <a16:creationId xmlns:a16="http://schemas.microsoft.com/office/drawing/2014/main" id="{A4CF62C6-CA34-4937-96AD-BCC3AC7245CA}"/>
              </a:ext>
            </a:extLst>
          </p:cNvPr>
          <p:cNvSpPr/>
          <p:nvPr/>
        </p:nvSpPr>
        <p:spPr>
          <a:xfrm>
            <a:off x="4197469" y="4890854"/>
            <a:ext cx="2282126" cy="128174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r>
              <a:rPr lang="en-US" sz="1600" dirty="0">
                <a:solidFill>
                  <a:schemeClr val="tx1"/>
                </a:solidFill>
              </a:rPr>
              <a:t>Scale based on</a:t>
            </a:r>
            <a:br>
              <a:rPr lang="en-US" sz="1600" dirty="0">
                <a:solidFill>
                  <a:schemeClr val="tx1"/>
                </a:solidFill>
              </a:rPr>
            </a:br>
            <a:r>
              <a:rPr lang="en-US" sz="1600" dirty="0">
                <a:solidFill>
                  <a:schemeClr val="tx1"/>
                </a:solidFill>
              </a:rPr>
              <a:t>a metric (CPU percentage, memory percentage, HTTP requests) </a:t>
            </a:r>
          </a:p>
        </p:txBody>
      </p:sp>
      <p:sp>
        <p:nvSpPr>
          <p:cNvPr id="11" name="Rectangle 10">
            <a:extLst>
              <a:ext uri="{FF2B5EF4-FFF2-40B4-BE49-F238E27FC236}">
                <a16:creationId xmlns:a16="http://schemas.microsoft.com/office/drawing/2014/main" id="{68E8D8FE-18EF-4E61-A399-FE03DDCD4DE4}"/>
              </a:ext>
            </a:extLst>
          </p:cNvPr>
          <p:cNvSpPr/>
          <p:nvPr/>
        </p:nvSpPr>
        <p:spPr>
          <a:xfrm>
            <a:off x="6589230" y="4890854"/>
            <a:ext cx="1732804" cy="128174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r>
              <a:rPr lang="en-US" sz="1600" dirty="0">
                <a:solidFill>
                  <a:schemeClr val="tx1"/>
                </a:solidFill>
              </a:rPr>
              <a:t>Scale according to a schedule (weekdays, weekends, times, holidays)</a:t>
            </a:r>
          </a:p>
          <a:p>
            <a:endParaRPr lang="en-US" sz="1600" dirty="0">
              <a:solidFill>
                <a:schemeClr val="tx1"/>
              </a:solidFill>
            </a:endParaRPr>
          </a:p>
          <a:p>
            <a:endParaRPr lang="en-US" sz="1600" dirty="0">
              <a:solidFill>
                <a:schemeClr val="tx1"/>
              </a:solidFill>
            </a:endParaRPr>
          </a:p>
        </p:txBody>
      </p:sp>
      <p:sp>
        <p:nvSpPr>
          <p:cNvPr id="10" name="Rectangle 9">
            <a:extLst>
              <a:ext uri="{FF2B5EF4-FFF2-40B4-BE49-F238E27FC236}">
                <a16:creationId xmlns:a16="http://schemas.microsoft.com/office/drawing/2014/main" id="{0EF41402-462C-4C7F-8239-65635244A641}"/>
              </a:ext>
            </a:extLst>
          </p:cNvPr>
          <p:cNvSpPr/>
          <p:nvPr/>
        </p:nvSpPr>
        <p:spPr>
          <a:xfrm>
            <a:off x="8451982" y="4890854"/>
            <a:ext cx="1732804" cy="128174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r>
              <a:rPr lang="en-US" sz="1600" dirty="0">
                <a:solidFill>
                  <a:schemeClr val="tx1"/>
                </a:solidFill>
              </a:rPr>
              <a:t>Can implement multiple rules – combine metrics and schedules</a:t>
            </a:r>
          </a:p>
        </p:txBody>
      </p:sp>
      <p:sp>
        <p:nvSpPr>
          <p:cNvPr id="12" name="Rectangle 11">
            <a:extLst>
              <a:ext uri="{FF2B5EF4-FFF2-40B4-BE49-F238E27FC236}">
                <a16:creationId xmlns:a16="http://schemas.microsoft.com/office/drawing/2014/main" id="{61E18EE5-6A10-46B3-895F-28D20E649546}"/>
              </a:ext>
            </a:extLst>
          </p:cNvPr>
          <p:cNvSpPr/>
          <p:nvPr/>
        </p:nvSpPr>
        <p:spPr>
          <a:xfrm>
            <a:off x="10314734" y="4890854"/>
            <a:ext cx="1732804" cy="1281746"/>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t" anchorCtr="0">
            <a:noAutofit/>
          </a:bodyPr>
          <a:lstStyle/>
          <a:p>
            <a:r>
              <a:rPr lang="en-US" sz="1600" dirty="0">
                <a:solidFill>
                  <a:schemeClr val="tx1"/>
                </a:solidFill>
              </a:rPr>
              <a:t>Don’t forget to scale in</a:t>
            </a:r>
          </a:p>
        </p:txBody>
      </p:sp>
    </p:spTree>
    <p:extLst>
      <p:ext uri="{BB962C8B-B14F-4D97-AF65-F5344CB8AC3E}">
        <p14:creationId xmlns:p14="http://schemas.microsoft.com/office/powerpoint/2010/main" val="1776299470"/>
      </p:ext>
    </p:extLst>
  </p:cSld>
  <p:clrMapOvr>
    <a:masterClrMapping/>
  </p:clrMapOvr>
  <p:transition>
    <p:fade/>
  </p:transition>
</p:sld>
</file>

<file path=ppt/theme/theme1.xml><?xml version="1.0" encoding="utf-8"?>
<a:theme xmlns:a="http://schemas.openxmlformats.org/drawingml/2006/main" name="1_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activity xmlns="86f4df20-8506-4325-b125-2c3669f2823f" xsi:nil="true"/>
    <_STS_x0020_Hashtags xmlns="86f4df20-8506-4325-b125-2c3669f2823f"/>
    <_ip_UnifiedCompliancePolicyProperties xmlns="http://schemas.microsoft.com/sharepoint/v3" xsi:nil="true"/>
    <MediaServiceKeyPoints xmlns="86f4df20-8506-4325-b125-2c3669f2823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9F2E0D4E2C44F4C8CE7CE94DA02057D" ma:contentTypeVersion="24" ma:contentTypeDescription="Create a new document." ma:contentTypeScope="" ma:versionID="819022475a493af6358a06b3a791b313">
  <xsd:schema xmlns:xsd="http://www.w3.org/2001/XMLSchema" xmlns:xs="http://www.w3.org/2001/XMLSchema" xmlns:p="http://schemas.microsoft.com/office/2006/metadata/properties" xmlns:ns1="http://schemas.microsoft.com/sharepoint/v3" xmlns:ns3="b4d7eef9-ba0c-4db7-b4bf-4c9c296a1bd7" xmlns:ns4="86f4df20-8506-4325-b125-2c3669f2823f" targetNamespace="http://schemas.microsoft.com/office/2006/metadata/properties" ma:root="true" ma:fieldsID="b67890984d5c4891e2f909a80b140ba7" ns1:_="" ns3:_="" ns4:_="">
    <xsd:import namespace="http://schemas.microsoft.com/sharepoint/v3"/>
    <xsd:import namespace="b4d7eef9-ba0c-4db7-b4bf-4c9c296a1bd7"/>
    <xsd:import namespace="86f4df20-8506-4325-b125-2c3669f2823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_STS_x0020_Hashtags" minOccurs="0"/>
                <xsd:element ref="ns3:_STS_x0020_AppliedHashtags" minOccurs="0"/>
                <xsd:element ref="ns4:MediaServiceAutoTags" minOccurs="0"/>
                <xsd:element ref="ns4:MediaServiceOCR" minOccurs="0"/>
                <xsd:element ref="ns1:_ip_UnifiedCompliancePolicyProperties" minOccurs="0"/>
                <xsd:element ref="ns1:_ip_UnifiedCompliancePolicyUIAction" minOccurs="0"/>
                <xsd:element ref="ns4:MediaServiceDateTaken" minOccurs="0"/>
                <xsd:element ref="ns4:MediaServiceEventHashCode" minOccurs="0"/>
                <xsd:element ref="ns4:MediaServiceGenerationTime" minOccurs="0"/>
                <xsd:element ref="ns4:MediaServiceAutoKeyPoints" minOccurs="0"/>
                <xsd:element ref="ns4:MediaServiceKeyPoints" minOccurs="0"/>
                <xsd:element ref="ns4:MediaServiceLocation" minOccurs="0"/>
                <xsd:element ref="ns4:MediaLengthInSeconds" minOccurs="0"/>
                <xsd:element ref="ns4:_activity" minOccurs="0"/>
                <xsd:element ref="ns4:MediaServiceSearchProperties" minOccurs="0"/>
                <xsd:element ref="ns4:MediaServiceObjectDetectorVersion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4d7eef9-ba0c-4db7-b4bf-4c9c296a1bd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element name="_STS_x0020_AppliedHashtags" ma:index="16" nillable="true" ma:displayName="Applied Hashtags" ma:description="" ma:internalName="_STS_x0020_AppliedHashtags" ma:readOnly="true" ma:showField="Titl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6f4df20-8506-4325-b125-2c3669f2823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_STS_x0020_Hashtags" ma:index="15" nillable="true" ma:displayName="Hashtags" ma:description="" ma:list="{89795fac-e806-46f3-a19a-e4e3e1c10eb0}" ma:internalName="_STS_x0020_Hashtags" ma:readOnly="false" ma:showField="Title">
      <xsd:complexType>
        <xsd:complexContent>
          <xsd:extension base="dms:MultiChoiceLookup">
            <xsd:sequence>
              <xsd:element name="Value" type="dms:Lookup" maxOccurs="unbounded" minOccurs="0" nillable="true"/>
            </xsd:sequence>
          </xsd:extension>
        </xsd:complexContent>
      </xsd:complexType>
    </xsd:element>
    <xsd:element name="MediaServiceAutoTags" ma:index="17" nillable="true" ma:displayName="MediaServiceAutoTags" ma:description="" ma:internalName="MediaServiceAutoTags" ma:readOnly="true">
      <xsd:simpleType>
        <xsd:restriction base="dms:Text"/>
      </xsd:simpleType>
    </xsd:element>
    <xsd:element name="MediaServiceOCR" ma:index="18" nillable="true" ma:displayName="MediaServiceOCR" ma:description="" ma:internalName="MediaServiceOCR" ma:readOnly="true">
      <xsd:simpleType>
        <xsd:restriction base="dms:Note">
          <xsd:maxLength value="255"/>
        </xsd:restriction>
      </xsd:simpleType>
    </xsd:element>
    <xsd:element name="MediaServiceDateTaken" ma:index="21" nillable="true" ma:displayName="MediaServiceDateTaken" ma:hidden="true" ma:internalName="MediaServiceDateTaken"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AutoKeyPoints" ma:index="24" nillable="true" ma:displayName="MediaServiceAutoKeyPoints" ma:hidden="true" ma:internalName="MediaServiceAutoKeyPoints" ma:readOnly="true">
      <xsd:simpleType>
        <xsd:restriction base="dms:Note"/>
      </xsd:simpleType>
    </xsd:element>
    <xsd:element name="MediaServiceKeyPoints" ma:index="25" nillable="true" ma:displayName="KeyPoints" ma:internalName="MediaServiceKeyPoints" ma:readOnly="false">
      <xsd:simpleType>
        <xsd:restriction base="dms:Note">
          <xsd:maxLength value="255"/>
        </xsd:restriction>
      </xsd:simpleType>
    </xsd:element>
    <xsd:element name="MediaServiceLocation" ma:index="26" nillable="true" ma:displayName="Location" ma:internalName="MediaServiceLocation" ma:readOnly="true">
      <xsd:simpleType>
        <xsd:restriction base="dms:Text"/>
      </xsd:simpleType>
    </xsd:element>
    <xsd:element name="MediaLengthInSeconds" ma:index="27" nillable="true" ma:displayName="Length (seconds)" ma:internalName="MediaLengthInSeconds" ma:readOnly="true">
      <xsd:simpleType>
        <xsd:restriction base="dms:Unknown"/>
      </xsd:simpleType>
    </xsd:element>
    <xsd:element name="_activity" ma:index="28" nillable="true" ma:displayName="_activity" ma:hidden="true" ma:internalName="_activity">
      <xsd:simpleType>
        <xsd:restriction base="dms:Note"/>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MediaServiceSystemTags" ma:index="31"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8B749B-9AC3-4346-9AEA-21E4D0F1C428}">
  <ds:schemaRefs>
    <ds:schemaRef ds:uri="http://schemas.microsoft.com/sharepoint/v3/contenttype/forms"/>
  </ds:schemaRefs>
</ds:datastoreItem>
</file>

<file path=customXml/itemProps2.xml><?xml version="1.0" encoding="utf-8"?>
<ds:datastoreItem xmlns:ds="http://schemas.openxmlformats.org/officeDocument/2006/customXml" ds:itemID="{12C6199B-B491-4EC7-9199-5A5550796B9E}">
  <ds:schemaRefs>
    <ds:schemaRef ds:uri="http://schemas.microsoft.com/sharepoint/v3"/>
    <ds:schemaRef ds:uri="b4d7eef9-ba0c-4db7-b4bf-4c9c296a1bd7"/>
    <ds:schemaRef ds:uri="http://purl.org/dc/terms/"/>
    <ds:schemaRef ds:uri="http://schemas.microsoft.com/office/2006/documentManagement/types"/>
    <ds:schemaRef ds:uri="http://www.w3.org/XML/1998/namespace"/>
    <ds:schemaRef ds:uri="http://purl.org/dc/dcmitype/"/>
    <ds:schemaRef ds:uri="http://schemas.microsoft.com/office/infopath/2007/PartnerControls"/>
    <ds:schemaRef ds:uri="86f4df20-8506-4325-b125-2c3669f2823f"/>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F73027FB-751A-420D-90DF-876977CF56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4d7eef9-ba0c-4db7-b4bf-4c9c296a1bd7"/>
    <ds:schemaRef ds:uri="86f4df20-8506-4325-b125-2c3669f282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12</TotalTime>
  <Words>4211</Words>
  <Application>Microsoft Office PowerPoint</Application>
  <PresentationFormat>Custom</PresentationFormat>
  <Paragraphs>553</Paragraphs>
  <Slides>45</Slides>
  <Notes>39</Notes>
  <HiddenSlides>4</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-apple-system</vt:lpstr>
      <vt:lpstr>Arial</vt:lpstr>
      <vt:lpstr>Calibri</vt:lpstr>
      <vt:lpstr>Consolas</vt:lpstr>
      <vt:lpstr>Courier New</vt:lpstr>
      <vt:lpstr>Segoe UI</vt:lpstr>
      <vt:lpstr>Segoe UI Semibold</vt:lpstr>
      <vt:lpstr>Segoe UI Semilight</vt:lpstr>
      <vt:lpstr>Wingdings</vt:lpstr>
      <vt:lpstr>1_Azure 1</vt:lpstr>
      <vt:lpstr>AZ-104T00A Administer PaaS Compute Options</vt:lpstr>
      <vt:lpstr>Administer PaaS Compute Options Introduction</vt:lpstr>
      <vt:lpstr>Administer PaaS Compute Options whiteboard</vt:lpstr>
      <vt:lpstr>Configure Azure App Service Plans</vt:lpstr>
      <vt:lpstr>Learning Objectives - Configure Azure App Service Plans </vt:lpstr>
      <vt:lpstr>Implement Azure App Service Plans</vt:lpstr>
      <vt:lpstr>Determine App Service Plan Pricing</vt:lpstr>
      <vt:lpstr>Scale Up and Scale Out the App Service Plan</vt:lpstr>
      <vt:lpstr>Configure App Service Plan Scaling</vt:lpstr>
      <vt:lpstr>Demonstration – Configure App Service plans</vt:lpstr>
      <vt:lpstr>Learning Recap – Configure Azure App Service Plans</vt:lpstr>
      <vt:lpstr>Configure Azure App Services</vt:lpstr>
      <vt:lpstr>Learning Objectives - Configure Azure App Services</vt:lpstr>
      <vt:lpstr>Implement Azure App Service</vt:lpstr>
      <vt:lpstr>Create an App Service</vt:lpstr>
      <vt:lpstr>Create Deployment Slots</vt:lpstr>
      <vt:lpstr>Add Deployment Slots</vt:lpstr>
      <vt:lpstr>Secure an App Service</vt:lpstr>
      <vt:lpstr>Create Custom Domain Names</vt:lpstr>
      <vt:lpstr>Backup an App Service</vt:lpstr>
      <vt:lpstr>Demonstration – Configure Azure App Services</vt:lpstr>
      <vt:lpstr>Learning Recap – Configure Azure App Services</vt:lpstr>
      <vt:lpstr>Configure Azure Container Instances</vt:lpstr>
      <vt:lpstr>Learning Objectives - Configure Azure Container Instances </vt:lpstr>
      <vt:lpstr>Compare Containers to Virtual Machines</vt:lpstr>
      <vt:lpstr>Understand Container Images</vt:lpstr>
      <vt:lpstr>Review Azure Container Instances</vt:lpstr>
      <vt:lpstr>Implement Container Groups</vt:lpstr>
      <vt:lpstr>Demonstration - Configure Azure Container Instances</vt:lpstr>
      <vt:lpstr>Manage Containers with Azure Container Apps </vt:lpstr>
      <vt:lpstr>Compare container management solutions</vt:lpstr>
      <vt:lpstr>Demonstration - Configure Azure Container Apps</vt:lpstr>
      <vt:lpstr>Learning Recap – Configure Azure Container Instances</vt:lpstr>
      <vt:lpstr>Lab 09a – Implement Web Apps Lab 09b – Implement Azure Container Instances Lab 09c – Implement Azure Container Apps </vt:lpstr>
      <vt:lpstr>Lab 09a – Implement web apps</vt:lpstr>
      <vt:lpstr>Lab 09a – Web App Architecture Diagram</vt:lpstr>
      <vt:lpstr>Lab 09b – Implement Azure Container Instances</vt:lpstr>
      <vt:lpstr>Lab 09b – Azure Container Instances Diagram</vt:lpstr>
      <vt:lpstr>Lab 09c – Implement Azure Container Apps</vt:lpstr>
      <vt:lpstr>Lab 09c – Azure Container Architecture Diagram</vt:lpstr>
      <vt:lpstr>End of presentation</vt:lpstr>
      <vt:lpstr>Azure Kubernetes Service</vt:lpstr>
      <vt:lpstr>Understand AKS Terminology</vt:lpstr>
      <vt:lpstr>Understand the Docker Platform (optional)</vt:lpstr>
      <vt:lpstr>Explore containers in Azure Container Apps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AZ-104T00A Administer PaaS Compute Options</dc:title>
  <dc:creator/>
  <cp:lastModifiedBy>Cindy Staley</cp:lastModifiedBy>
  <cp:revision>38</cp:revision>
  <dcterms:created xsi:type="dcterms:W3CDTF">2023-11-13T15:54:57Z</dcterms:created>
  <dcterms:modified xsi:type="dcterms:W3CDTF">2024-05-02T18:10:42Z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0x01010099F2E0D4E2C44F4C8CE7CE94DA02057D</vt:lpwstr>
  </property>
</Properties>
</file>