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634" r:id="rId1"/>
  </p:sldMasterIdLst>
  <p:notesMasterIdLst>
    <p:notesMasterId r:id="rId32"/>
  </p:notesMasterIdLst>
  <p:handoutMasterIdLst>
    <p:handoutMasterId r:id="rId33"/>
  </p:handoutMasterIdLst>
  <p:sldIdLst>
    <p:sldId id="2579" r:id="rId2"/>
    <p:sldId id="2462" r:id="rId3"/>
    <p:sldId id="2076138224" r:id="rId4"/>
    <p:sldId id="2009" r:id="rId5"/>
    <p:sldId id="2587" r:id="rId6"/>
    <p:sldId id="2076138226" r:id="rId7"/>
    <p:sldId id="2076138227" r:id="rId8"/>
    <p:sldId id="2593" r:id="rId9"/>
    <p:sldId id="2454" r:id="rId10"/>
    <p:sldId id="2585" r:id="rId11"/>
    <p:sldId id="2010" r:id="rId12"/>
    <p:sldId id="2589" r:id="rId13"/>
    <p:sldId id="2226" r:id="rId14"/>
    <p:sldId id="2467" r:id="rId15"/>
    <p:sldId id="2459" r:id="rId16"/>
    <p:sldId id="2227" r:id="rId17"/>
    <p:sldId id="2228" r:id="rId18"/>
    <p:sldId id="2595" r:id="rId19"/>
    <p:sldId id="2466" r:id="rId20"/>
    <p:sldId id="2422" r:id="rId21"/>
    <p:sldId id="2594" r:id="rId22"/>
    <p:sldId id="2580" r:id="rId23"/>
    <p:sldId id="2076138225" r:id="rId24"/>
    <p:sldId id="2604" r:id="rId25"/>
    <p:sldId id="2591" r:id="rId26"/>
    <p:sldId id="2063" r:id="rId27"/>
    <p:sldId id="2455" r:id="rId28"/>
    <p:sldId id="2065" r:id="rId29"/>
    <p:sldId id="2465" r:id="rId30"/>
    <p:sldId id="2464"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ata Protection" id="{F511C09D-F95E-4F0B-85FA-19918DB0F204}">
          <p14:sldIdLst>
            <p14:sldId id="2579"/>
            <p14:sldId id="2462"/>
            <p14:sldId id="2076138224"/>
          </p14:sldIdLst>
        </p14:section>
        <p14:section name="Introduction to Azure Backup" id="{0EEC7B7E-C06B-4E0E-A612-7DD0FE998BBF}">
          <p14:sldIdLst>
            <p14:sldId id="2009"/>
            <p14:sldId id="2587"/>
            <p14:sldId id="2076138226"/>
            <p14:sldId id="2076138227"/>
            <p14:sldId id="2593"/>
            <p14:sldId id="2454"/>
            <p14:sldId id="2585"/>
          </p14:sldIdLst>
        </p14:section>
        <p14:section name="VM Backups" id="{A605CAF9-8DD2-40AC-9B37-591078F1E8A9}">
          <p14:sldIdLst>
            <p14:sldId id="2010"/>
            <p14:sldId id="2589"/>
            <p14:sldId id="2226"/>
            <p14:sldId id="2467"/>
            <p14:sldId id="2459"/>
            <p14:sldId id="2227"/>
            <p14:sldId id="2228"/>
            <p14:sldId id="2595"/>
            <p14:sldId id="2466"/>
            <p14:sldId id="2422"/>
            <p14:sldId id="2594"/>
          </p14:sldIdLst>
        </p14:section>
        <p14:section name="Labs" id="{D91375B6-FAA3-4D91-BD9C-64EE2D6B727E}">
          <p14:sldIdLst>
            <p14:sldId id="2580"/>
            <p14:sldId id="2076138225"/>
            <p14:sldId id="2604"/>
            <p14:sldId id="2591"/>
          </p14:sldIdLst>
        </p14:section>
        <p14:section name="Extra Optional Slides" id="{47EE68BE-357E-4CB1-817B-3C5429631236}">
          <p14:sldIdLst>
            <p14:sldId id="2063"/>
            <p14:sldId id="2455"/>
            <p14:sldId id="2065"/>
            <p14:sldId id="2465"/>
            <p14:sldId id="246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EBEBEB"/>
    <a:srgbClr val="243A5E"/>
    <a:srgbClr val="59B4D9"/>
    <a:srgbClr val="FFFFFF"/>
    <a:srgbClr val="FFF100"/>
    <a:srgbClr val="75757A"/>
    <a:srgbClr val="3C3C41"/>
    <a:srgbClr val="30E5D0"/>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87394" autoAdjust="0"/>
  </p:normalViewPr>
  <p:slideViewPr>
    <p:cSldViewPr snapToGrid="0">
      <p:cViewPr>
        <p:scale>
          <a:sx n="83" d="100"/>
          <a:sy n="83" d="100"/>
        </p:scale>
        <p:origin x="312" y="72"/>
      </p:cViewPr>
      <p:guideLst/>
    </p:cSldViewPr>
  </p:slideViewPr>
  <p:outlineViewPr>
    <p:cViewPr>
      <p:scale>
        <a:sx n="33" d="100"/>
        <a:sy n="33" d="100"/>
      </p:scale>
      <p:origin x="0" y="-372"/>
    </p:cViewPr>
  </p:outlineViewPr>
  <p:notesTextViewPr>
    <p:cViewPr>
      <p:scale>
        <a:sx n="100" d="100"/>
        <a:sy n="100" d="100"/>
      </p:scale>
      <p:origin x="0" y="0"/>
    </p:cViewPr>
  </p:notesTextViewPr>
  <p:sorterViewPr>
    <p:cViewPr>
      <p:scale>
        <a:sx n="75" d="100"/>
        <a:sy n="75" d="100"/>
      </p:scale>
      <p:origin x="0" y="-924"/>
    </p:cViewPr>
  </p:sorterViewPr>
  <p:notesViewPr>
    <p:cSldViewPr snapToGrid="0">
      <p:cViewPr>
        <p:scale>
          <a:sx n="100" d="100"/>
          <a:sy n="100" d="100"/>
        </p:scale>
        <p:origin x="2076" y="-4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11:14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11:13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12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12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12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12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12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sz="1200" b="0" i="0" baseline="0"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11:13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in Office Forms - https://forms.office.com/Pages/ShareFormPage.aspx?id=v4j5cvGGr0GRqy180BHbR5NEFZBpuAZBgxPOGXi_gX5UNFEwTzhFUTdTUTZBWFdDWUVMRkxDWTVBTC4u&amp;sharetoken=mYk00FZIuUtj2z7QzeEU&amp;wdLOR=cD67ACE90-C2B7-4D71-9B7E-1F000829BE34</a:t>
            </a:r>
          </a:p>
          <a:p>
            <a:endParaRPr lang="en-US" dirty="0"/>
          </a:p>
          <a:p>
            <a:pPr marL="0" marR="365760" lvl="0" indent="0">
              <a:lnSpc>
                <a:spcPct val="107000"/>
              </a:lnSpc>
              <a:spcBef>
                <a:spcPts val="0"/>
              </a:spcBef>
              <a:spcAft>
                <a:spcPts val="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workloads can Azure Backup back up? Discuss both on-premises and Azure workloads.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Backup is the main tool to backup and restore workloads. On-premises workloads include files and folders, Hyper-V virtual machines, VMware virtual machines, Microsoft SQL Server, Microsoft SharePoint, Microsoft Exchange, System State, and Bare Metal Recovery. Azure workloads include virtual machines, Azure file shares, SQL Server in Azure VM, and SAP HANA in Azure VM.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457200" marR="365760">
              <a:lnSpc>
                <a:spcPct val="107000"/>
              </a:lnSpc>
              <a:spcBef>
                <a:spcPts val="0"/>
              </a:spcBef>
              <a:spcAft>
                <a:spcPts val="0"/>
              </a:spcAft>
            </a:pPr>
            <a:r>
              <a:rPr lang="en-US" sz="1800" dirty="0">
                <a:solidFill>
                  <a:srgbClr val="505050"/>
                </a:solidFill>
                <a:effectLst/>
                <a:latin typeface="Calibri" panose="020F0502020204030204" pitchFamily="34" charset="0"/>
                <a:ea typeface="Segoe UI" panose="020B0502040204020203" pitchFamily="34" charset="0"/>
                <a:cs typeface="Segoe UI (Body)"/>
              </a:rPr>
              <a:t>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You need to configure on-premises file and folder backups. What are basic steps to configuring the backup?</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First, you will need to create a recovery service vault. Next, download the agent on the on-premises machine. The agent will need a credential certificate. Next, install and register the agent with Azure. Lastly, configure the backup policies. The portal provides a wizard to help with the agent steps.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10</a:t>
            </a:fld>
            <a:endParaRPr lang="en-US" dirty="0"/>
          </a:p>
        </p:txBody>
      </p:sp>
    </p:spTree>
    <p:extLst>
      <p:ext uri="{BB962C8B-B14F-4D97-AF65-F5344CB8AC3E}">
        <p14:creationId xmlns:p14="http://schemas.microsoft.com/office/powerpoint/2010/main" val="1694643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242442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12</a:t>
            </a:fld>
            <a:endParaRPr lang="en-US" dirty="0"/>
          </a:p>
        </p:txBody>
      </p:sp>
    </p:spTree>
    <p:extLst>
      <p:ext uri="{BB962C8B-B14F-4D97-AF65-F5344CB8AC3E}">
        <p14:creationId xmlns:p14="http://schemas.microsoft.com/office/powerpoint/2010/main" val="213430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overview of Azure VM backup - https://docs.microsoft.com/azure/backup/backup-azure-vms-introduction</a:t>
            </a:r>
          </a:p>
          <a:p>
            <a:endParaRPr lang="en-US" dirty="0"/>
          </a:p>
          <a:p>
            <a:r>
              <a:rPr lang="en-US" dirty="0"/>
              <a:t>✔️ Have you tried any of these backup methods? Do you have a backup plan?</a:t>
            </a:r>
          </a:p>
          <a:p>
            <a:endParaRPr lang="en-US" dirty="0"/>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11:13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981138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 snapshot - https://docs.microsoft.com/azure/virtual-machines/windows/snapshot-copy-managed-disk</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652940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15</a:t>
            </a:fld>
            <a:endParaRPr lang="en-US" dirty="0"/>
          </a:p>
        </p:txBody>
      </p:sp>
    </p:spTree>
    <p:extLst>
      <p:ext uri="{BB962C8B-B14F-4D97-AF65-F5344CB8AC3E}">
        <p14:creationId xmlns:p14="http://schemas.microsoft.com/office/powerpoint/2010/main" val="3674134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kern="1200" dirty="0">
                <a:solidFill>
                  <a:schemeClr val="tx1"/>
                </a:solidFill>
                <a:effectLst/>
                <a:ea typeface="+mn-ea"/>
                <a:cs typeface="+mn-cs"/>
              </a:rPr>
              <a:t>Plan your VM backup infrastructure in Azure - https://docs.microsoft.com/azure/backup/backup-azure-vms-introduction </a:t>
            </a:r>
          </a:p>
          <a:p>
            <a:endParaRPr lang="en-US" dirty="0"/>
          </a:p>
          <a:p>
            <a:r>
              <a:rPr lang="en-US" dirty="0"/>
              <a:t>Tutorial: Back up and restore files for Windows virtual machines in Azure - https://docs.microsoft.com/azure/virtual-machines/windows/tutorial-backup-vms</a:t>
            </a:r>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11:13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645312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11:13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96413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Backup Azure virtual machines - https://microsoftlearning.github.io/AZ-104-MicrosoftAzureAdministrator/Instructions/Demos/10%20-%20Administer%20Data%20Protection.html#backup-azure-virtual-machines</a:t>
            </a:r>
          </a:p>
        </p:txBody>
      </p:sp>
      <p:sp>
        <p:nvSpPr>
          <p:cNvPr id="4" name="Slide Number Placeholder 3"/>
          <p:cNvSpPr>
            <a:spLocks noGrp="1"/>
          </p:cNvSpPr>
          <p:nvPr>
            <p:ph type="sldNum" sz="quarter" idx="5"/>
          </p:nvPr>
        </p:nvSpPr>
        <p:spPr/>
        <p:txBody>
          <a:bodyPr/>
          <a:lstStyle/>
          <a:p>
            <a:fld id="{8507DC7E-BC41-4478-BA30-CBCC3A644F0A}" type="slidenum">
              <a:rPr lang="en-US" smtClean="0"/>
              <a:t>18</a:t>
            </a:fld>
            <a:endParaRPr lang="en-US" dirty="0"/>
          </a:p>
        </p:txBody>
      </p:sp>
    </p:spTree>
    <p:extLst>
      <p:ext uri="{BB962C8B-B14F-4D97-AF65-F5344CB8AC3E}">
        <p14:creationId xmlns:p14="http://schemas.microsoft.com/office/powerpoint/2010/main" val="650651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Soft delete for virtual machines in Azure Backup - https://azure.microsoft.com/updates/soft-delete-virtual-machine-backup/</a:t>
            </a:r>
          </a:p>
          <a:p>
            <a:endParaRPr lang="en-US" dirty="0"/>
          </a:p>
          <a:p>
            <a:r>
              <a:rPr lang="en-US" dirty="0"/>
              <a:t>* </a:t>
            </a:r>
            <a:r>
              <a:rPr lang="en-US" sz="1800" dirty="0">
                <a:effectLst/>
                <a:latin typeface="Segoe UI" panose="020B0502040204020203" pitchFamily="34" charset="0"/>
              </a:rPr>
              <a:t>Now soft delete number of days can be extended beyond 14 days, although it will have a fee associated to it.</a:t>
            </a: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33828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content is part of the AZ-104: Monitor and back up Azure resources (https://docs.microsoft.com/learn/paths/az-104-monitor-backup-resources/) learning path. </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2326139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Azure Site Recovery documentation - https://docs.microsoft.com/azure/site-recovery/</a:t>
            </a:r>
          </a:p>
          <a:p>
            <a:endParaRPr lang="en-US" dirty="0"/>
          </a:p>
          <a:p>
            <a:r>
              <a:rPr lang="en-US" dirty="0"/>
              <a:t>Concentrate on replication within Azure and not migration scenarios from on-premises. </a:t>
            </a:r>
          </a:p>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5/2/2024 11:13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618166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in Office Forms - https://forms.office.com/Pages/ShareFormPage.aspx?id=v4j5cvGGr0GRqy180BHbR5NEFZBpuAZBgxPOGXi_gX5UNFEwTzhFUTdTUTZBWFdDWUVMRkxDWTVBTC4u&amp;sharetoken=mYk00FZIuUtj2z7QzeEU&amp;wdLOR=cD67ACE90-C2B7-4D71-9B7E-1F000829BE34</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Name at least two ways you can protect virtual machine data.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Virtual machine snapshots provide a quick and simple option for backing up VMs that use managed disks. Snapshots help capture information between formal backups. Azure Backup supports application-consistent backups for both Windows and Linux VMs. Azure Site Recovery protects your VMs from a major disaster scenario when a whole region experiences an outage.</a:t>
            </a: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Several of your virtual machine backups have been accidentally deleted. Is there are any way to recover the deleted backups?</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S</a:t>
            </a:r>
            <a:r>
              <a:rPr lang="en-US" sz="1800" b="1" dirty="0">
                <a:solidFill>
                  <a:srgbClr val="000000"/>
                </a:solidFill>
                <a:effectLst/>
                <a:latin typeface="Calibri" panose="020F0502020204030204" pitchFamily="34" charset="0"/>
                <a:ea typeface="Segoe UI" panose="020B0502040204020203" pitchFamily="34" charset="0"/>
                <a:cs typeface="Segoe UI (Body)"/>
              </a:rPr>
              <a:t>oft delete</a:t>
            </a:r>
            <a:r>
              <a:rPr lang="en-US" sz="1800" dirty="0">
                <a:solidFill>
                  <a:srgbClr val="000000"/>
                </a:solidFill>
                <a:effectLst/>
                <a:latin typeface="Calibri" panose="020F0502020204030204" pitchFamily="34" charset="0"/>
                <a:ea typeface="Segoe UI" panose="020B0502040204020203" pitchFamily="34" charset="0"/>
                <a:cs typeface="Segoe UI (Body)"/>
              </a:rPr>
              <a:t> has the capability to protect cloud backups for IaaS virtual machines from accidental as well as malicious deletion of backups. Soft delete provides 14 days of extended retention, allowing recovery with no data loss. Soft delete is offered at no cost and is natively built-in for all recovery service vaults. To recover the deleted backups, use the </a:t>
            </a:r>
            <a:r>
              <a:rPr lang="en-US" sz="1800" i="1" dirty="0">
                <a:solidFill>
                  <a:srgbClr val="000000"/>
                </a:solidFill>
                <a:effectLst/>
                <a:latin typeface="Calibri" panose="020F0502020204030204" pitchFamily="34" charset="0"/>
                <a:ea typeface="Segoe UI" panose="020B0502040204020203" pitchFamily="34" charset="0"/>
                <a:cs typeface="Segoe UI (Body)"/>
              </a:rPr>
              <a:t>undelete</a:t>
            </a:r>
            <a:r>
              <a:rPr lang="en-US" sz="1800" dirty="0">
                <a:solidFill>
                  <a:srgbClr val="000000"/>
                </a:solidFill>
                <a:effectLst/>
                <a:latin typeface="Calibri" panose="020F0502020204030204" pitchFamily="34" charset="0"/>
                <a:ea typeface="Segoe UI" panose="020B0502040204020203" pitchFamily="34" charset="0"/>
                <a:cs typeface="Segoe UI (Body)"/>
              </a:rPr>
              <a:t> feature. </a:t>
            </a:r>
          </a:p>
          <a:p>
            <a:pPr marL="0" marR="365760" lvl="0" indent="0">
              <a:lnSpc>
                <a:spcPct val="107000"/>
              </a:lnSpc>
              <a:spcBef>
                <a:spcPts val="0"/>
              </a:spcBef>
              <a:spcAft>
                <a:spcPts val="800"/>
              </a:spcAft>
              <a:buFont typeface="+mj-lt"/>
              <a:buNone/>
            </a:pP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the difference between Azure Backup and Azure Site recovery?</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Azure Backup allows for granular backups and restores specific data. Azure Site Recovery (ASR) allows for the protection of an entire production site. ASR provides automation and orchestration to make the failover and failback processes seamless.</a:t>
            </a:r>
            <a:r>
              <a:rPr lang="en-US" sz="1800" b="1" dirty="0">
                <a:solidFill>
                  <a:srgbClr val="505050"/>
                </a:solidFill>
                <a:effectLst/>
                <a:latin typeface="Calibri" panose="020F0502020204030204" pitchFamily="34" charset="0"/>
                <a:ea typeface="Segoe UI" panose="020B0502040204020203" pitchFamily="34" charset="0"/>
                <a:cs typeface="Segoe UI (Body)"/>
              </a:rPr>
              <a:t>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21</a:t>
            </a:fld>
            <a:endParaRPr lang="en-US" dirty="0"/>
          </a:p>
        </p:txBody>
      </p:sp>
    </p:spTree>
    <p:extLst>
      <p:ext uri="{BB962C8B-B14F-4D97-AF65-F5344CB8AC3E}">
        <p14:creationId xmlns:p14="http://schemas.microsoft.com/office/powerpoint/2010/main" val="1694643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lab is focused on Azure virtual machines, backup and disaster recovery. It introduces Azure Backup, which can be used for many other resources. </a:t>
            </a:r>
          </a:p>
          <a:p>
            <a:endParaRPr lang="en-US" dirty="0"/>
          </a:p>
          <a:p>
            <a:r>
              <a:rPr lang="en-US" dirty="0"/>
              <a:t>Lab 10 - https://microsoftlearning.github.io/AZ-104-MicrosoftAzureAdministrator/Instructions/Labs/LAB_10-Implement_Data_Protection.html</a:t>
            </a:r>
          </a:p>
        </p:txBody>
      </p:sp>
      <p:sp>
        <p:nvSpPr>
          <p:cNvPr id="4" name="Slide Number Placeholder 3"/>
          <p:cNvSpPr>
            <a:spLocks noGrp="1"/>
          </p:cNvSpPr>
          <p:nvPr>
            <p:ph type="sldNum" sz="quarter" idx="5"/>
          </p:nvPr>
        </p:nvSpPr>
        <p:spPr/>
        <p:txBody>
          <a:bodyPr/>
          <a:lstStyle/>
          <a:p>
            <a:fld id="{8507DC7E-BC41-4478-BA30-CBCC3A644F0A}" type="slidenum">
              <a:rPr lang="en-US" smtClean="0"/>
              <a:t>23</a:t>
            </a:fld>
            <a:endParaRPr lang="en-US" dirty="0"/>
          </a:p>
        </p:txBody>
      </p:sp>
    </p:spTree>
    <p:extLst>
      <p:ext uri="{BB962C8B-B14F-4D97-AF65-F5344CB8AC3E}">
        <p14:creationId xmlns:p14="http://schemas.microsoft.com/office/powerpoint/2010/main" val="34497836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315E2-8306-D7F2-A261-882428D5FC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B67E9B-8708-7B6A-695E-CA140E1A11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F12E5B-D856-BB66-0670-FC3993DB04B4}"/>
              </a:ext>
            </a:extLst>
          </p:cNvPr>
          <p:cNvSpPr>
            <a:spLocks noGrp="1"/>
          </p:cNvSpPr>
          <p:nvPr>
            <p:ph type="body" idx="1"/>
          </p:nvPr>
        </p:nvSpPr>
        <p:spPr/>
        <p:txBody>
          <a:bodyPr/>
          <a:lstStyle/>
          <a:p>
            <a:endParaRPr lang="en-US" dirty="0"/>
          </a:p>
        </p:txBody>
      </p:sp>
      <p:sp>
        <p:nvSpPr>
          <p:cNvPr id="4" name="Header Placeholder 3">
            <a:extLst>
              <a:ext uri="{FF2B5EF4-FFF2-40B4-BE49-F238E27FC236}">
                <a16:creationId xmlns:a16="http://schemas.microsoft.com/office/drawing/2014/main" id="{75843189-9D13-66A1-BF0E-182348F9A266}"/>
              </a:ext>
            </a:extLst>
          </p:cNvPr>
          <p:cNvSpPr>
            <a:spLocks noGrp="1"/>
          </p:cNvSpPr>
          <p:nvPr>
            <p:ph type="hdr" sz="quarter"/>
          </p:nvPr>
        </p:nvSpPr>
        <p:spPr/>
        <p:txBody>
          <a:bodyPr/>
          <a:lstStyle/>
          <a:p>
            <a:endParaRPr lang="en-US" dirty="0"/>
          </a:p>
        </p:txBody>
      </p:sp>
      <p:sp>
        <p:nvSpPr>
          <p:cNvPr id="5" name="Footer Placeholder 4">
            <a:extLst>
              <a:ext uri="{FF2B5EF4-FFF2-40B4-BE49-F238E27FC236}">
                <a16:creationId xmlns:a16="http://schemas.microsoft.com/office/drawing/2014/main" id="{E15AC481-4EA0-0CE1-3867-5B8BACFBD77E}"/>
              </a:ext>
            </a:extLst>
          </p:cNvPr>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a:extLst>
              <a:ext uri="{FF2B5EF4-FFF2-40B4-BE49-F238E27FC236}">
                <a16:creationId xmlns:a16="http://schemas.microsoft.com/office/drawing/2014/main" id="{E5A01B39-68DB-F739-92CB-8DA989A0E4F9}"/>
              </a:ext>
            </a:extLst>
          </p:cNvPr>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146670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Recovery Services vaults overview - https://docs.microsoft.com/azure/backup/backup-azure-recovery-services-vault-overview</a:t>
            </a:r>
          </a:p>
          <a:p>
            <a:endParaRPr lang="en-US" dirty="0"/>
          </a:p>
          <a:p>
            <a:r>
              <a:rPr lang="en-US" dirty="0"/>
              <a:t>Create a Recovery Services vault - https://docs.microsoft.com/azure/backup/backup-create-rs-vault</a:t>
            </a:r>
          </a:p>
          <a:p>
            <a:endParaRPr lang="en-US" dirty="0"/>
          </a:p>
          <a:p>
            <a:r>
              <a:rPr lang="en-US" dirty="0"/>
              <a:t>Soft delete for virtual machines - https://docs.microsoft.com/azure/backup/soft-delete-virtual-machines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11:13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7930359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About Azure file share backup - https://docs.microsoft.com/azure/backup/azure-file-share-backup-overview</a:t>
            </a:r>
          </a:p>
          <a:p>
            <a:endParaRPr lang="en-US" dirty="0"/>
          </a:p>
          <a:p>
            <a:r>
              <a:rPr lang="en-US" dirty="0"/>
              <a:t>Back up Azure file shares - https://docs.microsoft.com/azure/backup/backup-afs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23402701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up Windows Server files and folders to Azure -https://docs.microsoft.com/azure/backup/backup-windows-with-mars-agent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11:13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2607347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0"/>
              </a:spcAft>
              <a:buClrTx/>
              <a:buSzTx/>
              <a:buFont typeface="+mj-lt"/>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a:p>
            <a:endParaRPr lang="en-US" sz="12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2228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24049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161616"/>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8507DC7E-BC41-4478-BA30-CBCC3A644F0A}" type="slidenum">
              <a:rPr lang="en-US" smtClean="0"/>
              <a:t>5</a:t>
            </a:fld>
            <a:endParaRPr lang="en-US" dirty="0"/>
          </a:p>
        </p:txBody>
      </p:sp>
    </p:spTree>
    <p:extLst>
      <p:ext uri="{BB962C8B-B14F-4D97-AF65-F5344CB8AC3E}">
        <p14:creationId xmlns:p14="http://schemas.microsoft.com/office/powerpoint/2010/main" val="1481036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use Azure Backup? - https://docs.microsoft.com/azure/backup/backup-introduction-to-azure-backup#why-use-azure-backup </a:t>
            </a:r>
          </a:p>
          <a:p>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 What are some of the reasons your organization might choose Azure Backup?</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3850002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Focus this discussion on the administrator tasks like types of vaults and the need to create backup policies. Introduce the Backup Center which is the next slide. </a:t>
            </a:r>
          </a:p>
          <a:p>
            <a:endParaRPr lang="en-US" dirty="0"/>
          </a:p>
          <a:p>
            <a:r>
              <a:rPr lang="en-US" dirty="0"/>
              <a:t>Backup Architecture - https://learn.microsoft.com/azure/backup/guidance-best-practices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272475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next section will go into the details for virtual machine backups. </a:t>
            </a:r>
          </a:p>
          <a:p>
            <a:endParaRPr lang="en-US" sz="1200" dirty="0"/>
          </a:p>
          <a:p>
            <a:r>
              <a:rPr lang="en-US" sz="1200" dirty="0"/>
              <a:t>Overview of Backup Center - https://docs.microsoft.com/azure/backup/backup-center-overview</a:t>
            </a:r>
          </a:p>
          <a:p>
            <a:endParaRPr lang="en-US" sz="1200" dirty="0"/>
          </a:p>
          <a:p>
            <a:br>
              <a:rPr lang="en-US" sz="1200" dirty="0"/>
            </a:br>
            <a:endParaRPr lang="en-US" sz="1200"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618814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Backup Azure File Shares - https://microsoftlearning.github.io/AZ-104-MicrosoftAzureAdministrator/Instructions/Demos/10%20-%20Administer%20Data%20Protection.html#backup-azure-file-shares</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9</a:t>
            </a:fld>
            <a:endParaRPr lang="en-US" dirty="0"/>
          </a:p>
        </p:txBody>
      </p:sp>
    </p:spTree>
    <p:extLst>
      <p:ext uri="{BB962C8B-B14F-4D97-AF65-F5344CB8AC3E}">
        <p14:creationId xmlns:p14="http://schemas.microsoft.com/office/powerpoint/2010/main" val="5863481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140925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427038" y="1587"/>
            <a:ext cx="12009437"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91014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225897388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101568979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97831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5402492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363664" y="512962"/>
            <a:ext cx="11568684" cy="693737"/>
          </a:xfrm>
        </p:spPr>
        <p:txBody>
          <a:bodyPr/>
          <a:lstStyle/>
          <a:p>
            <a:r>
              <a:rPr lang="en-US" dirty="0"/>
              <a:t>Click to edit Master title style</a:t>
            </a:r>
          </a:p>
        </p:txBody>
      </p:sp>
    </p:spTree>
    <p:extLst>
      <p:ext uri="{BB962C8B-B14F-4D97-AF65-F5344CB8AC3E}">
        <p14:creationId xmlns:p14="http://schemas.microsoft.com/office/powerpoint/2010/main" val="2615005995"/>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5355258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3131692495"/>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6" name="TextBox 5">
            <a:extLst>
              <a:ext uri="{FF2B5EF4-FFF2-40B4-BE49-F238E27FC236}">
                <a16:creationId xmlns:a16="http://schemas.microsoft.com/office/drawing/2014/main" id="{3DFC1871-CFCE-3B3A-64D9-F7F5A4441034}"/>
              </a:ext>
            </a:extLst>
          </p:cNvPr>
          <p:cNvSpPr txBox="1"/>
          <p:nvPr userDrawn="1"/>
        </p:nvSpPr>
        <p:spPr>
          <a:xfrm>
            <a:off x="465138" y="6267044"/>
            <a:ext cx="3794950" cy="447815"/>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1100" dirty="0">
                <a:solidFill>
                  <a:srgbClr val="000000"/>
                </a:solidFill>
              </a:rPr>
              <a:t>© Copyright Microsoft Corporation. All rights reserved.</a:t>
            </a:r>
          </a:p>
        </p:txBody>
      </p:sp>
    </p:spTree>
    <p:extLst>
      <p:ext uri="{BB962C8B-B14F-4D97-AF65-F5344CB8AC3E}">
        <p14:creationId xmlns:p14="http://schemas.microsoft.com/office/powerpoint/2010/main" val="601954581"/>
      </p:ext>
    </p:extLst>
  </p:cSld>
  <p:clrMap bg1="lt1" tx1="dk1" bg2="lt2" tx2="dk2" accent1="accent1" accent2="accent2" accent3="accent3" accent4="accent4" accent5="accent5" accent6="accent6" hlink="hlink" folHlink="folHlink"/>
  <p:sldLayoutIdLst>
    <p:sldLayoutId id="2147484635" r:id="rId1"/>
    <p:sldLayoutId id="2147484636" r:id="rId2"/>
    <p:sldLayoutId id="2147484637" r:id="rId3"/>
    <p:sldLayoutId id="2147484638" r:id="rId4"/>
    <p:sldLayoutId id="2147484639" r:id="rId5"/>
    <p:sldLayoutId id="2147484640" r:id="rId6"/>
    <p:sldLayoutId id="2147484641" r:id="rId7"/>
    <p:sldLayoutId id="2147484642" r:id="rId8"/>
    <p:sldLayoutId id="2147484643" r:id="rId9"/>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microsoft.com/learn/modules/intro-to-azure-backup/"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learn.microsoft.com/en-us/training/modules/intro-to-azure-backup/"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hyperlink" Target="https://microsoftlearning.github.io/AZ-104-MicrosoftAzureAdministrator/Instructions/Labs/LAB_10-Implement_Data_Protection.html" TargetMode="External"/><Relationship Id="rId4" Type="http://schemas.openxmlformats.org/officeDocument/2006/relationships/hyperlink" Target="https://docs.microsoft.com/learn/modules/configure-virtual-machine-backups/"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learn.microsoft.com/training/modules/protect-infrastructure-with-site-recovery/"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hyperlink" Target="https://docs.microsoft.com/learn/modules/intro-to-azure-backup/"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s://docs.microsoft.com/learn/modules/protect-infrastructure-with-site-recovery/" TargetMode="External"/><Relationship Id="rId5" Type="http://schemas.openxmlformats.org/officeDocument/2006/relationships/hyperlink" Target="https://docs.microsoft.com/learn/modules/implement-hybrid-backup-recovery-windows-server-iaas/" TargetMode="External"/><Relationship Id="rId4" Type="http://schemas.openxmlformats.org/officeDocument/2006/relationships/hyperlink" Target="https://docs.microsoft.com/learn/modules/protect-virtual-machines-with-azure-backup/"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2.sv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8.svg"/><Relationship Id="rId11" Type="http://schemas.openxmlformats.org/officeDocument/2006/relationships/image" Target="../media/image31.png"/><Relationship Id="rId5" Type="http://schemas.openxmlformats.org/officeDocument/2006/relationships/image" Target="../media/image27.png"/><Relationship Id="rId10" Type="http://schemas.openxmlformats.org/officeDocument/2006/relationships/image" Target="../media/image14.svg"/><Relationship Id="rId4" Type="http://schemas.openxmlformats.org/officeDocument/2006/relationships/image" Target="../media/image26.svg"/><Relationship Id="rId9"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2.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341" y="3340151"/>
            <a:ext cx="5800990" cy="1695272"/>
          </a:xfrm>
        </p:spPr>
        <p:txBody>
          <a:bodyPr/>
          <a:lstStyle/>
          <a:p>
            <a:r>
              <a:rPr lang="en-US"/>
              <a:t>AZ-104T00A</a:t>
            </a:r>
            <a:br>
              <a:rPr lang="en-US" dirty="0"/>
            </a:br>
            <a:r>
              <a:rPr lang="en-US" dirty="0"/>
              <a:t>Administer Data Protection</a:t>
            </a:r>
          </a:p>
        </p:txBody>
      </p:sp>
    </p:spTree>
    <p:extLst>
      <p:ext uri="{BB962C8B-B14F-4D97-AF65-F5344CB8AC3E}">
        <p14:creationId xmlns:p14="http://schemas.microsoft.com/office/powerpoint/2010/main" val="3706563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EE5BF00A-4CC1-4D4D-AA47-FC2B94A29F42}"/>
              </a:ext>
            </a:extLst>
          </p:cNvPr>
          <p:cNvSpPr>
            <a:spLocks noGrp="1"/>
          </p:cNvSpPr>
          <p:nvPr>
            <p:ph type="title"/>
          </p:nvPr>
        </p:nvSpPr>
        <p:spPr/>
        <p:txBody>
          <a:bodyPr/>
          <a:lstStyle/>
          <a:p>
            <a:r>
              <a:rPr lang="en-US" dirty="0"/>
              <a:t>Learning Recap – Introduction to Azure Backup</a:t>
            </a:r>
            <a:endParaRPr lang="en-IN" dirty="0"/>
          </a:p>
        </p:txBody>
      </p:sp>
      <p:sp>
        <p:nvSpPr>
          <p:cNvPr id="14" name="TextBox 13">
            <a:extLst>
              <a:ext uri="{FF2B5EF4-FFF2-40B4-BE49-F238E27FC236}">
                <a16:creationId xmlns:a16="http://schemas.microsoft.com/office/drawing/2014/main" id="{213B9106-A481-4A25-A867-0AAC19991674}"/>
              </a:ext>
            </a:extLst>
          </p:cNvPr>
          <p:cNvSpPr txBox="1"/>
          <p:nvPr/>
        </p:nvSpPr>
        <p:spPr>
          <a:xfrm>
            <a:off x="4024704" y="2051213"/>
            <a:ext cx="6216868" cy="400110"/>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2000" dirty="0">
                <a:hlinkClick r:id="rId3"/>
              </a:rPr>
              <a:t>Introduction to Azure Backup</a:t>
            </a:r>
            <a:endParaRPr lang="en-US" sz="2000" dirty="0"/>
          </a:p>
        </p:txBody>
      </p:sp>
    </p:spTree>
    <p:extLst>
      <p:ext uri="{BB962C8B-B14F-4D97-AF65-F5344CB8AC3E}">
        <p14:creationId xmlns:p14="http://schemas.microsoft.com/office/powerpoint/2010/main" val="262476633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dirty="0"/>
              <a:t>Configure Virtual Machine Backups</a:t>
            </a:r>
          </a:p>
        </p:txBody>
      </p:sp>
    </p:spTree>
    <p:extLst>
      <p:ext uri="{BB962C8B-B14F-4D97-AF65-F5344CB8AC3E}">
        <p14:creationId xmlns:p14="http://schemas.microsoft.com/office/powerpoint/2010/main" val="2286637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E22BA-A9AE-4921-BAF7-F996DC95545B}"/>
              </a:ext>
              <a:ext uri="{C183D7F6-B498-43B3-948B-1728B52AA6E4}">
                <adec:decorative xmlns:adec="http://schemas.microsoft.com/office/drawing/2017/decorative" val="0"/>
              </a:ext>
            </a:extLst>
          </p:cNvPr>
          <p:cNvSpPr>
            <a:spLocks noGrp="1"/>
          </p:cNvSpPr>
          <p:nvPr>
            <p:ph type="title"/>
          </p:nvPr>
        </p:nvSpPr>
        <p:spPr/>
        <p:txBody>
          <a:bodyPr/>
          <a:lstStyle/>
          <a:p>
            <a:pPr>
              <a:lnSpc>
                <a:spcPct val="100000"/>
              </a:lnSpc>
            </a:pPr>
            <a:r>
              <a:rPr lang="en-US" spc="0" dirty="0"/>
              <a:t>Learning Objectives – Configure </a:t>
            </a:r>
            <a:r>
              <a:rPr lang="en-US" spc="0" dirty="0">
                <a:solidFill>
                  <a:schemeClr val="tx1"/>
                </a:solidFill>
              </a:rPr>
              <a:t>Virtual Machine Backups </a:t>
            </a:r>
            <a:r>
              <a:rPr lang="en-US" spc="0" dirty="0">
                <a:solidFill>
                  <a:schemeClr val="bg1"/>
                </a:solidFill>
              </a:rPr>
              <a:t>Introduction</a:t>
            </a:r>
          </a:p>
        </p:txBody>
      </p:sp>
      <p:sp>
        <p:nvSpPr>
          <p:cNvPr id="4" name="Text Placeholder 2">
            <a:extLst>
              <a:ext uri="{FF2B5EF4-FFF2-40B4-BE49-F238E27FC236}">
                <a16:creationId xmlns:a16="http://schemas.microsoft.com/office/drawing/2014/main" id="{3BB2BC06-AD7B-4160-AF18-683ABA3A835B}"/>
              </a:ext>
            </a:extLst>
          </p:cNvPr>
          <p:cNvSpPr txBox="1">
            <a:spLocks/>
          </p:cNvSpPr>
          <p:nvPr/>
        </p:nvSpPr>
        <p:spPr>
          <a:xfrm>
            <a:off x="465138" y="1397477"/>
            <a:ext cx="5753099" cy="4594533"/>
          </a:xfrm>
          <a:prstGeom prst="rect">
            <a:avLst/>
          </a:prstGeom>
        </p:spPr>
        <p:txBody>
          <a:bodyPr vert="horz" wrap="square" lIns="0" tIns="0" rIns="0" bIns="0"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Explore options to protect virtual machine data</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​Create virtual machine snapshots in Azure Backup</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Setup Recovery Services Vault backup options</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Backup Virtual Machines</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Restore Virtual Machines</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Demonstration – Virtual Machine Backups</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Manage soft delete (optional)</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Implement Azure Site Recovery</a:t>
            </a:r>
          </a:p>
          <a:p>
            <a:pPr marL="342900" indent="-342900" fontAlgn="base">
              <a:spcAft>
                <a:spcPts val="600"/>
              </a:spcAft>
              <a:buFont typeface="Arial" panose="020B0604020202020204" pitchFamily="34" charset="0"/>
              <a:buChar char="•"/>
            </a:pPr>
            <a:r>
              <a:rPr lang="en-US" sz="2000" spc="0" dirty="0">
                <a:solidFill>
                  <a:schemeClr val="tx1"/>
                </a:solidFill>
                <a:latin typeface="+mn-lt"/>
                <a:cs typeface="Segoe UI" panose="020B0502040204020203" pitchFamily="34" charset="0"/>
              </a:rPr>
              <a:t>Learning Recap</a:t>
            </a:r>
            <a:endParaRPr lang="en-US" sz="2000" spc="0" dirty="0">
              <a:solidFill>
                <a:schemeClr val="tx1"/>
              </a:solidFill>
              <a:latin typeface="+mn-lt"/>
            </a:endParaRPr>
          </a:p>
        </p:txBody>
      </p:sp>
      <p:sp>
        <p:nvSpPr>
          <p:cNvPr id="5" name="TextBox 4">
            <a:extLst>
              <a:ext uri="{FF2B5EF4-FFF2-40B4-BE49-F238E27FC236}">
                <a16:creationId xmlns:a16="http://schemas.microsoft.com/office/drawing/2014/main" id="{0192AD10-EC9A-05AA-64BF-451A16CA3578}"/>
              </a:ext>
            </a:extLst>
          </p:cNvPr>
          <p:cNvSpPr txBox="1"/>
          <p:nvPr/>
        </p:nvSpPr>
        <p:spPr>
          <a:xfrm>
            <a:off x="6450840" y="1848730"/>
            <a:ext cx="4761702" cy="3170099"/>
          </a:xfrm>
          <a:prstGeom prst="rect">
            <a:avLst/>
          </a:prstGeom>
          <a:noFill/>
        </p:spPr>
        <p:txBody>
          <a:bodyPr wrap="square">
            <a:spAutoFit/>
          </a:bodyPr>
          <a:lstStyle/>
          <a:p>
            <a:pPr algn="l"/>
            <a:r>
              <a:rPr lang="en-US" kern="0" dirty="0">
                <a:solidFill>
                  <a:srgbClr val="243A5E"/>
                </a:solidFill>
              </a:rPr>
              <a:t>Monitor and maintain Azure resources (10–15%): Implement backup and recovery</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Perform backup and restore operations by using Azure Backup</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Azure Site Recovery for Azure resources</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Perform a failover to a secondary region by using Site Recovery</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and interpret reports and alerts for backups</a:t>
            </a:r>
          </a:p>
        </p:txBody>
      </p:sp>
    </p:spTree>
    <p:extLst>
      <p:ext uri="{BB962C8B-B14F-4D97-AF65-F5344CB8AC3E}">
        <p14:creationId xmlns:p14="http://schemas.microsoft.com/office/powerpoint/2010/main" val="231399354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Explore options to protect virtual machine data</a:t>
            </a:r>
          </a:p>
        </p:txBody>
      </p:sp>
      <p:sp>
        <p:nvSpPr>
          <p:cNvPr id="2" name="Rectangle 1">
            <a:extLst>
              <a:ext uri="{FF2B5EF4-FFF2-40B4-BE49-F238E27FC236}">
                <a16:creationId xmlns:a16="http://schemas.microsoft.com/office/drawing/2014/main" id="{9EBFCDD2-A04C-414C-95FA-57FA4FC69E3E}"/>
              </a:ext>
            </a:extLst>
          </p:cNvPr>
          <p:cNvSpPr/>
          <p:nvPr/>
        </p:nvSpPr>
        <p:spPr bwMode="auto">
          <a:xfrm>
            <a:off x="404813" y="1749976"/>
            <a:ext cx="3758495" cy="9144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solidFill>
                  <a:schemeClr val="bg1"/>
                </a:solidFill>
                <a:latin typeface="+mj-lt"/>
                <a:ea typeface="Segoe UI" pitchFamily="34" charset="0"/>
                <a:cs typeface="Segoe UI" pitchFamily="34" charset="0"/>
              </a:rPr>
              <a:t>Snapshots</a:t>
            </a:r>
          </a:p>
        </p:txBody>
      </p:sp>
      <p:sp>
        <p:nvSpPr>
          <p:cNvPr id="9" name="Rectangle 8">
            <a:extLst>
              <a:ext uri="{FF2B5EF4-FFF2-40B4-BE49-F238E27FC236}">
                <a16:creationId xmlns:a16="http://schemas.microsoft.com/office/drawing/2014/main" id="{4B780033-ABD8-4174-863A-DE83F8511868}"/>
              </a:ext>
            </a:extLst>
          </p:cNvPr>
          <p:cNvSpPr/>
          <p:nvPr/>
        </p:nvSpPr>
        <p:spPr bwMode="auto">
          <a:xfrm>
            <a:off x="4321018" y="1749976"/>
            <a:ext cx="3758495" cy="9144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200">
                <a:solidFill>
                  <a:schemeClr val="bg1"/>
                </a:solidFill>
                <a:latin typeface="+mj-lt"/>
                <a:ea typeface="Segoe UI" pitchFamily="34" charset="0"/>
                <a:cs typeface="Segoe UI" pitchFamily="34" charset="0"/>
              </a:rPr>
              <a:t>Azure Backup</a:t>
            </a:r>
            <a:endParaRPr lang="en-US" sz="2200" dirty="0">
              <a:solidFill>
                <a:schemeClr val="bg1"/>
              </a:solidFill>
              <a:latin typeface="+mj-lt"/>
              <a:ea typeface="Segoe UI" pitchFamily="34" charset="0"/>
              <a:cs typeface="Segoe UI" pitchFamily="34" charset="0"/>
            </a:endParaRPr>
          </a:p>
        </p:txBody>
      </p:sp>
      <p:sp>
        <p:nvSpPr>
          <p:cNvPr id="10" name="Rectangle 9">
            <a:extLst>
              <a:ext uri="{FF2B5EF4-FFF2-40B4-BE49-F238E27FC236}">
                <a16:creationId xmlns:a16="http://schemas.microsoft.com/office/drawing/2014/main" id="{228A5BA1-97C0-4D8D-B7F5-EEA3DED7D637}"/>
              </a:ext>
            </a:extLst>
          </p:cNvPr>
          <p:cNvSpPr/>
          <p:nvPr/>
        </p:nvSpPr>
        <p:spPr bwMode="auto">
          <a:xfrm>
            <a:off x="8237223" y="1749976"/>
            <a:ext cx="3758495" cy="9144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solidFill>
                  <a:schemeClr val="tx1"/>
                </a:solidFill>
                <a:latin typeface="+mj-lt"/>
                <a:ea typeface="Segoe UI" pitchFamily="34" charset="0"/>
                <a:cs typeface="Segoe UI" pitchFamily="34" charset="0"/>
              </a:rPr>
              <a:t>Azure Site Recovery</a:t>
            </a:r>
          </a:p>
        </p:txBody>
      </p:sp>
      <p:sp>
        <p:nvSpPr>
          <p:cNvPr id="11" name="Rectangle 10">
            <a:extLst>
              <a:ext uri="{FF2B5EF4-FFF2-40B4-BE49-F238E27FC236}">
                <a16:creationId xmlns:a16="http://schemas.microsoft.com/office/drawing/2014/main" id="{5AF48A31-1212-42FC-BE4A-C419E4BD68BC}"/>
              </a:ext>
              <a:ext uri="{C183D7F6-B498-43B3-948B-1728B52AA6E4}">
                <adec:decorative xmlns:adec="http://schemas.microsoft.com/office/drawing/2017/decorative" val="0"/>
              </a:ext>
            </a:extLst>
          </p:cNvPr>
          <p:cNvSpPr/>
          <p:nvPr/>
        </p:nvSpPr>
        <p:spPr bwMode="auto">
          <a:xfrm>
            <a:off x="404809" y="3016875"/>
            <a:ext cx="3758495" cy="197838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457200" algn="l"/>
              </a:tabLst>
            </a:pPr>
            <a:r>
              <a:rPr lang="en-US" sz="2000" dirty="0">
                <a:solidFill>
                  <a:schemeClr val="tx1"/>
                </a:solidFill>
              </a:rPr>
              <a:t>Managed snapshots provide a quick and simple option for backing up VMs that use Managed Disks</a:t>
            </a:r>
          </a:p>
        </p:txBody>
      </p:sp>
      <p:sp>
        <p:nvSpPr>
          <p:cNvPr id="12" name="Rectangle 11">
            <a:extLst>
              <a:ext uri="{FF2B5EF4-FFF2-40B4-BE49-F238E27FC236}">
                <a16:creationId xmlns:a16="http://schemas.microsoft.com/office/drawing/2014/main" id="{7ACC569A-1D4D-4A2A-85E1-6BCC7DE7C926}"/>
              </a:ext>
              <a:ext uri="{C183D7F6-B498-43B3-948B-1728B52AA6E4}">
                <adec:decorative xmlns:adec="http://schemas.microsoft.com/office/drawing/2017/decorative" val="0"/>
              </a:ext>
            </a:extLst>
          </p:cNvPr>
          <p:cNvSpPr/>
          <p:nvPr/>
        </p:nvSpPr>
        <p:spPr bwMode="auto">
          <a:xfrm>
            <a:off x="4321015" y="3016875"/>
            <a:ext cx="3758495" cy="197838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Azure Backup supports application-consistent backups for both Windows and Linux VMs</a:t>
            </a:r>
          </a:p>
        </p:txBody>
      </p:sp>
      <p:sp>
        <p:nvSpPr>
          <p:cNvPr id="13" name="Rectangle 12">
            <a:extLst>
              <a:ext uri="{FF2B5EF4-FFF2-40B4-BE49-F238E27FC236}">
                <a16:creationId xmlns:a16="http://schemas.microsoft.com/office/drawing/2014/main" id="{E02B9807-E041-4744-B078-A8EFF4D09F95}"/>
              </a:ext>
              <a:ext uri="{C183D7F6-B498-43B3-948B-1728B52AA6E4}">
                <adec:decorative xmlns:adec="http://schemas.microsoft.com/office/drawing/2017/decorative" val="0"/>
              </a:ext>
            </a:extLst>
          </p:cNvPr>
          <p:cNvSpPr/>
          <p:nvPr/>
        </p:nvSpPr>
        <p:spPr bwMode="auto">
          <a:xfrm>
            <a:off x="8237223" y="3016875"/>
            <a:ext cx="3758495" cy="1978380"/>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Azure Site Recovery protects your VMs from a major disaster scenario when a whole region experiences an outage</a:t>
            </a:r>
          </a:p>
        </p:txBody>
      </p:sp>
    </p:spTree>
    <p:extLst>
      <p:ext uri="{BB962C8B-B14F-4D97-AF65-F5344CB8AC3E}">
        <p14:creationId xmlns:p14="http://schemas.microsoft.com/office/powerpoint/2010/main" val="209776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39CE1-589E-4886-BF4A-B925C4FE6506}"/>
              </a:ext>
            </a:extLst>
          </p:cNvPr>
          <p:cNvSpPr>
            <a:spLocks noGrp="1"/>
          </p:cNvSpPr>
          <p:nvPr>
            <p:ph type="title"/>
          </p:nvPr>
        </p:nvSpPr>
        <p:spPr/>
        <p:txBody>
          <a:bodyPr/>
          <a:lstStyle/>
          <a:p>
            <a:r>
              <a:rPr lang="en-US" dirty="0"/>
              <a:t>Create virtual machine snapshots in Azure Backup</a:t>
            </a:r>
          </a:p>
        </p:txBody>
      </p:sp>
      <p:pic>
        <p:nvPicPr>
          <p:cNvPr id="4" name="Picture 3" descr="A virtual machine snapshot is transferring data to an Azure Recovery Services vault">
            <a:extLst>
              <a:ext uri="{FF2B5EF4-FFF2-40B4-BE49-F238E27FC236}">
                <a16:creationId xmlns:a16="http://schemas.microsoft.com/office/drawing/2014/main" id="{D56898CB-899D-4E45-BD32-1F8CE8DB18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871" y="1397477"/>
            <a:ext cx="11124732" cy="2548248"/>
          </a:xfrm>
          <a:prstGeom prst="rect">
            <a:avLst/>
          </a:prstGeom>
        </p:spPr>
      </p:pic>
      <p:sp>
        <p:nvSpPr>
          <p:cNvPr id="12" name="Rectangle 11">
            <a:extLst>
              <a:ext uri="{FF2B5EF4-FFF2-40B4-BE49-F238E27FC236}">
                <a16:creationId xmlns:a16="http://schemas.microsoft.com/office/drawing/2014/main" id="{B7D50DA1-6C29-4C7B-AD39-772099E4A03A}"/>
              </a:ext>
              <a:ext uri="{C183D7F6-B498-43B3-948B-1728B52AA6E4}">
                <adec:decorative xmlns:adec="http://schemas.microsoft.com/office/drawing/2017/decorative" val="0"/>
              </a:ext>
            </a:extLst>
          </p:cNvPr>
          <p:cNvSpPr/>
          <p:nvPr/>
        </p:nvSpPr>
        <p:spPr bwMode="auto">
          <a:xfrm>
            <a:off x="424910" y="4455886"/>
            <a:ext cx="3758495" cy="130765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Use snapshots taken as part of a backup job </a:t>
            </a:r>
          </a:p>
        </p:txBody>
      </p:sp>
      <p:sp>
        <p:nvSpPr>
          <p:cNvPr id="13" name="Rectangle 12">
            <a:extLst>
              <a:ext uri="{FF2B5EF4-FFF2-40B4-BE49-F238E27FC236}">
                <a16:creationId xmlns:a16="http://schemas.microsoft.com/office/drawing/2014/main" id="{3C4D2EA2-2E08-4324-9EB8-F0BB0B2C4431}"/>
              </a:ext>
              <a:ext uri="{C183D7F6-B498-43B3-948B-1728B52AA6E4}">
                <adec:decorative xmlns:adec="http://schemas.microsoft.com/office/drawing/2017/decorative" val="0"/>
              </a:ext>
            </a:extLst>
          </p:cNvPr>
          <p:cNvSpPr/>
          <p:nvPr/>
        </p:nvSpPr>
        <p:spPr bwMode="auto">
          <a:xfrm>
            <a:off x="4341116" y="4455886"/>
            <a:ext cx="3758495" cy="130765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Reduces recovery wait times – don’t wait for data transfer to the vault to finish</a:t>
            </a:r>
          </a:p>
        </p:txBody>
      </p:sp>
      <p:sp>
        <p:nvSpPr>
          <p:cNvPr id="14" name="Rectangle 13">
            <a:extLst>
              <a:ext uri="{FF2B5EF4-FFF2-40B4-BE49-F238E27FC236}">
                <a16:creationId xmlns:a16="http://schemas.microsoft.com/office/drawing/2014/main" id="{41F89C55-256B-4406-A6A3-9BD90CBFF2ED}"/>
              </a:ext>
              <a:ext uri="{C183D7F6-B498-43B3-948B-1728B52AA6E4}">
                <adec:decorative xmlns:adec="http://schemas.microsoft.com/office/drawing/2017/decorative" val="0"/>
              </a:ext>
            </a:extLst>
          </p:cNvPr>
          <p:cNvSpPr/>
          <p:nvPr/>
        </p:nvSpPr>
        <p:spPr bwMode="auto">
          <a:xfrm>
            <a:off x="8257324" y="4455886"/>
            <a:ext cx="3758495" cy="130765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Configure Instant Restore retention (standard or enhanced)</a:t>
            </a:r>
          </a:p>
        </p:txBody>
      </p:sp>
    </p:spTree>
    <p:extLst>
      <p:ext uri="{BB962C8B-B14F-4D97-AF65-F5344CB8AC3E}">
        <p14:creationId xmlns:p14="http://schemas.microsoft.com/office/powerpoint/2010/main" val="99361578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F37B9-7968-419C-A543-99FA6AD106A2}"/>
              </a:ext>
              <a:ext uri="{C183D7F6-B498-43B3-948B-1728B52AA6E4}">
                <adec:decorative xmlns:adec="http://schemas.microsoft.com/office/drawing/2017/decorative" val="0"/>
              </a:ext>
            </a:extLst>
          </p:cNvPr>
          <p:cNvSpPr>
            <a:spLocks noGrp="1"/>
          </p:cNvSpPr>
          <p:nvPr>
            <p:ph type="title"/>
          </p:nvPr>
        </p:nvSpPr>
        <p:spPr/>
        <p:txBody>
          <a:bodyPr/>
          <a:lstStyle/>
          <a:p>
            <a:r>
              <a:rPr lang="en-US" dirty="0"/>
              <a:t>Set up Azure Recovery Services vault backup options</a:t>
            </a:r>
          </a:p>
        </p:txBody>
      </p:sp>
      <p:sp>
        <p:nvSpPr>
          <p:cNvPr id="3" name="Text Placeholder 2">
            <a:extLst>
              <a:ext uri="{FF2B5EF4-FFF2-40B4-BE49-F238E27FC236}">
                <a16:creationId xmlns:a16="http://schemas.microsoft.com/office/drawing/2014/main" id="{AB7B266E-60D7-CCEE-184A-1431D3436DC2}"/>
              </a:ext>
            </a:extLst>
          </p:cNvPr>
          <p:cNvSpPr>
            <a:spLocks noGrp="1"/>
          </p:cNvSpPr>
          <p:nvPr>
            <p:ph type="body" sz="quarter" idx="10"/>
          </p:nvPr>
        </p:nvSpPr>
        <p:spPr/>
        <p:txBody>
          <a:bodyPr/>
          <a:lstStyle/>
          <a:p>
            <a:r>
              <a:rPr lang="en-US" dirty="0"/>
              <a:t> Multiple servers can be protected using the same Recovery Services vault </a:t>
            </a:r>
          </a:p>
          <a:p>
            <a:endParaRPr lang="en-US" dirty="0"/>
          </a:p>
        </p:txBody>
      </p:sp>
      <p:sp>
        <p:nvSpPr>
          <p:cNvPr id="14" name="Freeform: Shape 13">
            <a:extLst>
              <a:ext uri="{FF2B5EF4-FFF2-40B4-BE49-F238E27FC236}">
                <a16:creationId xmlns:a16="http://schemas.microsoft.com/office/drawing/2014/main" id="{E067970C-0522-428A-9D19-F00D29C2A3FA}"/>
              </a:ext>
            </a:extLst>
          </p:cNvPr>
          <p:cNvSpPr/>
          <p:nvPr/>
        </p:nvSpPr>
        <p:spPr>
          <a:xfrm>
            <a:off x="440753" y="1598656"/>
            <a:ext cx="5712683" cy="667512"/>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rgbClr val="243A5E"/>
          </a:solidFill>
          <a:ln w="6350">
            <a:solidFill>
              <a:srgbClr val="243A5E"/>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000" dirty="0">
                <a:solidFill>
                  <a:schemeClr val="bg1"/>
                </a:solidFill>
                <a:latin typeface="+mj-lt"/>
              </a:rPr>
              <a:t>Azure Workloads</a:t>
            </a:r>
          </a:p>
        </p:txBody>
      </p:sp>
      <p:sp>
        <p:nvSpPr>
          <p:cNvPr id="15" name="Rectangle 14">
            <a:extLst>
              <a:ext uri="{FF2B5EF4-FFF2-40B4-BE49-F238E27FC236}">
                <a16:creationId xmlns:a16="http://schemas.microsoft.com/office/drawing/2014/main" id="{EB5B56CC-D243-464F-88CC-E638628D96EC}"/>
              </a:ext>
              <a:ext uri="{C183D7F6-B498-43B3-948B-1728B52AA6E4}">
                <adec:decorative xmlns:adec="http://schemas.microsoft.com/office/drawing/2017/decorative" val="1"/>
              </a:ext>
            </a:extLst>
          </p:cNvPr>
          <p:cNvSpPr/>
          <p:nvPr/>
        </p:nvSpPr>
        <p:spPr bwMode="auto">
          <a:xfrm>
            <a:off x="440754" y="2406881"/>
            <a:ext cx="5712682" cy="3589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 name="Freeform: Shape 16">
            <a:extLst>
              <a:ext uri="{FF2B5EF4-FFF2-40B4-BE49-F238E27FC236}">
                <a16:creationId xmlns:a16="http://schemas.microsoft.com/office/drawing/2014/main" id="{3E820D80-D71F-4155-9D47-F05F386B409F}"/>
              </a:ext>
            </a:extLst>
          </p:cNvPr>
          <p:cNvSpPr/>
          <p:nvPr/>
        </p:nvSpPr>
        <p:spPr>
          <a:xfrm>
            <a:off x="6310471" y="1598656"/>
            <a:ext cx="5712683" cy="667512"/>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rgbClr val="243A5E"/>
          </a:solidFill>
          <a:ln w="6350">
            <a:solidFill>
              <a:srgbClr val="243A5E"/>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000" dirty="0">
                <a:solidFill>
                  <a:schemeClr val="bg1"/>
                </a:solidFill>
                <a:latin typeface="+mj-lt"/>
              </a:rPr>
              <a:t>On-Premises Workloads</a:t>
            </a:r>
          </a:p>
        </p:txBody>
      </p:sp>
      <p:sp>
        <p:nvSpPr>
          <p:cNvPr id="18" name="Rectangle 17">
            <a:extLst>
              <a:ext uri="{FF2B5EF4-FFF2-40B4-BE49-F238E27FC236}">
                <a16:creationId xmlns:a16="http://schemas.microsoft.com/office/drawing/2014/main" id="{A5B3E3C3-5589-4A5D-8412-441783B83A65}"/>
              </a:ext>
              <a:ext uri="{C183D7F6-B498-43B3-948B-1728B52AA6E4}">
                <adec:decorative xmlns:adec="http://schemas.microsoft.com/office/drawing/2017/decorative" val="1"/>
              </a:ext>
            </a:extLst>
          </p:cNvPr>
          <p:cNvSpPr/>
          <p:nvPr/>
        </p:nvSpPr>
        <p:spPr bwMode="auto">
          <a:xfrm>
            <a:off x="6310471" y="2406881"/>
            <a:ext cx="5712682" cy="3589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a:extLst>
              <a:ext uri="{FF2B5EF4-FFF2-40B4-BE49-F238E27FC236}">
                <a16:creationId xmlns:a16="http://schemas.microsoft.com/office/drawing/2014/main" id="{400A0BEC-C477-443C-BA19-E0E813E1C08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71" y="2499820"/>
            <a:ext cx="2026281" cy="3327835"/>
          </a:xfrm>
          <a:prstGeom prst="rect">
            <a:avLst/>
          </a:prstGeom>
          <a:ln>
            <a:solidFill>
              <a:schemeClr val="tx1"/>
            </a:solidFill>
          </a:ln>
        </p:spPr>
      </p:pic>
      <p:pic>
        <p:nvPicPr>
          <p:cNvPr id="5" name="Picture 4">
            <a:extLst>
              <a:ext uri="{FF2B5EF4-FFF2-40B4-BE49-F238E27FC236}">
                <a16:creationId xmlns:a16="http://schemas.microsoft.com/office/drawing/2014/main" id="{08D4D32A-602F-A8D6-1EE4-25578AEE96A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793307" y="2494829"/>
            <a:ext cx="2959098" cy="3413708"/>
          </a:xfrm>
          <a:prstGeom prst="rect">
            <a:avLst/>
          </a:prstGeom>
          <a:ln>
            <a:solidFill>
              <a:schemeClr val="tx1"/>
            </a:solidFill>
          </a:ln>
        </p:spPr>
      </p:pic>
    </p:spTree>
    <p:extLst>
      <p:ext uri="{BB962C8B-B14F-4D97-AF65-F5344CB8AC3E}">
        <p14:creationId xmlns:p14="http://schemas.microsoft.com/office/powerpoint/2010/main" val="186133840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Backup Virtual Machines</a:t>
            </a:r>
          </a:p>
        </p:txBody>
      </p:sp>
      <p:sp>
        <p:nvSpPr>
          <p:cNvPr id="15" name="Oval 14">
            <a:extLst>
              <a:ext uri="{FF2B5EF4-FFF2-40B4-BE49-F238E27FC236}">
                <a16:creationId xmlns:a16="http://schemas.microsoft.com/office/drawing/2014/main" id="{0873D7FC-D3EA-45A2-8566-335DD4BD3012}"/>
              </a:ext>
            </a:extLst>
          </p:cNvPr>
          <p:cNvSpPr/>
          <p:nvPr/>
        </p:nvSpPr>
        <p:spPr bwMode="auto">
          <a:xfrm>
            <a:off x="2293748" y="2762387"/>
            <a:ext cx="489240" cy="489240"/>
          </a:xfrm>
          <a:prstGeom prst="ellipse">
            <a:avLst/>
          </a:prstGeom>
          <a:solidFill>
            <a:schemeClr val="bg1"/>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2400" dirty="0">
                <a:solidFill>
                  <a:schemeClr val="tx1"/>
                </a:solidFill>
                <a:latin typeface="+mj-lt"/>
                <a:ea typeface="Segoe UI" pitchFamily="34" charset="0"/>
                <a:cs typeface="Segoe UI" pitchFamily="34" charset="0"/>
              </a:rPr>
              <a:t>1</a:t>
            </a:r>
            <a:endParaRPr lang="en-US" sz="2400" dirty="0">
              <a:solidFill>
                <a:schemeClr val="tx1"/>
              </a:solidFill>
              <a:latin typeface="+mj-lt"/>
              <a:ea typeface="Segoe UI" pitchFamily="34" charset="0"/>
              <a:cs typeface="Segoe UI" pitchFamily="34" charset="0"/>
            </a:endParaRPr>
          </a:p>
        </p:txBody>
      </p:sp>
      <p:sp>
        <p:nvSpPr>
          <p:cNvPr id="33" name="Freeform: Shape 32">
            <a:extLst>
              <a:ext uri="{FF2B5EF4-FFF2-40B4-BE49-F238E27FC236}">
                <a16:creationId xmlns:a16="http://schemas.microsoft.com/office/drawing/2014/main" id="{239271B1-A22B-435F-ABBF-8D5D455D1676}"/>
              </a:ext>
            </a:extLst>
          </p:cNvPr>
          <p:cNvSpPr/>
          <p:nvPr/>
        </p:nvSpPr>
        <p:spPr bwMode="auto">
          <a:xfrm>
            <a:off x="662669" y="1894414"/>
            <a:ext cx="3751400" cy="1154014"/>
          </a:xfrm>
          <a:custGeom>
            <a:avLst/>
            <a:gdLst>
              <a:gd name="connsiteX0" fmla="*/ 0 w 3751400"/>
              <a:gd name="connsiteY0" fmla="*/ 0 h 1154014"/>
              <a:gd name="connsiteX1" fmla="*/ 3520597 w 3751400"/>
              <a:gd name="connsiteY1" fmla="*/ 0 h 1154014"/>
              <a:gd name="connsiteX2" fmla="*/ 3751400 w 3751400"/>
              <a:gd name="connsiteY2" fmla="*/ 577007 h 1154014"/>
              <a:gd name="connsiteX3" fmla="*/ 3520597 w 3751400"/>
              <a:gd name="connsiteY3" fmla="*/ 1154014 h 1154014"/>
              <a:gd name="connsiteX4" fmla="*/ 2111957 w 3751400"/>
              <a:gd name="connsiteY4" fmla="*/ 1154014 h 1154014"/>
              <a:gd name="connsiteX5" fmla="*/ 2120319 w 3751400"/>
              <a:gd name="connsiteY5" fmla="*/ 1112593 h 1154014"/>
              <a:gd name="connsiteX6" fmla="*/ 1875699 w 3751400"/>
              <a:gd name="connsiteY6" fmla="*/ 867973 h 1154014"/>
              <a:gd name="connsiteX7" fmla="*/ 1631079 w 3751400"/>
              <a:gd name="connsiteY7" fmla="*/ 1112593 h 1154014"/>
              <a:gd name="connsiteX8" fmla="*/ 1639442 w 3751400"/>
              <a:gd name="connsiteY8" fmla="*/ 1154014 h 1154014"/>
              <a:gd name="connsiteX9" fmla="*/ 0 w 3751400"/>
              <a:gd name="connsiteY9" fmla="*/ 1154014 h 115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1400" h="1154014">
                <a:moveTo>
                  <a:pt x="0" y="0"/>
                </a:moveTo>
                <a:lnTo>
                  <a:pt x="3520597" y="0"/>
                </a:lnTo>
                <a:lnTo>
                  <a:pt x="3751400" y="577007"/>
                </a:lnTo>
                <a:lnTo>
                  <a:pt x="3520597" y="1154014"/>
                </a:lnTo>
                <a:lnTo>
                  <a:pt x="2111957" y="1154014"/>
                </a:lnTo>
                <a:lnTo>
                  <a:pt x="2120319" y="1112593"/>
                </a:lnTo>
                <a:cubicBezTo>
                  <a:pt x="2120319" y="977493"/>
                  <a:pt x="2010799" y="867973"/>
                  <a:pt x="1875699" y="867973"/>
                </a:cubicBezTo>
                <a:cubicBezTo>
                  <a:pt x="1740599" y="867973"/>
                  <a:pt x="1631079" y="977493"/>
                  <a:pt x="1631079" y="1112593"/>
                </a:cubicBezTo>
                <a:lnTo>
                  <a:pt x="1639442" y="1154014"/>
                </a:lnTo>
                <a:lnTo>
                  <a:pt x="0" y="1154014"/>
                </a:lnTo>
                <a:close/>
              </a:path>
            </a:pathLst>
          </a:custGeom>
          <a:solidFill>
            <a:schemeClr val="tx2"/>
          </a:solidFill>
          <a:ln w="12700" cap="flat" cmpd="sng" algn="ctr">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36576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dirty="0">
                <a:solidFill>
                  <a:schemeClr val="bg1"/>
                </a:solidFill>
                <a:latin typeface="+mj-lt"/>
                <a:ea typeface="Segoe UI" pitchFamily="34" charset="0"/>
                <a:cs typeface="Segoe UI" pitchFamily="34" charset="0"/>
              </a:rPr>
              <a:t>Create a recovery</a:t>
            </a:r>
            <a:br>
              <a:rPr lang="en-US" sz="2000" dirty="0">
                <a:solidFill>
                  <a:schemeClr val="bg1"/>
                </a:solidFill>
                <a:latin typeface="+mj-lt"/>
                <a:ea typeface="Segoe UI" pitchFamily="34" charset="0"/>
                <a:cs typeface="Segoe UI" pitchFamily="34" charset="0"/>
              </a:rPr>
            </a:br>
            <a:r>
              <a:rPr lang="en-US" sz="2000" dirty="0">
                <a:solidFill>
                  <a:schemeClr val="bg1"/>
                </a:solidFill>
                <a:latin typeface="+mj-lt"/>
                <a:ea typeface="Segoe UI" pitchFamily="34" charset="0"/>
                <a:cs typeface="Segoe UI" pitchFamily="34" charset="0"/>
              </a:rPr>
              <a:t>services vault</a:t>
            </a:r>
          </a:p>
        </p:txBody>
      </p:sp>
      <p:sp>
        <p:nvSpPr>
          <p:cNvPr id="38" name="Oval 37">
            <a:extLst>
              <a:ext uri="{FF2B5EF4-FFF2-40B4-BE49-F238E27FC236}">
                <a16:creationId xmlns:a16="http://schemas.microsoft.com/office/drawing/2014/main" id="{1462D1CA-F449-4553-BE66-9186AC7A6564}"/>
              </a:ext>
            </a:extLst>
          </p:cNvPr>
          <p:cNvSpPr/>
          <p:nvPr/>
        </p:nvSpPr>
        <p:spPr bwMode="auto">
          <a:xfrm>
            <a:off x="5973617" y="2762387"/>
            <a:ext cx="489240" cy="489240"/>
          </a:xfrm>
          <a:prstGeom prst="ellipse">
            <a:avLst/>
          </a:prstGeom>
          <a:solidFill>
            <a:schemeClr val="bg1"/>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2400" dirty="0">
                <a:solidFill>
                  <a:schemeClr val="tx1"/>
                </a:solidFill>
                <a:latin typeface="+mj-lt"/>
                <a:ea typeface="Segoe UI" pitchFamily="34" charset="0"/>
                <a:cs typeface="Segoe UI" pitchFamily="34" charset="0"/>
              </a:rPr>
              <a:t>2</a:t>
            </a:r>
            <a:endParaRPr lang="en-US" sz="2400" dirty="0">
              <a:solidFill>
                <a:schemeClr val="tx1"/>
              </a:solidFill>
              <a:latin typeface="+mj-lt"/>
              <a:ea typeface="Segoe UI" pitchFamily="34" charset="0"/>
              <a:cs typeface="Segoe UI" pitchFamily="34" charset="0"/>
            </a:endParaRPr>
          </a:p>
        </p:txBody>
      </p:sp>
      <p:sp>
        <p:nvSpPr>
          <p:cNvPr id="43" name="Freeform: Shape 42">
            <a:extLst>
              <a:ext uri="{FF2B5EF4-FFF2-40B4-BE49-F238E27FC236}">
                <a16:creationId xmlns:a16="http://schemas.microsoft.com/office/drawing/2014/main" id="{C2152B03-6737-4DBE-87F7-411A3A00FF91}"/>
              </a:ext>
            </a:extLst>
          </p:cNvPr>
          <p:cNvSpPr/>
          <p:nvPr/>
        </p:nvSpPr>
        <p:spPr bwMode="auto">
          <a:xfrm>
            <a:off x="4342538" y="1894414"/>
            <a:ext cx="3751400" cy="1154014"/>
          </a:xfrm>
          <a:custGeom>
            <a:avLst/>
            <a:gdLst>
              <a:gd name="connsiteX0" fmla="*/ 0 w 3751400"/>
              <a:gd name="connsiteY0" fmla="*/ 0 h 1154014"/>
              <a:gd name="connsiteX1" fmla="*/ 3520597 w 3751400"/>
              <a:gd name="connsiteY1" fmla="*/ 0 h 1154014"/>
              <a:gd name="connsiteX2" fmla="*/ 3751400 w 3751400"/>
              <a:gd name="connsiteY2" fmla="*/ 577007 h 1154014"/>
              <a:gd name="connsiteX3" fmla="*/ 3520597 w 3751400"/>
              <a:gd name="connsiteY3" fmla="*/ 1154014 h 1154014"/>
              <a:gd name="connsiteX4" fmla="*/ 2111957 w 3751400"/>
              <a:gd name="connsiteY4" fmla="*/ 1154014 h 1154014"/>
              <a:gd name="connsiteX5" fmla="*/ 2120319 w 3751400"/>
              <a:gd name="connsiteY5" fmla="*/ 1112593 h 1154014"/>
              <a:gd name="connsiteX6" fmla="*/ 1875699 w 3751400"/>
              <a:gd name="connsiteY6" fmla="*/ 867973 h 1154014"/>
              <a:gd name="connsiteX7" fmla="*/ 1631079 w 3751400"/>
              <a:gd name="connsiteY7" fmla="*/ 1112593 h 1154014"/>
              <a:gd name="connsiteX8" fmla="*/ 1639442 w 3751400"/>
              <a:gd name="connsiteY8" fmla="*/ 1154014 h 1154014"/>
              <a:gd name="connsiteX9" fmla="*/ 0 w 3751400"/>
              <a:gd name="connsiteY9" fmla="*/ 1154014 h 1154014"/>
              <a:gd name="connsiteX10" fmla="*/ 230803 w 3751400"/>
              <a:gd name="connsiteY10" fmla="*/ 577007 h 115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51400" h="1154014">
                <a:moveTo>
                  <a:pt x="0" y="0"/>
                </a:moveTo>
                <a:lnTo>
                  <a:pt x="3520597" y="0"/>
                </a:lnTo>
                <a:lnTo>
                  <a:pt x="3751400" y="577007"/>
                </a:lnTo>
                <a:lnTo>
                  <a:pt x="3520597" y="1154014"/>
                </a:lnTo>
                <a:lnTo>
                  <a:pt x="2111957" y="1154014"/>
                </a:lnTo>
                <a:lnTo>
                  <a:pt x="2120319" y="1112593"/>
                </a:lnTo>
                <a:cubicBezTo>
                  <a:pt x="2120319" y="977493"/>
                  <a:pt x="2010799" y="867973"/>
                  <a:pt x="1875699" y="867973"/>
                </a:cubicBezTo>
                <a:cubicBezTo>
                  <a:pt x="1740599" y="867973"/>
                  <a:pt x="1631079" y="977493"/>
                  <a:pt x="1631079" y="1112593"/>
                </a:cubicBezTo>
                <a:lnTo>
                  <a:pt x="1639442" y="1154014"/>
                </a:lnTo>
                <a:lnTo>
                  <a:pt x="0" y="1154014"/>
                </a:lnTo>
                <a:lnTo>
                  <a:pt x="230803" y="577007"/>
                </a:lnTo>
                <a:close/>
              </a:path>
            </a:pathLst>
          </a:custGeom>
          <a:solidFill>
            <a:schemeClr val="tx2"/>
          </a:solidFill>
          <a:ln w="12700" cap="flat" cmpd="sng" algn="ctr">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36576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dirty="0">
                <a:solidFill>
                  <a:schemeClr val="bg1"/>
                </a:solidFill>
                <a:latin typeface="+mj-lt"/>
                <a:ea typeface="Segoe UI" pitchFamily="34" charset="0"/>
                <a:cs typeface="Segoe UI" pitchFamily="34" charset="0"/>
              </a:rPr>
              <a:t>Use the Portal to</a:t>
            </a:r>
            <a:br>
              <a:rPr lang="en-US" sz="2000" dirty="0">
                <a:solidFill>
                  <a:schemeClr val="bg1"/>
                </a:solidFill>
                <a:latin typeface="+mj-lt"/>
                <a:ea typeface="Segoe UI" pitchFamily="34" charset="0"/>
                <a:cs typeface="Segoe UI" pitchFamily="34" charset="0"/>
              </a:rPr>
            </a:br>
            <a:r>
              <a:rPr lang="en-US" sz="2000" dirty="0">
                <a:solidFill>
                  <a:schemeClr val="bg1"/>
                </a:solidFill>
                <a:latin typeface="+mj-lt"/>
                <a:ea typeface="Segoe UI" pitchFamily="34" charset="0"/>
                <a:cs typeface="Segoe UI" pitchFamily="34" charset="0"/>
              </a:rPr>
              <a:t>define the backup</a:t>
            </a:r>
          </a:p>
        </p:txBody>
      </p:sp>
      <p:sp>
        <p:nvSpPr>
          <p:cNvPr id="50" name="Oval 49">
            <a:extLst>
              <a:ext uri="{FF2B5EF4-FFF2-40B4-BE49-F238E27FC236}">
                <a16:creationId xmlns:a16="http://schemas.microsoft.com/office/drawing/2014/main" id="{E4196246-5CDC-4F2C-A0FF-9E2BA6B21728}"/>
              </a:ext>
            </a:extLst>
          </p:cNvPr>
          <p:cNvSpPr/>
          <p:nvPr/>
        </p:nvSpPr>
        <p:spPr bwMode="auto">
          <a:xfrm>
            <a:off x="9653487" y="2762387"/>
            <a:ext cx="489240" cy="489240"/>
          </a:xfrm>
          <a:prstGeom prst="ellipse">
            <a:avLst/>
          </a:prstGeom>
          <a:solidFill>
            <a:schemeClr val="bg1"/>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2400" dirty="0">
                <a:solidFill>
                  <a:schemeClr val="tx1"/>
                </a:solidFill>
                <a:latin typeface="+mj-lt"/>
                <a:ea typeface="Segoe UI" pitchFamily="34" charset="0"/>
                <a:cs typeface="Segoe UI" pitchFamily="34" charset="0"/>
              </a:rPr>
              <a:t>3</a:t>
            </a:r>
            <a:endParaRPr lang="en-US" sz="2400" dirty="0">
              <a:solidFill>
                <a:schemeClr val="tx1"/>
              </a:solidFill>
              <a:latin typeface="+mj-lt"/>
              <a:ea typeface="Segoe UI" pitchFamily="34" charset="0"/>
              <a:cs typeface="Segoe UI" pitchFamily="34" charset="0"/>
            </a:endParaRPr>
          </a:p>
        </p:txBody>
      </p:sp>
      <p:sp>
        <p:nvSpPr>
          <p:cNvPr id="54" name="Freeform: Shape 53">
            <a:extLst>
              <a:ext uri="{FF2B5EF4-FFF2-40B4-BE49-F238E27FC236}">
                <a16:creationId xmlns:a16="http://schemas.microsoft.com/office/drawing/2014/main" id="{A42F20BB-EE62-4EAE-961D-3810EE0E9453}"/>
              </a:ext>
            </a:extLst>
          </p:cNvPr>
          <p:cNvSpPr/>
          <p:nvPr/>
        </p:nvSpPr>
        <p:spPr bwMode="auto">
          <a:xfrm>
            <a:off x="8022408" y="1894414"/>
            <a:ext cx="3751400" cy="1154014"/>
          </a:xfrm>
          <a:custGeom>
            <a:avLst/>
            <a:gdLst>
              <a:gd name="connsiteX0" fmla="*/ 0 w 3751400"/>
              <a:gd name="connsiteY0" fmla="*/ 0 h 1154014"/>
              <a:gd name="connsiteX1" fmla="*/ 3520597 w 3751400"/>
              <a:gd name="connsiteY1" fmla="*/ 0 h 1154014"/>
              <a:gd name="connsiteX2" fmla="*/ 3751400 w 3751400"/>
              <a:gd name="connsiteY2" fmla="*/ 577007 h 1154014"/>
              <a:gd name="connsiteX3" fmla="*/ 3520597 w 3751400"/>
              <a:gd name="connsiteY3" fmla="*/ 1154014 h 1154014"/>
              <a:gd name="connsiteX4" fmla="*/ 2111957 w 3751400"/>
              <a:gd name="connsiteY4" fmla="*/ 1154014 h 1154014"/>
              <a:gd name="connsiteX5" fmla="*/ 2120319 w 3751400"/>
              <a:gd name="connsiteY5" fmla="*/ 1112593 h 1154014"/>
              <a:gd name="connsiteX6" fmla="*/ 1875699 w 3751400"/>
              <a:gd name="connsiteY6" fmla="*/ 867973 h 1154014"/>
              <a:gd name="connsiteX7" fmla="*/ 1631079 w 3751400"/>
              <a:gd name="connsiteY7" fmla="*/ 1112593 h 1154014"/>
              <a:gd name="connsiteX8" fmla="*/ 1639442 w 3751400"/>
              <a:gd name="connsiteY8" fmla="*/ 1154014 h 1154014"/>
              <a:gd name="connsiteX9" fmla="*/ 0 w 3751400"/>
              <a:gd name="connsiteY9" fmla="*/ 1154014 h 1154014"/>
              <a:gd name="connsiteX10" fmla="*/ 230803 w 3751400"/>
              <a:gd name="connsiteY10" fmla="*/ 577007 h 115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51400" h="1154014">
                <a:moveTo>
                  <a:pt x="0" y="0"/>
                </a:moveTo>
                <a:lnTo>
                  <a:pt x="3520597" y="0"/>
                </a:lnTo>
                <a:lnTo>
                  <a:pt x="3751400" y="577007"/>
                </a:lnTo>
                <a:lnTo>
                  <a:pt x="3520597" y="1154014"/>
                </a:lnTo>
                <a:lnTo>
                  <a:pt x="2111957" y="1154014"/>
                </a:lnTo>
                <a:lnTo>
                  <a:pt x="2120319" y="1112593"/>
                </a:lnTo>
                <a:cubicBezTo>
                  <a:pt x="2120319" y="977493"/>
                  <a:pt x="2010799" y="867973"/>
                  <a:pt x="1875699" y="867973"/>
                </a:cubicBezTo>
                <a:cubicBezTo>
                  <a:pt x="1740599" y="867973"/>
                  <a:pt x="1631079" y="977493"/>
                  <a:pt x="1631079" y="1112593"/>
                </a:cubicBezTo>
                <a:lnTo>
                  <a:pt x="1639442" y="1154014"/>
                </a:lnTo>
                <a:lnTo>
                  <a:pt x="0" y="1154014"/>
                </a:lnTo>
                <a:lnTo>
                  <a:pt x="230803" y="577007"/>
                </a:lnTo>
                <a:close/>
              </a:path>
            </a:pathLst>
          </a:custGeom>
          <a:solidFill>
            <a:schemeClr val="tx2"/>
          </a:solidFill>
          <a:ln w="12700" cap="flat" cmpd="sng" algn="ctr">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36576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dirty="0">
                <a:solidFill>
                  <a:schemeClr val="bg1"/>
                </a:solidFill>
                <a:latin typeface="+mj-lt"/>
                <a:ea typeface="Segoe UI" pitchFamily="34" charset="0"/>
                <a:cs typeface="Segoe UI" pitchFamily="34" charset="0"/>
              </a:rPr>
              <a:t>Backup the</a:t>
            </a:r>
            <a:br>
              <a:rPr lang="en-US" sz="2000" dirty="0">
                <a:solidFill>
                  <a:schemeClr val="bg1"/>
                </a:solidFill>
                <a:latin typeface="+mj-lt"/>
                <a:ea typeface="Segoe UI" pitchFamily="34" charset="0"/>
                <a:cs typeface="Segoe UI" pitchFamily="34" charset="0"/>
              </a:rPr>
            </a:br>
            <a:r>
              <a:rPr lang="en-US" sz="2000" dirty="0">
                <a:solidFill>
                  <a:schemeClr val="bg1"/>
                </a:solidFill>
                <a:latin typeface="+mj-lt"/>
                <a:ea typeface="Segoe UI" pitchFamily="34" charset="0"/>
                <a:cs typeface="Segoe UI" pitchFamily="34" charset="0"/>
              </a:rPr>
              <a:t>virtual machine</a:t>
            </a:r>
          </a:p>
        </p:txBody>
      </p:sp>
      <p:sp>
        <p:nvSpPr>
          <p:cNvPr id="58" name="Rectangle 57">
            <a:extLst>
              <a:ext uri="{FF2B5EF4-FFF2-40B4-BE49-F238E27FC236}">
                <a16:creationId xmlns:a16="http://schemas.microsoft.com/office/drawing/2014/main" id="{922C81E6-A49F-4AA1-A6AC-5BA0EA82BA2A}"/>
              </a:ext>
              <a:ext uri="{C183D7F6-B498-43B3-948B-1728B52AA6E4}">
                <adec:decorative xmlns:adec="http://schemas.microsoft.com/office/drawing/2017/decorative" val="0"/>
              </a:ext>
            </a:extLst>
          </p:cNvPr>
          <p:cNvSpPr/>
          <p:nvPr/>
        </p:nvSpPr>
        <p:spPr bwMode="auto">
          <a:xfrm>
            <a:off x="427038" y="4032070"/>
            <a:ext cx="3755737" cy="1715315"/>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1200"/>
              </a:spcBef>
            </a:pPr>
            <a:r>
              <a:rPr lang="en-US" sz="2000" dirty="0">
                <a:solidFill>
                  <a:schemeClr val="tx1"/>
                </a:solidFill>
              </a:rPr>
              <a:t>Use a Recovery Services Vault in the region where you are performing your Virtual Machine backups and choose a replication strategy for Vault</a:t>
            </a:r>
          </a:p>
        </p:txBody>
      </p:sp>
      <p:sp>
        <p:nvSpPr>
          <p:cNvPr id="61" name="Rectangle 60">
            <a:extLst>
              <a:ext uri="{FF2B5EF4-FFF2-40B4-BE49-F238E27FC236}">
                <a16:creationId xmlns:a16="http://schemas.microsoft.com/office/drawing/2014/main" id="{D52883FE-20E0-4D74-A2F4-29CA446A1C41}"/>
              </a:ext>
              <a:ext uri="{C183D7F6-B498-43B3-948B-1728B52AA6E4}">
                <adec:decorative xmlns:adec="http://schemas.microsoft.com/office/drawing/2017/decorative" val="0"/>
              </a:ext>
            </a:extLst>
          </p:cNvPr>
          <p:cNvSpPr/>
          <p:nvPr/>
        </p:nvSpPr>
        <p:spPr bwMode="auto">
          <a:xfrm>
            <a:off x="4340372" y="4032070"/>
            <a:ext cx="3755737" cy="1715315"/>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1200"/>
              </a:spcBef>
              <a:tabLst>
                <a:tab pos="342900" algn="l"/>
              </a:tabLst>
            </a:pPr>
            <a:r>
              <a:rPr lang="en-US" sz="2000" dirty="0">
                <a:solidFill>
                  <a:schemeClr val="tx1"/>
                </a:solidFill>
              </a:rPr>
              <a:t>Take snapshots (recovery points) of your data at defined intervals. These snapshots are stored in recovery services vaults</a:t>
            </a:r>
          </a:p>
        </p:txBody>
      </p:sp>
      <p:sp>
        <p:nvSpPr>
          <p:cNvPr id="63" name="Rectangle 62">
            <a:extLst>
              <a:ext uri="{FF2B5EF4-FFF2-40B4-BE49-F238E27FC236}">
                <a16:creationId xmlns:a16="http://schemas.microsoft.com/office/drawing/2014/main" id="{1665C8DD-2930-4B36-9362-9F68A85E8A2E}"/>
              </a:ext>
              <a:ext uri="{C183D7F6-B498-43B3-948B-1728B52AA6E4}">
                <adec:decorative xmlns:adec="http://schemas.microsoft.com/office/drawing/2017/decorative" val="0"/>
              </a:ext>
            </a:extLst>
          </p:cNvPr>
          <p:cNvSpPr/>
          <p:nvPr/>
        </p:nvSpPr>
        <p:spPr bwMode="auto">
          <a:xfrm>
            <a:off x="8253705" y="4032070"/>
            <a:ext cx="3764127" cy="1715315"/>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1200"/>
              </a:spcBef>
              <a:tabLst>
                <a:tab pos="342900" algn="l"/>
              </a:tabLst>
            </a:pPr>
            <a:r>
              <a:rPr lang="en-US" sz="2000" dirty="0">
                <a:solidFill>
                  <a:schemeClr val="tx1"/>
                </a:solidFill>
              </a:rPr>
              <a:t>For the Backup extension to work, the Azure VM Agent must be installed on the Azure virtual machine</a:t>
            </a:r>
          </a:p>
        </p:txBody>
      </p:sp>
    </p:spTree>
    <p:extLst>
      <p:ext uri="{BB962C8B-B14F-4D97-AF65-F5344CB8AC3E}">
        <p14:creationId xmlns:p14="http://schemas.microsoft.com/office/powerpoint/2010/main" val="64371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Restore Virtual Machines</a:t>
            </a:r>
          </a:p>
        </p:txBody>
      </p:sp>
      <p:sp>
        <p:nvSpPr>
          <p:cNvPr id="22" name="Rectangle 21">
            <a:extLst>
              <a:ext uri="{FF2B5EF4-FFF2-40B4-BE49-F238E27FC236}">
                <a16:creationId xmlns:a16="http://schemas.microsoft.com/office/drawing/2014/main" id="{A6336BFE-3364-41A2-85F6-29553811EE68}"/>
              </a:ext>
              <a:ext uri="{C183D7F6-B498-43B3-948B-1728B52AA6E4}">
                <adec:decorative xmlns:adec="http://schemas.microsoft.com/office/drawing/2017/decorative" val="0"/>
              </a:ext>
            </a:extLst>
          </p:cNvPr>
          <p:cNvSpPr/>
          <p:nvPr/>
        </p:nvSpPr>
        <p:spPr bwMode="auto">
          <a:xfrm>
            <a:off x="465139" y="1508029"/>
            <a:ext cx="5453258" cy="185229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457200" algn="l"/>
              </a:tabLst>
            </a:pPr>
            <a:r>
              <a:rPr lang="en-US" sz="2200" dirty="0">
                <a:solidFill>
                  <a:schemeClr val="tx1"/>
                </a:solidFill>
              </a:rPr>
              <a:t>Once you trigger the restore operation, the Backup service creates a job for tracking the restore operation</a:t>
            </a:r>
          </a:p>
        </p:txBody>
      </p:sp>
      <p:sp>
        <p:nvSpPr>
          <p:cNvPr id="24" name="Rectangle 23">
            <a:extLst>
              <a:ext uri="{FF2B5EF4-FFF2-40B4-BE49-F238E27FC236}">
                <a16:creationId xmlns:a16="http://schemas.microsoft.com/office/drawing/2014/main" id="{AF768FAE-1FA4-4305-A219-A17F949E87F7}"/>
              </a:ext>
              <a:ext uri="{C183D7F6-B498-43B3-948B-1728B52AA6E4}">
                <adec:decorative xmlns:adec="http://schemas.microsoft.com/office/drawing/2017/decorative" val="0"/>
              </a:ext>
            </a:extLst>
          </p:cNvPr>
          <p:cNvSpPr/>
          <p:nvPr/>
        </p:nvSpPr>
        <p:spPr bwMode="auto">
          <a:xfrm>
            <a:off x="465138" y="3515910"/>
            <a:ext cx="5453258" cy="185229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200" dirty="0">
                <a:solidFill>
                  <a:schemeClr val="tx1"/>
                </a:solidFill>
              </a:rPr>
              <a:t>The Backup service also creates and temporarily displays notifications, so you monitor how the backup is proceeding</a:t>
            </a:r>
          </a:p>
        </p:txBody>
      </p:sp>
      <p:pic>
        <p:nvPicPr>
          <p:cNvPr id="5" name="Picture 5" descr="Screenshot of the VM restore page. Restore points are shown">
            <a:extLst>
              <a:ext uri="{FF2B5EF4-FFF2-40B4-BE49-F238E27FC236}">
                <a16:creationId xmlns:a16="http://schemas.microsoft.com/office/drawing/2014/main" id="{1C7AAABF-B6AE-4E77-9026-8C743AA985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8684" y="1626318"/>
            <a:ext cx="5681208" cy="3741888"/>
          </a:xfrm>
          <a:prstGeom prst="rect">
            <a:avLst/>
          </a:prstGeom>
          <a:ln>
            <a:noFill/>
          </a:ln>
        </p:spPr>
      </p:pic>
    </p:spTree>
    <p:extLst>
      <p:ext uri="{BB962C8B-B14F-4D97-AF65-F5344CB8AC3E}">
        <p14:creationId xmlns:p14="http://schemas.microsoft.com/office/powerpoint/2010/main" val="94549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C318C-D460-4281-8715-EEEC41CC4311}"/>
              </a:ext>
            </a:extLst>
          </p:cNvPr>
          <p:cNvSpPr>
            <a:spLocks noGrp="1"/>
          </p:cNvSpPr>
          <p:nvPr>
            <p:ph type="title"/>
          </p:nvPr>
        </p:nvSpPr>
        <p:spPr/>
        <p:txBody>
          <a:bodyPr/>
          <a:lstStyle/>
          <a:p>
            <a:r>
              <a:rPr lang="en-US" dirty="0"/>
              <a:t>Demonstration – Virtual Machine Backups</a:t>
            </a:r>
          </a:p>
        </p:txBody>
      </p:sp>
      <p:sp>
        <p:nvSpPr>
          <p:cNvPr id="116" name="Rectangle 115">
            <a:extLst>
              <a:ext uri="{FF2B5EF4-FFF2-40B4-BE49-F238E27FC236}">
                <a16:creationId xmlns:a16="http://schemas.microsoft.com/office/drawing/2014/main" id="{564566CE-01AD-4174-A545-1458DE0F1556}"/>
              </a:ext>
            </a:extLst>
          </p:cNvPr>
          <p:cNvSpPr/>
          <p:nvPr/>
        </p:nvSpPr>
        <p:spPr bwMode="auto">
          <a:xfrm>
            <a:off x="912634" y="1543011"/>
            <a:ext cx="5824308" cy="10043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342900" indent="-342900">
              <a:lnSpc>
                <a:spcPct val="150000"/>
              </a:lnSpc>
              <a:buFont typeface="Arial" panose="020B0604020202020204" pitchFamily="34" charset="0"/>
              <a:buChar char="•"/>
            </a:pPr>
            <a:r>
              <a:rPr lang="en-US" sz="2200" dirty="0">
                <a:solidFill>
                  <a:schemeClr val="tx1"/>
                </a:solidFill>
              </a:rPr>
              <a:t>Create a backup for virtual machines</a:t>
            </a:r>
          </a:p>
          <a:p>
            <a:pPr marL="342900" indent="-342900">
              <a:lnSpc>
                <a:spcPct val="150000"/>
              </a:lnSpc>
              <a:buFont typeface="Arial" panose="020B0604020202020204" pitchFamily="34" charset="0"/>
              <a:buChar char="•"/>
            </a:pPr>
            <a:r>
              <a:rPr lang="en-US" sz="2200" dirty="0">
                <a:solidFill>
                  <a:schemeClr val="tx1"/>
                </a:solidFill>
              </a:rPr>
              <a:t>Configure and review the backup policy</a:t>
            </a:r>
          </a:p>
        </p:txBody>
      </p:sp>
    </p:spTree>
    <p:extLst>
      <p:ext uri="{BB962C8B-B14F-4D97-AF65-F5344CB8AC3E}">
        <p14:creationId xmlns:p14="http://schemas.microsoft.com/office/powerpoint/2010/main" val="284917974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82583-18D4-4230-90E4-DB44D1016E08}"/>
              </a:ext>
            </a:extLst>
          </p:cNvPr>
          <p:cNvSpPr>
            <a:spLocks noGrp="1"/>
          </p:cNvSpPr>
          <p:nvPr>
            <p:ph type="title"/>
          </p:nvPr>
        </p:nvSpPr>
        <p:spPr/>
        <p:txBody>
          <a:bodyPr/>
          <a:lstStyle/>
          <a:p>
            <a:r>
              <a:rPr lang="en-US" dirty="0"/>
              <a:t>Manage Soft Delete</a:t>
            </a:r>
          </a:p>
        </p:txBody>
      </p:sp>
      <p:sp>
        <p:nvSpPr>
          <p:cNvPr id="10" name="Rectangle 9">
            <a:extLst>
              <a:ext uri="{FF2B5EF4-FFF2-40B4-BE49-F238E27FC236}">
                <a16:creationId xmlns:a16="http://schemas.microsoft.com/office/drawing/2014/main" id="{F362F1C7-7286-4F27-AAFA-0199E6A60F1C}"/>
              </a:ext>
              <a:ext uri="{C183D7F6-B498-43B3-948B-1728B52AA6E4}">
                <adec:decorative xmlns:adec="http://schemas.microsoft.com/office/drawing/2017/decorative" val="0"/>
              </a:ext>
            </a:extLst>
          </p:cNvPr>
          <p:cNvSpPr/>
          <p:nvPr/>
        </p:nvSpPr>
        <p:spPr bwMode="auto">
          <a:xfrm>
            <a:off x="427039" y="1496554"/>
            <a:ext cx="5410243" cy="950063"/>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457200" algn="l"/>
              </a:tabLst>
            </a:pPr>
            <a:r>
              <a:rPr lang="en-US" sz="2400" dirty="0">
                <a:solidFill>
                  <a:schemeClr val="tx1"/>
                </a:solidFill>
              </a:rPr>
              <a:t>Backup data is retained for 14 additional days*</a:t>
            </a:r>
          </a:p>
        </p:txBody>
      </p:sp>
      <p:sp>
        <p:nvSpPr>
          <p:cNvPr id="11" name="Rectangle 10">
            <a:extLst>
              <a:ext uri="{FF2B5EF4-FFF2-40B4-BE49-F238E27FC236}">
                <a16:creationId xmlns:a16="http://schemas.microsoft.com/office/drawing/2014/main" id="{C3C0D6F6-A62B-4ADB-8C62-99E84364DAAB}"/>
              </a:ext>
              <a:ext uri="{C183D7F6-B498-43B3-948B-1728B52AA6E4}">
                <adec:decorative xmlns:adec="http://schemas.microsoft.com/office/drawing/2017/decorative" val="0"/>
              </a:ext>
            </a:extLst>
          </p:cNvPr>
          <p:cNvSpPr/>
          <p:nvPr/>
        </p:nvSpPr>
        <p:spPr bwMode="auto">
          <a:xfrm>
            <a:off x="427038" y="2629316"/>
            <a:ext cx="5410243" cy="1066535"/>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400" dirty="0">
                <a:solidFill>
                  <a:schemeClr val="tx1"/>
                </a:solidFill>
              </a:rPr>
              <a:t>Recover soft deleted backup items using an ‘Undelete’ operation</a:t>
            </a:r>
          </a:p>
        </p:txBody>
      </p:sp>
      <p:sp>
        <p:nvSpPr>
          <p:cNvPr id="3" name="Rectangle 2">
            <a:extLst>
              <a:ext uri="{FF2B5EF4-FFF2-40B4-BE49-F238E27FC236}">
                <a16:creationId xmlns:a16="http://schemas.microsoft.com/office/drawing/2014/main" id="{938F8FB2-7B9C-41DA-B63F-AB71FB700430}"/>
              </a:ext>
              <a:ext uri="{C183D7F6-B498-43B3-948B-1728B52AA6E4}">
                <adec:decorative xmlns:adec="http://schemas.microsoft.com/office/drawing/2017/decorative" val="0"/>
              </a:ext>
            </a:extLst>
          </p:cNvPr>
          <p:cNvSpPr/>
          <p:nvPr/>
        </p:nvSpPr>
        <p:spPr bwMode="auto">
          <a:xfrm>
            <a:off x="427037" y="3837555"/>
            <a:ext cx="5410243" cy="1066535"/>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400" dirty="0">
                <a:solidFill>
                  <a:schemeClr val="tx1"/>
                </a:solidFill>
              </a:rPr>
              <a:t>Also available for storage account containers and file shares</a:t>
            </a:r>
          </a:p>
        </p:txBody>
      </p:sp>
      <p:sp>
        <p:nvSpPr>
          <p:cNvPr id="12" name="Rectangle 11">
            <a:extLst>
              <a:ext uri="{FF2B5EF4-FFF2-40B4-BE49-F238E27FC236}">
                <a16:creationId xmlns:a16="http://schemas.microsoft.com/office/drawing/2014/main" id="{83CC23DD-EE91-4A9D-829A-5325BAD78B4C}"/>
              </a:ext>
              <a:ext uri="{C183D7F6-B498-43B3-948B-1728B52AA6E4}">
                <adec:decorative xmlns:adec="http://schemas.microsoft.com/office/drawing/2017/decorative" val="0"/>
              </a:ext>
            </a:extLst>
          </p:cNvPr>
          <p:cNvSpPr/>
          <p:nvPr/>
        </p:nvSpPr>
        <p:spPr bwMode="auto">
          <a:xfrm>
            <a:off x="427038" y="5045795"/>
            <a:ext cx="5410243" cy="1066536"/>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400" dirty="0">
                <a:solidFill>
                  <a:schemeClr val="tx1"/>
                </a:solidFill>
              </a:rPr>
              <a:t>Natively built-in for all the recovery</a:t>
            </a:r>
            <a:br>
              <a:rPr lang="en-US" sz="2400" dirty="0">
                <a:solidFill>
                  <a:schemeClr val="tx1"/>
                </a:solidFill>
              </a:rPr>
            </a:br>
            <a:r>
              <a:rPr lang="en-US" sz="2400" dirty="0">
                <a:solidFill>
                  <a:schemeClr val="tx1"/>
                </a:solidFill>
              </a:rPr>
              <a:t>services vaults</a:t>
            </a:r>
          </a:p>
        </p:txBody>
      </p:sp>
      <p:pic>
        <p:nvPicPr>
          <p:cNvPr id="4" name="Picture 3" descr="Flowchart showing a soft deleted state for 14 days until the item is permanently deleted">
            <a:extLst>
              <a:ext uri="{FF2B5EF4-FFF2-40B4-BE49-F238E27FC236}">
                <a16:creationId xmlns:a16="http://schemas.microsoft.com/office/drawing/2014/main" id="{05FD2B24-36E3-49AA-9342-D6E8163CE4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1569" y="2141458"/>
            <a:ext cx="5793440" cy="3509488"/>
          </a:xfrm>
          <a:prstGeom prst="rect">
            <a:avLst/>
          </a:prstGeom>
        </p:spPr>
      </p:pic>
    </p:spTree>
    <p:extLst>
      <p:ext uri="{BB962C8B-B14F-4D97-AF65-F5344CB8AC3E}">
        <p14:creationId xmlns:p14="http://schemas.microsoft.com/office/powerpoint/2010/main" val="7231304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34C8A-3E3B-4CEE-8154-8D225F079A57}"/>
              </a:ext>
            </a:extLst>
          </p:cNvPr>
          <p:cNvSpPr>
            <a:spLocks noGrp="1"/>
          </p:cNvSpPr>
          <p:nvPr>
            <p:ph type="title"/>
          </p:nvPr>
        </p:nvSpPr>
        <p:spPr/>
        <p:txBody>
          <a:bodyPr/>
          <a:lstStyle/>
          <a:p>
            <a:r>
              <a:rPr lang="en-US" dirty="0"/>
              <a:t>Learning Objectives - Administer Network Protection</a:t>
            </a:r>
          </a:p>
        </p:txBody>
      </p:sp>
      <p:sp>
        <p:nvSpPr>
          <p:cNvPr id="40" name="TextBox 39">
            <a:extLst>
              <a:ext uri="{FF2B5EF4-FFF2-40B4-BE49-F238E27FC236}">
                <a16:creationId xmlns:a16="http://schemas.microsoft.com/office/drawing/2014/main" id="{E8315F74-33B5-4A74-BC98-751D122780D2}"/>
              </a:ext>
            </a:extLst>
          </p:cNvPr>
          <p:cNvSpPr txBox="1"/>
          <p:nvPr/>
        </p:nvSpPr>
        <p:spPr>
          <a:xfrm>
            <a:off x="465138" y="1575005"/>
            <a:ext cx="6299200" cy="1708160"/>
          </a:xfrm>
          <a:prstGeom prst="rect">
            <a:avLst/>
          </a:prstGeom>
          <a:noFill/>
        </p:spPr>
        <p:txBody>
          <a:bodyPr wrap="square" lIns="0" tIns="0" rIns="0" bIns="0" rtlCol="0" anchor="ctr">
            <a:spAutoFit/>
          </a:bodyPr>
          <a:lstStyle/>
          <a:p>
            <a:pPr marL="342900" indent="-342900">
              <a:spcAft>
                <a:spcPts val="600"/>
              </a:spcAft>
              <a:buFont typeface="Arial" panose="020B0604020202020204" pitchFamily="34" charset="0"/>
              <a:buChar char="•"/>
            </a:pPr>
            <a:r>
              <a:rPr lang="en-US" sz="2400" dirty="0">
                <a:hlinkClick r:id="rId3"/>
              </a:rPr>
              <a:t>Introduction to Azure Backup</a:t>
            </a:r>
            <a:endParaRPr lang="en-US" sz="2400" dirty="0"/>
          </a:p>
          <a:p>
            <a:pPr marL="342900" indent="-342900">
              <a:spcAft>
                <a:spcPts val="600"/>
              </a:spcAft>
              <a:buFont typeface="Arial" panose="020B0604020202020204" pitchFamily="34" charset="0"/>
              <a:buChar char="•"/>
            </a:pPr>
            <a:r>
              <a:rPr lang="en-US" sz="2400" dirty="0">
                <a:hlinkClick r:id="rId4"/>
              </a:rPr>
              <a:t>Configure Virtual Machine Backups</a:t>
            </a:r>
            <a:endParaRPr lang="en-US" sz="2400" dirty="0"/>
          </a:p>
          <a:p>
            <a:pPr marL="342900" indent="-342900">
              <a:spcAft>
                <a:spcPts val="600"/>
              </a:spcAft>
              <a:buFont typeface="Arial" panose="020B0604020202020204" pitchFamily="34" charset="0"/>
              <a:buChar char="•"/>
            </a:pPr>
            <a:r>
              <a:rPr lang="en-US" sz="2400" dirty="0">
                <a:hlinkClick r:id="rId5"/>
              </a:rPr>
              <a:t>Lab 10 – Implement Data Protection</a:t>
            </a:r>
            <a:endParaRPr lang="en-US" sz="2400" dirty="0"/>
          </a:p>
          <a:p>
            <a:pPr marL="342900" indent="-342900">
              <a:spcAft>
                <a:spcPts val="600"/>
              </a:spcAft>
              <a:buFont typeface="Arial" panose="020B0604020202020204" pitchFamily="34" charset="0"/>
              <a:buChar char="•"/>
            </a:pPr>
            <a:endParaRPr lang="en-US" sz="2400" dirty="0"/>
          </a:p>
        </p:txBody>
      </p:sp>
    </p:spTree>
    <p:extLst>
      <p:ext uri="{BB962C8B-B14F-4D97-AF65-F5344CB8AC3E}">
        <p14:creationId xmlns:p14="http://schemas.microsoft.com/office/powerpoint/2010/main" val="186078848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hlinkClick r:id="rId3"/>
              </a:rPr>
              <a:t>Implement Azure Site Recovery</a:t>
            </a:r>
            <a:endParaRPr lang="en-US" dirty="0"/>
          </a:p>
        </p:txBody>
      </p:sp>
      <p:sp>
        <p:nvSpPr>
          <p:cNvPr id="8" name="Rectangle 7">
            <a:extLst>
              <a:ext uri="{FF2B5EF4-FFF2-40B4-BE49-F238E27FC236}">
                <a16:creationId xmlns:a16="http://schemas.microsoft.com/office/drawing/2014/main" id="{3CBA2247-18C6-410B-A1F0-36C22C87D522}"/>
              </a:ext>
              <a:ext uri="{C183D7F6-B498-43B3-948B-1728B52AA6E4}">
                <adec:decorative xmlns:adec="http://schemas.microsoft.com/office/drawing/2017/decorative" val="0"/>
              </a:ext>
            </a:extLst>
          </p:cNvPr>
          <p:cNvSpPr/>
          <p:nvPr/>
        </p:nvSpPr>
        <p:spPr bwMode="auto">
          <a:xfrm>
            <a:off x="465138" y="982467"/>
            <a:ext cx="5400815" cy="4246578"/>
          </a:xfrm>
          <a:prstGeom prst="rect">
            <a:avLst/>
          </a:prstGeom>
          <a:no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31775" indent="-231775">
              <a:spcBef>
                <a:spcPts val="1200"/>
              </a:spcBef>
              <a:buFont typeface="Arial" panose="020B0604020202020204" pitchFamily="34" charset="0"/>
              <a:buChar char="•"/>
              <a:tabLst>
                <a:tab pos="231775" algn="l"/>
              </a:tabLst>
            </a:pPr>
            <a:r>
              <a:rPr lang="en-US" sz="2000" b="0" i="0" dirty="0">
                <a:solidFill>
                  <a:srgbClr val="161616"/>
                </a:solidFill>
                <a:effectLst/>
                <a:highlight>
                  <a:srgbClr val="FFFFFF"/>
                </a:highlight>
                <a:latin typeface="Segoe UI" panose="020B0502040204020203" pitchFamily="34" charset="0"/>
              </a:rPr>
              <a:t>Manages the orchestration of disaster recovery</a:t>
            </a:r>
          </a:p>
          <a:p>
            <a:pPr marL="231775" indent="-231775">
              <a:spcBef>
                <a:spcPts val="1200"/>
              </a:spcBef>
              <a:buFont typeface="Arial" panose="020B0604020202020204" pitchFamily="34" charset="0"/>
              <a:buChar char="•"/>
              <a:tabLst>
                <a:tab pos="342900" algn="l"/>
              </a:tabLst>
            </a:pPr>
            <a:r>
              <a:rPr lang="en-US" sz="2000" b="0" i="0" dirty="0">
                <a:solidFill>
                  <a:srgbClr val="161616"/>
                </a:solidFill>
                <a:effectLst/>
                <a:highlight>
                  <a:srgbClr val="FFFFFF"/>
                </a:highlight>
                <a:latin typeface="Segoe UI" panose="020B0502040204020203" pitchFamily="34" charset="0"/>
              </a:rPr>
              <a:t>Replicates workloads continuously from a primary location or region to a secondary location</a:t>
            </a:r>
            <a:endParaRPr lang="en-US" sz="2000" dirty="0">
              <a:solidFill>
                <a:srgbClr val="161616"/>
              </a:solidFill>
              <a:highlight>
                <a:srgbClr val="FFFFFF"/>
              </a:highlight>
              <a:latin typeface="Segoe UI" panose="020B0502040204020203" pitchFamily="34" charset="0"/>
            </a:endParaRPr>
          </a:p>
          <a:p>
            <a:pPr marL="231775" indent="-231775">
              <a:spcBef>
                <a:spcPts val="1200"/>
              </a:spcBef>
              <a:buFont typeface="Arial" panose="020B0604020202020204" pitchFamily="34" charset="0"/>
              <a:buChar char="•"/>
              <a:tabLst>
                <a:tab pos="342900" algn="l"/>
              </a:tabLst>
            </a:pPr>
            <a:r>
              <a:rPr lang="en-US" sz="2000" b="0" i="0" dirty="0">
                <a:solidFill>
                  <a:srgbClr val="161616"/>
                </a:solidFill>
                <a:effectLst/>
                <a:highlight>
                  <a:srgbClr val="FFFFFF"/>
                </a:highlight>
                <a:latin typeface="Segoe UI" panose="020B0502040204020203" pitchFamily="34" charset="0"/>
              </a:rPr>
              <a:t>Failover to shift to the secondary location; failback to return to the primary location</a:t>
            </a:r>
          </a:p>
        </p:txBody>
      </p:sp>
      <p:pic>
        <p:nvPicPr>
          <p:cNvPr id="2" name="Picture 3" descr="Screenshot of an Azure Site recovery architecture. Region 1 is using Traffic Manager to failover to Region 2">
            <a:extLst>
              <a:ext uri="{FF2B5EF4-FFF2-40B4-BE49-F238E27FC236}">
                <a16:creationId xmlns:a16="http://schemas.microsoft.com/office/drawing/2014/main" id="{685514B4-0969-40FA-B44E-6B904E7BAD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1204" y="1255604"/>
            <a:ext cx="5683651" cy="3973441"/>
          </a:xfrm>
          <a:prstGeom prst="rect">
            <a:avLst/>
          </a:prstGeom>
        </p:spPr>
      </p:pic>
    </p:spTree>
    <p:extLst>
      <p:ext uri="{BB962C8B-B14F-4D97-AF65-F5344CB8AC3E}">
        <p14:creationId xmlns:p14="http://schemas.microsoft.com/office/powerpoint/2010/main" val="90530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EE5BF00A-4CC1-4D4D-AA47-FC2B94A29F42}"/>
              </a:ext>
            </a:extLst>
          </p:cNvPr>
          <p:cNvSpPr>
            <a:spLocks noGrp="1"/>
          </p:cNvSpPr>
          <p:nvPr>
            <p:ph type="title"/>
          </p:nvPr>
        </p:nvSpPr>
        <p:spPr/>
        <p:txBody>
          <a:bodyPr/>
          <a:lstStyle/>
          <a:p>
            <a:r>
              <a:rPr lang="en-US" dirty="0"/>
              <a:t>Learning Recap – Configure Virtual Machine Backups</a:t>
            </a:r>
            <a:endParaRPr lang="en-IN" dirty="0"/>
          </a:p>
        </p:txBody>
      </p:sp>
      <p:sp>
        <p:nvSpPr>
          <p:cNvPr id="34" name="TextBox 33">
            <a:extLst>
              <a:ext uri="{FF2B5EF4-FFF2-40B4-BE49-F238E27FC236}">
                <a16:creationId xmlns:a16="http://schemas.microsoft.com/office/drawing/2014/main" id="{79E3E8A3-C1CF-48E4-AAA3-87AE0830BCC7}"/>
              </a:ext>
            </a:extLst>
          </p:cNvPr>
          <p:cNvSpPr txBox="1"/>
          <p:nvPr/>
        </p:nvSpPr>
        <p:spPr>
          <a:xfrm>
            <a:off x="3906863" y="2311585"/>
            <a:ext cx="7228043" cy="2492990"/>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dirty="0">
                <a:hlinkClick r:id="rId3"/>
              </a:rPr>
              <a:t>Introduction to Azure Backup</a:t>
            </a:r>
            <a:endParaRPr lang="en-US" dirty="0"/>
          </a:p>
          <a:p>
            <a:pPr marL="285750" indent="-285750">
              <a:spcAft>
                <a:spcPts val="600"/>
              </a:spcAft>
              <a:buFont typeface="Arial" panose="020B0604020202020204" pitchFamily="34" charset="0"/>
              <a:buChar char="•"/>
            </a:pPr>
            <a:r>
              <a:rPr lang="en-US" dirty="0">
                <a:hlinkClick r:id="rId4"/>
              </a:rPr>
              <a:t>Protect your virtual machines by using Azure Backup</a:t>
            </a:r>
            <a:endParaRPr lang="en-US" dirty="0"/>
          </a:p>
          <a:p>
            <a:pPr marL="285750" indent="-285750">
              <a:spcAft>
                <a:spcPts val="600"/>
              </a:spcAft>
              <a:buFont typeface="Arial" panose="020B0604020202020204" pitchFamily="34" charset="0"/>
              <a:buChar char="•"/>
            </a:pPr>
            <a:r>
              <a:rPr lang="en-US" sz="1800" dirty="0">
                <a:hlinkClick r:id="rId5"/>
              </a:rPr>
              <a:t>Implement hybrid backup and recovery with Windows Server IaaS </a:t>
            </a:r>
            <a:endParaRPr lang="en-US" sz="1800" dirty="0"/>
          </a:p>
          <a:p>
            <a:pPr marL="285750" indent="-285750">
              <a:spcAft>
                <a:spcPts val="600"/>
              </a:spcAft>
              <a:buFont typeface="Arial" panose="020B0604020202020204" pitchFamily="34" charset="0"/>
              <a:buChar char="•"/>
            </a:pPr>
            <a:r>
              <a:rPr lang="en-US" sz="1800" dirty="0">
                <a:hlinkClick r:id="rId6"/>
              </a:rPr>
              <a:t>Protect your Azure infrastructure with Azure Site Recovery </a:t>
            </a:r>
            <a:endParaRPr lang="en-US" sz="1800" dirty="0">
              <a:solidFill>
                <a:schemeClr val="tx1"/>
              </a:solidFill>
            </a:endParaRPr>
          </a:p>
          <a:p>
            <a:pPr marL="285750" indent="-285750">
              <a:spcAft>
                <a:spcPts val="600"/>
              </a:spcAft>
              <a:buFont typeface="Arial" panose="020B0604020202020204" pitchFamily="34" charset="0"/>
              <a:buChar char="•"/>
            </a:pPr>
            <a:endParaRPr lang="en-US" sz="1800" dirty="0">
              <a:solidFill>
                <a:schemeClr val="tx1"/>
              </a:solidFill>
            </a:endParaRPr>
          </a:p>
          <a:p>
            <a:pPr marL="285750" indent="-285750">
              <a:spcAft>
                <a:spcPts val="600"/>
              </a:spcAft>
              <a:buFont typeface="Arial" panose="020B0604020202020204" pitchFamily="34" charset="0"/>
              <a:buChar char="•"/>
            </a:pPr>
            <a:endParaRPr lang="en-US" dirty="0"/>
          </a:p>
          <a:p>
            <a:pPr marL="285750" indent="-285750">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66596435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3232160"/>
            <a:ext cx="6472474" cy="1130181"/>
          </a:xfrm>
        </p:spPr>
        <p:txBody>
          <a:bodyPr/>
          <a:lstStyle/>
          <a:p>
            <a:r>
              <a:rPr lang="en-US" dirty="0"/>
              <a:t>Lab – Implement Data Protection</a:t>
            </a:r>
          </a:p>
        </p:txBody>
      </p:sp>
    </p:spTree>
    <p:extLst>
      <p:ext uri="{BB962C8B-B14F-4D97-AF65-F5344CB8AC3E}">
        <p14:creationId xmlns:p14="http://schemas.microsoft.com/office/powerpoint/2010/main" val="1003641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F6EEE9D-5191-4926-B544-DDD42BBC7893}"/>
              </a:ext>
            </a:extLst>
          </p:cNvPr>
          <p:cNvSpPr>
            <a:spLocks noGrp="1"/>
          </p:cNvSpPr>
          <p:nvPr>
            <p:ph type="title"/>
          </p:nvPr>
        </p:nvSpPr>
        <p:spPr>
          <a:xfrm>
            <a:off x="600855" y="525428"/>
            <a:ext cx="11701941" cy="502246"/>
          </a:xfrm>
        </p:spPr>
        <p:txBody>
          <a:bodyPr>
            <a:noAutofit/>
          </a:bodyPr>
          <a:lstStyle/>
          <a:p>
            <a:r>
              <a:rPr lang="en-US" dirty="0"/>
              <a:t>Lab 10 – Implement Data Protection</a:t>
            </a:r>
            <a:endParaRPr lang="en-IN" dirty="0"/>
          </a:p>
        </p:txBody>
      </p:sp>
      <p:sp>
        <p:nvSpPr>
          <p:cNvPr id="30" name="Text Placeholder 2">
            <a:extLst>
              <a:ext uri="{FF2B5EF4-FFF2-40B4-BE49-F238E27FC236}">
                <a16:creationId xmlns:a16="http://schemas.microsoft.com/office/drawing/2014/main" id="{22136A62-F855-4350-8F9A-20B49BF139E5}"/>
              </a:ext>
            </a:extLst>
          </p:cNvPr>
          <p:cNvSpPr txBox="1">
            <a:spLocks/>
          </p:cNvSpPr>
          <p:nvPr/>
        </p:nvSpPr>
        <p:spPr>
          <a:xfrm>
            <a:off x="352325" y="2214949"/>
            <a:ext cx="3461258" cy="3107646"/>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dirty="0">
                <a:solidFill>
                  <a:schemeClr val="tx1"/>
                </a:solidFill>
                <a:latin typeface="+mn-lt"/>
                <a:cs typeface="Segoe UI Semilight"/>
              </a:rPr>
              <a:t>In this lab, you learn about backup and recovery of Azure virtual machines.</a:t>
            </a:r>
          </a:p>
          <a:p>
            <a:endParaRPr lang="en-US" sz="1800" spc="0" dirty="0">
              <a:solidFill>
                <a:schemeClr val="tx1"/>
              </a:solidFill>
              <a:latin typeface="+mn-lt"/>
              <a:cs typeface="Segoe UI Semilight"/>
            </a:endParaRPr>
          </a:p>
          <a:p>
            <a:r>
              <a:rPr lang="en-US" sz="1800" spc="0" dirty="0">
                <a:solidFill>
                  <a:schemeClr val="tx1"/>
                </a:solidFill>
                <a:latin typeface="+mn-lt"/>
                <a:cs typeface="Segoe UI Semilight"/>
              </a:rPr>
              <a:t>You learn to create a Recovery Service vault and a backup policy for Azure virtual machines.</a:t>
            </a:r>
          </a:p>
          <a:p>
            <a:endParaRPr lang="en-US" sz="1800" spc="0" dirty="0">
              <a:solidFill>
                <a:schemeClr val="tx1"/>
              </a:solidFill>
              <a:latin typeface="+mn-lt"/>
              <a:cs typeface="Segoe UI Semilight"/>
            </a:endParaRPr>
          </a:p>
          <a:p>
            <a:r>
              <a:rPr lang="en-US" sz="1800" spc="0" dirty="0">
                <a:solidFill>
                  <a:schemeClr val="tx1"/>
                </a:solidFill>
                <a:latin typeface="+mn-lt"/>
                <a:cs typeface="Segoe UI Semilight"/>
              </a:rPr>
              <a:t>You learn about disaster recovery with Azure Site Recovery for virtual machines. </a:t>
            </a:r>
          </a:p>
        </p:txBody>
      </p:sp>
      <p:sp>
        <p:nvSpPr>
          <p:cNvPr id="39" name="Rectangle 38">
            <a:extLst>
              <a:ext uri="{FF2B5EF4-FFF2-40B4-BE49-F238E27FC236}">
                <a16:creationId xmlns:a16="http://schemas.microsoft.com/office/drawing/2014/main" id="{BC42E0FD-A4D8-43B9-8CE6-955654DEB296}"/>
              </a:ext>
            </a:extLst>
          </p:cNvPr>
          <p:cNvSpPr/>
          <p:nvPr/>
        </p:nvSpPr>
        <p:spPr bwMode="auto">
          <a:xfrm>
            <a:off x="5134846" y="2059702"/>
            <a:ext cx="7300747" cy="3624173"/>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12"/>
              </a:spcAft>
            </a:pPr>
            <a:r>
              <a:rPr lang="en-US" sz="2040" dirty="0">
                <a:solidFill>
                  <a:schemeClr val="tx1"/>
                </a:solidFill>
                <a:latin typeface="Segoe UI Semibold" panose="020B0702040204020203" pitchFamily="34" charset="0"/>
                <a:cs typeface="Segoe UI Semibold" panose="020B0702040204020203" pitchFamily="34" charset="0"/>
              </a:rPr>
              <a:t>Task 1</a:t>
            </a:r>
            <a:r>
              <a:rPr lang="en-US" sz="2040" dirty="0">
                <a:solidFill>
                  <a:schemeClr val="tx1"/>
                </a:solidFill>
                <a:cs typeface="Segoe UI Semilight"/>
              </a:rPr>
              <a:t>: Use a template to provision an infrastructure.</a:t>
            </a:r>
          </a:p>
          <a:p>
            <a:pPr>
              <a:spcAft>
                <a:spcPts val="612"/>
              </a:spcAft>
            </a:pPr>
            <a:r>
              <a:rPr lang="en-US" sz="2040" dirty="0">
                <a:solidFill>
                  <a:srgbClr val="1F2328"/>
                </a:solidFill>
                <a:latin typeface="Segoe UI Semibold" panose="020B0702040204020203" pitchFamily="34" charset="0"/>
                <a:cs typeface="Segoe UI Semibold" panose="020B0702040204020203" pitchFamily="34" charset="0"/>
              </a:rPr>
              <a:t>Task 2</a:t>
            </a:r>
            <a:r>
              <a:rPr lang="en-US" sz="2040" dirty="0">
                <a:solidFill>
                  <a:srgbClr val="1F2328"/>
                </a:solidFill>
              </a:rPr>
              <a:t>: Create and configure a Recovery Services vault.</a:t>
            </a:r>
          </a:p>
          <a:p>
            <a:pPr>
              <a:spcAft>
                <a:spcPts val="612"/>
              </a:spcAft>
            </a:pPr>
            <a:r>
              <a:rPr lang="en-US" sz="2040" dirty="0">
                <a:solidFill>
                  <a:srgbClr val="1F2328"/>
                </a:solidFill>
                <a:latin typeface="Segoe UI Semibold" panose="020B0702040204020203" pitchFamily="34" charset="0"/>
                <a:cs typeface="Segoe UI Semibold" panose="020B0702040204020203" pitchFamily="34" charset="0"/>
              </a:rPr>
              <a:t>Task 3</a:t>
            </a:r>
            <a:r>
              <a:rPr lang="en-US" sz="2040" dirty="0">
                <a:solidFill>
                  <a:srgbClr val="1F2328"/>
                </a:solidFill>
              </a:rPr>
              <a:t>: Configure Azure virtual machine-level backup.</a:t>
            </a:r>
          </a:p>
          <a:p>
            <a:pPr>
              <a:spcAft>
                <a:spcPts val="612"/>
              </a:spcAft>
            </a:pPr>
            <a:r>
              <a:rPr lang="en-US" sz="2040" dirty="0">
                <a:solidFill>
                  <a:srgbClr val="1F2328"/>
                </a:solidFill>
                <a:latin typeface="Segoe UI Semibold" panose="020B0702040204020203" pitchFamily="34" charset="0"/>
                <a:cs typeface="Segoe UI Semibold" panose="020B0702040204020203" pitchFamily="34" charset="0"/>
              </a:rPr>
              <a:t>Task 4</a:t>
            </a:r>
            <a:r>
              <a:rPr lang="en-US" sz="2040" dirty="0">
                <a:solidFill>
                  <a:srgbClr val="1F2328"/>
                </a:solidFill>
              </a:rPr>
              <a:t>: Monitor Azure Backup.</a:t>
            </a:r>
          </a:p>
          <a:p>
            <a:pPr>
              <a:spcAft>
                <a:spcPts val="612"/>
              </a:spcAft>
            </a:pPr>
            <a:r>
              <a:rPr lang="en-US" sz="2040" dirty="0">
                <a:solidFill>
                  <a:srgbClr val="1F2328"/>
                </a:solidFill>
                <a:latin typeface="Segoe UI Semibold" panose="020B0702040204020203" pitchFamily="34" charset="0"/>
                <a:cs typeface="Segoe UI Semibold" panose="020B0702040204020203" pitchFamily="34" charset="0"/>
              </a:rPr>
              <a:t>Task 5</a:t>
            </a:r>
            <a:r>
              <a:rPr lang="en-US" sz="2040" dirty="0">
                <a:solidFill>
                  <a:srgbClr val="1F2328"/>
                </a:solidFill>
              </a:rPr>
              <a:t>: Enable virtual machine replication.</a:t>
            </a:r>
          </a:p>
          <a:p>
            <a:pPr>
              <a:spcAft>
                <a:spcPts val="612"/>
              </a:spcAft>
            </a:pPr>
            <a:endParaRPr lang="en-US" sz="2040" dirty="0">
              <a:solidFill>
                <a:schemeClr val="tx1"/>
              </a:solidFill>
              <a:cs typeface="Segoe UI Semilight"/>
            </a:endParaRPr>
          </a:p>
          <a:p>
            <a:pPr>
              <a:spcAft>
                <a:spcPts val="612"/>
              </a:spcAft>
            </a:pPr>
            <a:endParaRPr lang="en-US" sz="2040" dirty="0">
              <a:solidFill>
                <a:schemeClr val="tx1"/>
              </a:solidFill>
              <a:cs typeface="Segoe UI Semilight"/>
            </a:endParaRPr>
          </a:p>
          <a:p>
            <a:pPr>
              <a:spcAft>
                <a:spcPts val="612"/>
              </a:spcAft>
            </a:pPr>
            <a:endParaRPr lang="en-US" sz="2040" dirty="0">
              <a:solidFill>
                <a:schemeClr val="tx1"/>
              </a:solidFill>
              <a:cs typeface="Segoe UI Semilight"/>
            </a:endParaRPr>
          </a:p>
          <a:p>
            <a:pPr>
              <a:spcAft>
                <a:spcPts val="612"/>
              </a:spcAft>
            </a:pPr>
            <a:endParaRPr lang="en-US" sz="2040" dirty="0">
              <a:solidFill>
                <a:schemeClr val="tx1"/>
              </a:solidFill>
              <a:cs typeface="Segoe UI Semilight"/>
            </a:endParaRPr>
          </a:p>
          <a:p>
            <a:pPr>
              <a:spcAft>
                <a:spcPts val="612"/>
              </a:spcAft>
            </a:pPr>
            <a:endParaRPr lang="en-US" sz="2040" dirty="0">
              <a:solidFill>
                <a:schemeClr val="tx1"/>
              </a:solidFill>
              <a:cs typeface="Segoe UI Semilight"/>
            </a:endParaRPr>
          </a:p>
          <a:p>
            <a:pPr>
              <a:spcAft>
                <a:spcPts val="612"/>
              </a:spcAft>
            </a:pPr>
            <a:endParaRPr lang="en-US" sz="2040" dirty="0">
              <a:solidFill>
                <a:schemeClr val="tx1"/>
              </a:solidFill>
              <a:cs typeface="Segoe UI Semilight"/>
            </a:endParaRPr>
          </a:p>
        </p:txBody>
      </p:sp>
      <p:sp>
        <p:nvSpPr>
          <p:cNvPr id="2" name="Text Placeholder 2">
            <a:extLst>
              <a:ext uri="{FF2B5EF4-FFF2-40B4-BE49-F238E27FC236}">
                <a16:creationId xmlns:a16="http://schemas.microsoft.com/office/drawing/2014/main" id="{42ACE91D-A44C-4242-B64E-DF464150557E}"/>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3" name="arrow_15">
            <a:extLst>
              <a:ext uri="{FF2B5EF4-FFF2-40B4-BE49-F238E27FC236}">
                <a16:creationId xmlns:a16="http://schemas.microsoft.com/office/drawing/2014/main" id="{EB453DD1-EECF-4A75-846C-27A38AC9C6D4}"/>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4" name="TextBox 3">
            <a:extLst>
              <a:ext uri="{FF2B5EF4-FFF2-40B4-BE49-F238E27FC236}">
                <a16:creationId xmlns:a16="http://schemas.microsoft.com/office/drawing/2014/main" id="{E5282868-7975-EB5F-233D-4469DFA33CE6}"/>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89531917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4A513-5C7E-629E-104B-76E27DFD45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005C9C-F897-7ABB-DA67-299ED6608AEC}"/>
              </a:ext>
            </a:extLst>
          </p:cNvPr>
          <p:cNvSpPr>
            <a:spLocks noGrp="1"/>
          </p:cNvSpPr>
          <p:nvPr>
            <p:ph type="title"/>
          </p:nvPr>
        </p:nvSpPr>
        <p:spPr/>
        <p:txBody>
          <a:bodyPr/>
          <a:lstStyle/>
          <a:p>
            <a:r>
              <a:rPr lang="en-US" sz="3264" dirty="0"/>
              <a:t>Lab 10 – Architecture diagram</a:t>
            </a:r>
          </a:p>
        </p:txBody>
      </p:sp>
      <p:grpSp>
        <p:nvGrpSpPr>
          <p:cNvPr id="34" name="Group 33" descr="Architecture diagram for the data protection lab tasks. ">
            <a:extLst>
              <a:ext uri="{FF2B5EF4-FFF2-40B4-BE49-F238E27FC236}">
                <a16:creationId xmlns:a16="http://schemas.microsoft.com/office/drawing/2014/main" id="{F12E7753-64F3-3C4C-CCD8-01D6AAF11D01}"/>
              </a:ext>
            </a:extLst>
          </p:cNvPr>
          <p:cNvGrpSpPr/>
          <p:nvPr/>
        </p:nvGrpSpPr>
        <p:grpSpPr>
          <a:xfrm>
            <a:off x="1398363" y="1355421"/>
            <a:ext cx="9964347" cy="4526533"/>
            <a:chOff x="829873" y="1328965"/>
            <a:chExt cx="9769855" cy="4438180"/>
          </a:xfrm>
        </p:grpSpPr>
        <p:sp>
          <p:nvSpPr>
            <p:cNvPr id="65" name="Rectangle 64">
              <a:extLst>
                <a:ext uri="{FF2B5EF4-FFF2-40B4-BE49-F238E27FC236}">
                  <a16:creationId xmlns:a16="http://schemas.microsoft.com/office/drawing/2014/main" id="{6F94B2CB-8F12-5692-398D-2CC23CF394C2}"/>
                </a:ext>
              </a:extLst>
            </p:cNvPr>
            <p:cNvSpPr/>
            <p:nvPr/>
          </p:nvSpPr>
          <p:spPr bwMode="auto">
            <a:xfrm>
              <a:off x="7093994" y="1839576"/>
              <a:ext cx="3505734" cy="2691880"/>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sp>
          <p:nvSpPr>
            <p:cNvPr id="57" name="Rectangle 56">
              <a:extLst>
                <a:ext uri="{FF2B5EF4-FFF2-40B4-BE49-F238E27FC236}">
                  <a16:creationId xmlns:a16="http://schemas.microsoft.com/office/drawing/2014/main" id="{0088B804-58A4-AAAB-3355-0AACD9593D81}"/>
                </a:ext>
              </a:extLst>
            </p:cNvPr>
            <p:cNvSpPr/>
            <p:nvPr/>
          </p:nvSpPr>
          <p:spPr bwMode="auto">
            <a:xfrm>
              <a:off x="2331204" y="1885108"/>
              <a:ext cx="3501651" cy="388203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sp>
          <p:nvSpPr>
            <p:cNvPr id="55" name="TextBox 54">
              <a:extLst>
                <a:ext uri="{FF2B5EF4-FFF2-40B4-BE49-F238E27FC236}">
                  <a16:creationId xmlns:a16="http://schemas.microsoft.com/office/drawing/2014/main" id="{9398A0C9-0259-9A5E-5CD1-5568233FB718}"/>
                </a:ext>
              </a:extLst>
            </p:cNvPr>
            <p:cNvSpPr txBox="1"/>
            <p:nvPr/>
          </p:nvSpPr>
          <p:spPr>
            <a:xfrm>
              <a:off x="2652957" y="1688076"/>
              <a:ext cx="2273358" cy="343492"/>
            </a:xfrm>
            <a:prstGeom prst="rect">
              <a:avLst/>
            </a:prstGeom>
            <a:solidFill>
              <a:schemeClr val="bg1"/>
            </a:solidFill>
          </p:spPr>
          <p:txBody>
            <a:bodyPr wrap="square">
              <a:spAutoFit/>
            </a:bodyPr>
            <a:lstStyle/>
            <a:p>
              <a:pPr algn="r"/>
              <a:r>
                <a:rPr lang="fr-FR" sz="1632" dirty="0"/>
                <a:t>az104-rg-region1</a:t>
              </a:r>
            </a:p>
          </p:txBody>
        </p:sp>
        <p:pic>
          <p:nvPicPr>
            <p:cNvPr id="59" name="Graphic 58">
              <a:extLst>
                <a:ext uri="{FF2B5EF4-FFF2-40B4-BE49-F238E27FC236}">
                  <a16:creationId xmlns:a16="http://schemas.microsoft.com/office/drawing/2014/main" id="{DB6CF43B-0F87-5942-C7F0-564BFF98F3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90326" y="1718364"/>
              <a:ext cx="368970" cy="333487"/>
            </a:xfrm>
            <a:prstGeom prst="rect">
              <a:avLst/>
            </a:prstGeom>
          </p:spPr>
        </p:pic>
        <p:sp>
          <p:nvSpPr>
            <p:cNvPr id="63" name="TextBox 62">
              <a:extLst>
                <a:ext uri="{FF2B5EF4-FFF2-40B4-BE49-F238E27FC236}">
                  <a16:creationId xmlns:a16="http://schemas.microsoft.com/office/drawing/2014/main" id="{BBC318BC-3112-4713-7112-BB75BE3545FB}"/>
                </a:ext>
              </a:extLst>
            </p:cNvPr>
            <p:cNvSpPr txBox="1"/>
            <p:nvPr/>
          </p:nvSpPr>
          <p:spPr>
            <a:xfrm>
              <a:off x="7572218" y="1688076"/>
              <a:ext cx="2129359" cy="343492"/>
            </a:xfrm>
            <a:prstGeom prst="rect">
              <a:avLst/>
            </a:prstGeom>
            <a:solidFill>
              <a:schemeClr val="bg1"/>
            </a:solidFill>
          </p:spPr>
          <p:txBody>
            <a:bodyPr wrap="square">
              <a:spAutoFit/>
            </a:bodyPr>
            <a:lstStyle/>
            <a:p>
              <a:pPr algn="r"/>
              <a:r>
                <a:rPr lang="fr-FR" sz="1632" dirty="0"/>
                <a:t>az104-rg-region2</a:t>
              </a:r>
            </a:p>
          </p:txBody>
        </p:sp>
        <p:sp>
          <p:nvSpPr>
            <p:cNvPr id="10" name="Rectangle 9">
              <a:extLst>
                <a:ext uri="{FF2B5EF4-FFF2-40B4-BE49-F238E27FC236}">
                  <a16:creationId xmlns:a16="http://schemas.microsoft.com/office/drawing/2014/main" id="{965C981D-A086-F53F-4FA8-75823AE7835B}"/>
                </a:ext>
              </a:extLst>
            </p:cNvPr>
            <p:cNvSpPr/>
            <p:nvPr/>
          </p:nvSpPr>
          <p:spPr bwMode="auto">
            <a:xfrm>
              <a:off x="2618412" y="3247473"/>
              <a:ext cx="2941762" cy="1072443"/>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632" dirty="0" err="1">
                <a:gradFill>
                  <a:gsLst>
                    <a:gs pos="0">
                      <a:srgbClr val="FFFFFF"/>
                    </a:gs>
                    <a:gs pos="100000">
                      <a:srgbClr val="FFFFFF"/>
                    </a:gs>
                  </a:gsLst>
                  <a:lin ang="5400000" scaled="0"/>
                </a:gradFill>
                <a:ea typeface="Segoe UI" pitchFamily="34" charset="0"/>
                <a:cs typeface="Segoe UI" pitchFamily="34" charset="0"/>
              </a:endParaRPr>
            </a:p>
          </p:txBody>
        </p:sp>
        <p:sp>
          <p:nvSpPr>
            <p:cNvPr id="67" name="TextBox 66">
              <a:extLst>
                <a:ext uri="{FF2B5EF4-FFF2-40B4-BE49-F238E27FC236}">
                  <a16:creationId xmlns:a16="http://schemas.microsoft.com/office/drawing/2014/main" id="{D0D904AD-EE0C-CA16-2955-146E1ED19E49}"/>
                </a:ext>
              </a:extLst>
            </p:cNvPr>
            <p:cNvSpPr txBox="1"/>
            <p:nvPr/>
          </p:nvSpPr>
          <p:spPr>
            <a:xfrm>
              <a:off x="4720533" y="3263331"/>
              <a:ext cx="839641" cy="343492"/>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2</a:t>
              </a:r>
            </a:p>
          </p:txBody>
        </p:sp>
        <p:pic>
          <p:nvPicPr>
            <p:cNvPr id="69" name="Graphic 68">
              <a:extLst>
                <a:ext uri="{FF2B5EF4-FFF2-40B4-BE49-F238E27FC236}">
                  <a16:creationId xmlns:a16="http://schemas.microsoft.com/office/drawing/2014/main" id="{DC692ABC-9909-4543-AC01-677BA6BF41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38861" y="3339835"/>
              <a:ext cx="676899" cy="611804"/>
            </a:xfrm>
            <a:prstGeom prst="rect">
              <a:avLst/>
            </a:prstGeom>
          </p:spPr>
        </p:pic>
        <p:pic>
          <p:nvPicPr>
            <p:cNvPr id="71" name="Graphic 70">
              <a:extLst>
                <a:ext uri="{FF2B5EF4-FFF2-40B4-BE49-F238E27FC236}">
                  <a16:creationId xmlns:a16="http://schemas.microsoft.com/office/drawing/2014/main" id="{F062EE0F-B2D4-39D2-CBBF-9B853854CE8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55305" y="1672832"/>
              <a:ext cx="368970" cy="333487"/>
            </a:xfrm>
            <a:prstGeom prst="rect">
              <a:avLst/>
            </a:prstGeom>
          </p:spPr>
        </p:pic>
        <p:sp>
          <p:nvSpPr>
            <p:cNvPr id="73" name="TextBox 72">
              <a:extLst>
                <a:ext uri="{FF2B5EF4-FFF2-40B4-BE49-F238E27FC236}">
                  <a16:creationId xmlns:a16="http://schemas.microsoft.com/office/drawing/2014/main" id="{867EB593-5541-00AE-F7DE-2D53FB7859EC}"/>
                </a:ext>
              </a:extLst>
            </p:cNvPr>
            <p:cNvSpPr txBox="1"/>
            <p:nvPr/>
          </p:nvSpPr>
          <p:spPr>
            <a:xfrm>
              <a:off x="3122226" y="3953885"/>
              <a:ext cx="2110168" cy="343492"/>
            </a:xfrm>
            <a:prstGeom prst="rect">
              <a:avLst/>
            </a:prstGeom>
            <a:noFill/>
          </p:spPr>
          <p:txBody>
            <a:bodyPr wrap="square">
              <a:spAutoFit/>
            </a:bodyPr>
            <a:lstStyle/>
            <a:p>
              <a:r>
                <a:rPr lang="fr-FR" sz="1632" dirty="0"/>
                <a:t>az104-rsv-region1</a:t>
              </a:r>
            </a:p>
          </p:txBody>
        </p:sp>
        <p:sp>
          <p:nvSpPr>
            <p:cNvPr id="13" name="Rectangle 12">
              <a:extLst>
                <a:ext uri="{FF2B5EF4-FFF2-40B4-BE49-F238E27FC236}">
                  <a16:creationId xmlns:a16="http://schemas.microsoft.com/office/drawing/2014/main" id="{63D3DE6C-3DB2-739D-DC61-FF19E0BA1C52}"/>
                </a:ext>
              </a:extLst>
            </p:cNvPr>
            <p:cNvSpPr/>
            <p:nvPr/>
          </p:nvSpPr>
          <p:spPr bwMode="auto">
            <a:xfrm>
              <a:off x="2622497" y="2079410"/>
              <a:ext cx="2941762" cy="1072443"/>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632" dirty="0" err="1">
                <a:gradFill>
                  <a:gsLst>
                    <a:gs pos="0">
                      <a:srgbClr val="FFFFFF"/>
                    </a:gs>
                    <a:gs pos="100000">
                      <a:srgbClr val="FFFFFF"/>
                    </a:gs>
                  </a:gsLst>
                  <a:lin ang="5400000" scaled="0"/>
                </a:gradFill>
                <a:ea typeface="Segoe UI" pitchFamily="34" charset="0"/>
                <a:cs typeface="Segoe UI" pitchFamily="34" charset="0"/>
              </a:endParaRPr>
            </a:p>
          </p:txBody>
        </p:sp>
        <p:sp>
          <p:nvSpPr>
            <p:cNvPr id="93" name="TextBox 92">
              <a:extLst>
                <a:ext uri="{FF2B5EF4-FFF2-40B4-BE49-F238E27FC236}">
                  <a16:creationId xmlns:a16="http://schemas.microsoft.com/office/drawing/2014/main" id="{93F2F0D0-55E4-E6B5-BBB1-966D1C7E1BCA}"/>
                </a:ext>
              </a:extLst>
            </p:cNvPr>
            <p:cNvSpPr txBox="1"/>
            <p:nvPr/>
          </p:nvSpPr>
          <p:spPr>
            <a:xfrm>
              <a:off x="3117427" y="2769462"/>
              <a:ext cx="1737146" cy="343492"/>
            </a:xfrm>
            <a:prstGeom prst="rect">
              <a:avLst/>
            </a:prstGeom>
            <a:noFill/>
          </p:spPr>
          <p:txBody>
            <a:bodyPr wrap="square">
              <a:spAutoFit/>
            </a:bodyPr>
            <a:lstStyle/>
            <a:p>
              <a:pPr algn="ctr"/>
              <a:r>
                <a:rPr lang="fr-FR" sz="1632" dirty="0"/>
                <a:t>az104-10-vm0</a:t>
              </a:r>
            </a:p>
          </p:txBody>
        </p:sp>
        <p:pic>
          <p:nvPicPr>
            <p:cNvPr id="95" name="Graphic 94">
              <a:extLst>
                <a:ext uri="{FF2B5EF4-FFF2-40B4-BE49-F238E27FC236}">
                  <a16:creationId xmlns:a16="http://schemas.microsoft.com/office/drawing/2014/main" id="{8F732D88-DA00-58D3-E163-AB57BCAA98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44564" y="2298731"/>
              <a:ext cx="482873" cy="436437"/>
            </a:xfrm>
            <a:prstGeom prst="rect">
              <a:avLst/>
            </a:prstGeom>
          </p:spPr>
        </p:pic>
        <p:sp>
          <p:nvSpPr>
            <p:cNvPr id="11" name="Rectangle 10">
              <a:extLst>
                <a:ext uri="{FF2B5EF4-FFF2-40B4-BE49-F238E27FC236}">
                  <a16:creationId xmlns:a16="http://schemas.microsoft.com/office/drawing/2014/main" id="{C4DDDB12-BF98-8E80-54E2-16950BC34A24}"/>
                </a:ext>
              </a:extLst>
            </p:cNvPr>
            <p:cNvSpPr/>
            <p:nvPr/>
          </p:nvSpPr>
          <p:spPr bwMode="auto">
            <a:xfrm>
              <a:off x="2621316" y="4480334"/>
              <a:ext cx="2941762" cy="1072443"/>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632"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a:extLst>
                <a:ext uri="{FF2B5EF4-FFF2-40B4-BE49-F238E27FC236}">
                  <a16:creationId xmlns:a16="http://schemas.microsoft.com/office/drawing/2014/main" id="{4079E449-FDF4-B595-137E-8B98C0F84F44}"/>
                </a:ext>
              </a:extLst>
            </p:cNvPr>
            <p:cNvSpPr txBox="1"/>
            <p:nvPr/>
          </p:nvSpPr>
          <p:spPr>
            <a:xfrm>
              <a:off x="4723437" y="4496192"/>
              <a:ext cx="839641" cy="343492"/>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3</a:t>
              </a:r>
            </a:p>
          </p:txBody>
        </p:sp>
        <p:pic>
          <p:nvPicPr>
            <p:cNvPr id="4" name="Graphic 3">
              <a:extLst>
                <a:ext uri="{FF2B5EF4-FFF2-40B4-BE49-F238E27FC236}">
                  <a16:creationId xmlns:a16="http://schemas.microsoft.com/office/drawing/2014/main" id="{B70D8AB6-D1F2-673F-AF71-FB6EF8C0F98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773799" y="4531456"/>
              <a:ext cx="776923" cy="702209"/>
            </a:xfrm>
            <a:prstGeom prst="rect">
              <a:avLst/>
            </a:prstGeom>
          </p:spPr>
        </p:pic>
        <p:sp>
          <p:nvSpPr>
            <p:cNvPr id="6" name="TextBox 5">
              <a:extLst>
                <a:ext uri="{FF2B5EF4-FFF2-40B4-BE49-F238E27FC236}">
                  <a16:creationId xmlns:a16="http://schemas.microsoft.com/office/drawing/2014/main" id="{D6F9E20D-5121-07B4-DC4E-DD03350C59C6}"/>
                </a:ext>
              </a:extLst>
            </p:cNvPr>
            <p:cNvSpPr txBox="1"/>
            <p:nvPr/>
          </p:nvSpPr>
          <p:spPr>
            <a:xfrm>
              <a:off x="3510260" y="1328965"/>
              <a:ext cx="1434353" cy="343492"/>
            </a:xfrm>
            <a:prstGeom prst="rect">
              <a:avLst/>
            </a:prstGeom>
            <a:noFill/>
          </p:spPr>
          <p:txBody>
            <a:bodyPr wrap="square">
              <a:spAutoFit/>
            </a:bodyPr>
            <a:lstStyle/>
            <a:p>
              <a:r>
                <a:rPr lang="en-US" sz="1632" b="1" dirty="0"/>
                <a:t>Region 1</a:t>
              </a:r>
            </a:p>
          </p:txBody>
        </p:sp>
        <p:sp>
          <p:nvSpPr>
            <p:cNvPr id="7" name="TextBox 6">
              <a:extLst>
                <a:ext uri="{FF2B5EF4-FFF2-40B4-BE49-F238E27FC236}">
                  <a16:creationId xmlns:a16="http://schemas.microsoft.com/office/drawing/2014/main" id="{15424227-FBD4-FD78-5C6D-5C25B6C9065D}"/>
                </a:ext>
              </a:extLst>
            </p:cNvPr>
            <p:cNvSpPr txBox="1"/>
            <p:nvPr/>
          </p:nvSpPr>
          <p:spPr>
            <a:xfrm>
              <a:off x="8267224" y="1355829"/>
              <a:ext cx="1434353" cy="343492"/>
            </a:xfrm>
            <a:prstGeom prst="rect">
              <a:avLst/>
            </a:prstGeom>
            <a:noFill/>
          </p:spPr>
          <p:txBody>
            <a:bodyPr wrap="square">
              <a:spAutoFit/>
            </a:bodyPr>
            <a:lstStyle/>
            <a:p>
              <a:r>
                <a:rPr lang="en-US" sz="1632" b="1" dirty="0"/>
                <a:t>Region 2</a:t>
              </a:r>
            </a:p>
          </p:txBody>
        </p:sp>
        <p:sp>
          <p:nvSpPr>
            <p:cNvPr id="9" name="TextBox 8">
              <a:extLst>
                <a:ext uri="{FF2B5EF4-FFF2-40B4-BE49-F238E27FC236}">
                  <a16:creationId xmlns:a16="http://schemas.microsoft.com/office/drawing/2014/main" id="{836F04F9-F245-68B1-133E-635F12852DD2}"/>
                </a:ext>
              </a:extLst>
            </p:cNvPr>
            <p:cNvSpPr txBox="1"/>
            <p:nvPr/>
          </p:nvSpPr>
          <p:spPr>
            <a:xfrm>
              <a:off x="3331743" y="5206606"/>
              <a:ext cx="1691499" cy="343492"/>
            </a:xfrm>
            <a:prstGeom prst="rect">
              <a:avLst/>
            </a:prstGeom>
            <a:noFill/>
          </p:spPr>
          <p:txBody>
            <a:bodyPr wrap="square">
              <a:spAutoFit/>
            </a:bodyPr>
            <a:lstStyle/>
            <a:p>
              <a:r>
                <a:rPr lang="en-US" sz="1632" dirty="0"/>
                <a:t>Azure Backup</a:t>
              </a:r>
            </a:p>
          </p:txBody>
        </p:sp>
        <p:sp>
          <p:nvSpPr>
            <p:cNvPr id="61" name="TextBox 60">
              <a:extLst>
                <a:ext uri="{FF2B5EF4-FFF2-40B4-BE49-F238E27FC236}">
                  <a16:creationId xmlns:a16="http://schemas.microsoft.com/office/drawing/2014/main" id="{38951EF5-0D37-FFD5-358B-55BAF45FAC9D}"/>
                </a:ext>
              </a:extLst>
            </p:cNvPr>
            <p:cNvSpPr txBox="1"/>
            <p:nvPr/>
          </p:nvSpPr>
          <p:spPr>
            <a:xfrm>
              <a:off x="4682991" y="2061451"/>
              <a:ext cx="839641" cy="343492"/>
            </a:xfrm>
            <a:prstGeom prst="rect">
              <a:avLst/>
            </a:prstGeom>
            <a:noFill/>
          </p:spPr>
          <p:txBody>
            <a:bodyPr wrap="square">
              <a:spAutoFit/>
            </a:bodyPr>
            <a:lstStyle/>
            <a:p>
              <a:r>
                <a:rPr lang="fr-FR" sz="1632" b="1" dirty="0">
                  <a:solidFill>
                    <a:schemeClr val="tx2">
                      <a:lumMod val="50000"/>
                    </a:schemeClr>
                  </a:solidFill>
                </a:rPr>
                <a:t>Task 1</a:t>
              </a:r>
            </a:p>
          </p:txBody>
        </p:sp>
        <p:sp>
          <p:nvSpPr>
            <p:cNvPr id="19" name="Rectangle 18">
              <a:extLst>
                <a:ext uri="{FF2B5EF4-FFF2-40B4-BE49-F238E27FC236}">
                  <a16:creationId xmlns:a16="http://schemas.microsoft.com/office/drawing/2014/main" id="{F4069F41-B673-27F7-298D-80F0BC814BEE}"/>
                </a:ext>
              </a:extLst>
            </p:cNvPr>
            <p:cNvSpPr/>
            <p:nvPr/>
          </p:nvSpPr>
          <p:spPr bwMode="auto">
            <a:xfrm>
              <a:off x="7381629" y="2093287"/>
              <a:ext cx="2941762" cy="1072443"/>
            </a:xfrm>
            <a:prstGeom prst="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632"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TextBox 19">
              <a:extLst>
                <a:ext uri="{FF2B5EF4-FFF2-40B4-BE49-F238E27FC236}">
                  <a16:creationId xmlns:a16="http://schemas.microsoft.com/office/drawing/2014/main" id="{4F9D4C84-663B-64FC-8196-BE49E361569A}"/>
                </a:ext>
              </a:extLst>
            </p:cNvPr>
            <p:cNvSpPr txBox="1"/>
            <p:nvPr/>
          </p:nvSpPr>
          <p:spPr>
            <a:xfrm>
              <a:off x="9560585" y="2090073"/>
              <a:ext cx="839641" cy="343492"/>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5</a:t>
              </a:r>
            </a:p>
          </p:txBody>
        </p:sp>
        <p:cxnSp>
          <p:nvCxnSpPr>
            <p:cNvPr id="23" name="Connector: Elbow 22">
              <a:extLst>
                <a:ext uri="{FF2B5EF4-FFF2-40B4-BE49-F238E27FC236}">
                  <a16:creationId xmlns:a16="http://schemas.microsoft.com/office/drawing/2014/main" id="{28BCF9AD-5D63-32B4-DFE4-DED57116EA1D}"/>
                </a:ext>
              </a:extLst>
            </p:cNvPr>
            <p:cNvCxnSpPr>
              <a:cxnSpLocks/>
              <a:stCxn id="95" idx="3"/>
            </p:cNvCxnSpPr>
            <p:nvPr/>
          </p:nvCxnSpPr>
          <p:spPr>
            <a:xfrm flipV="1">
              <a:off x="4227437" y="2513435"/>
              <a:ext cx="3154192" cy="3515"/>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2" name="Graphic 31">
              <a:extLst>
                <a:ext uri="{FF2B5EF4-FFF2-40B4-BE49-F238E27FC236}">
                  <a16:creationId xmlns:a16="http://schemas.microsoft.com/office/drawing/2014/main" id="{E727CC47-7A91-4068-ABD3-11754976BE0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06872" y="2142981"/>
              <a:ext cx="676899" cy="611804"/>
            </a:xfrm>
            <a:prstGeom prst="rect">
              <a:avLst/>
            </a:prstGeom>
          </p:spPr>
        </p:pic>
        <p:pic>
          <p:nvPicPr>
            <p:cNvPr id="5" name="Graphic 4">
              <a:extLst>
                <a:ext uri="{FF2B5EF4-FFF2-40B4-BE49-F238E27FC236}">
                  <a16:creationId xmlns:a16="http://schemas.microsoft.com/office/drawing/2014/main" id="{16B21469-8D8C-E33F-67DE-2384581D212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72031" y="4645757"/>
              <a:ext cx="843257" cy="762164"/>
            </a:xfrm>
            <a:prstGeom prst="rect">
              <a:avLst/>
            </a:prstGeom>
          </p:spPr>
        </p:pic>
        <p:sp>
          <p:nvSpPr>
            <p:cNvPr id="8" name="TextBox 7">
              <a:extLst>
                <a:ext uri="{FF2B5EF4-FFF2-40B4-BE49-F238E27FC236}">
                  <a16:creationId xmlns:a16="http://schemas.microsoft.com/office/drawing/2014/main" id="{C4035E2A-23D8-0BB8-EFC7-CBF4960BB665}"/>
                </a:ext>
              </a:extLst>
            </p:cNvPr>
            <p:cNvSpPr txBox="1"/>
            <p:nvPr/>
          </p:nvSpPr>
          <p:spPr>
            <a:xfrm>
              <a:off x="907371" y="4291646"/>
              <a:ext cx="839641" cy="343492"/>
            </a:xfrm>
            <a:prstGeom prst="rect">
              <a:avLst/>
            </a:prstGeom>
            <a:noFill/>
          </p:spPr>
          <p:txBody>
            <a:bodyPr wrap="square">
              <a:spAutoFit/>
            </a:bodyPr>
            <a:lstStyle/>
            <a:p>
              <a:r>
                <a:rPr lang="en-US" sz="1632" b="1" dirty="0">
                  <a:solidFill>
                    <a:schemeClr val="tx2">
                      <a:lumMod val="50000"/>
                    </a:schemeClr>
                  </a:solidFill>
                </a:rPr>
                <a:t>Task</a:t>
              </a:r>
              <a:r>
                <a:rPr lang="fr-FR" sz="1632" b="1" dirty="0">
                  <a:solidFill>
                    <a:schemeClr val="tx2">
                      <a:lumMod val="50000"/>
                    </a:schemeClr>
                  </a:solidFill>
                </a:rPr>
                <a:t> 4</a:t>
              </a:r>
            </a:p>
          </p:txBody>
        </p:sp>
        <p:sp>
          <p:nvSpPr>
            <p:cNvPr id="14" name="TextBox 13">
              <a:extLst>
                <a:ext uri="{FF2B5EF4-FFF2-40B4-BE49-F238E27FC236}">
                  <a16:creationId xmlns:a16="http://schemas.microsoft.com/office/drawing/2014/main" id="{E6DE96BB-9B3B-3F54-6343-FFD9E276BDFE}"/>
                </a:ext>
              </a:extLst>
            </p:cNvPr>
            <p:cNvSpPr txBox="1"/>
            <p:nvPr/>
          </p:nvSpPr>
          <p:spPr>
            <a:xfrm>
              <a:off x="829873" y="5386566"/>
              <a:ext cx="961495" cy="343492"/>
            </a:xfrm>
            <a:prstGeom prst="rect">
              <a:avLst/>
            </a:prstGeom>
            <a:noFill/>
          </p:spPr>
          <p:txBody>
            <a:bodyPr wrap="square">
              <a:spAutoFit/>
            </a:bodyPr>
            <a:lstStyle/>
            <a:p>
              <a:r>
                <a:rPr lang="en-US" sz="1632" dirty="0"/>
                <a:t>Monitor</a:t>
              </a:r>
            </a:p>
          </p:txBody>
        </p:sp>
        <p:cxnSp>
          <p:nvCxnSpPr>
            <p:cNvPr id="17" name="Straight Arrow Connector 16">
              <a:extLst>
                <a:ext uri="{FF2B5EF4-FFF2-40B4-BE49-F238E27FC236}">
                  <a16:creationId xmlns:a16="http://schemas.microsoft.com/office/drawing/2014/main" id="{D477A649-9401-34AB-919A-BC73541B2D3B}"/>
                </a:ext>
              </a:extLst>
            </p:cNvPr>
            <p:cNvCxnSpPr>
              <a:cxnSpLocks/>
              <a:stCxn id="5" idx="3"/>
              <a:endCxn id="11" idx="1"/>
            </p:cNvCxnSpPr>
            <p:nvPr/>
          </p:nvCxnSpPr>
          <p:spPr>
            <a:xfrm flipV="1">
              <a:off x="1715288" y="5016556"/>
              <a:ext cx="906028" cy="1028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3947A304-5209-B8DF-5A54-EF385E40ACB6}"/>
                </a:ext>
              </a:extLst>
            </p:cNvPr>
            <p:cNvSpPr txBox="1"/>
            <p:nvPr/>
          </p:nvSpPr>
          <p:spPr>
            <a:xfrm>
              <a:off x="8000534" y="2754785"/>
              <a:ext cx="2110168" cy="343492"/>
            </a:xfrm>
            <a:prstGeom prst="rect">
              <a:avLst/>
            </a:prstGeom>
            <a:noFill/>
          </p:spPr>
          <p:txBody>
            <a:bodyPr wrap="square">
              <a:spAutoFit/>
            </a:bodyPr>
            <a:lstStyle/>
            <a:p>
              <a:r>
                <a:rPr lang="fr-FR" sz="1632" dirty="0"/>
                <a:t>az104-rsv-region2</a:t>
              </a:r>
            </a:p>
          </p:txBody>
        </p:sp>
        <p:pic>
          <p:nvPicPr>
            <p:cNvPr id="30" name="Graphic 29">
              <a:extLst>
                <a:ext uri="{FF2B5EF4-FFF2-40B4-BE49-F238E27FC236}">
                  <a16:creationId xmlns:a16="http://schemas.microsoft.com/office/drawing/2014/main" id="{7C59F7AF-7DFC-71DC-A30C-307BAC80D7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508411" y="2136247"/>
              <a:ext cx="676899" cy="611804"/>
            </a:xfrm>
            <a:prstGeom prst="rect">
              <a:avLst/>
            </a:prstGeom>
          </p:spPr>
        </p:pic>
        <p:sp>
          <p:nvSpPr>
            <p:cNvPr id="33" name="TextBox 32">
              <a:extLst>
                <a:ext uri="{FF2B5EF4-FFF2-40B4-BE49-F238E27FC236}">
                  <a16:creationId xmlns:a16="http://schemas.microsoft.com/office/drawing/2014/main" id="{60180073-195A-E566-3088-66069BD4D9B9}"/>
                </a:ext>
              </a:extLst>
            </p:cNvPr>
            <p:cNvSpPr txBox="1"/>
            <p:nvPr/>
          </p:nvSpPr>
          <p:spPr>
            <a:xfrm>
              <a:off x="5851894" y="2694741"/>
              <a:ext cx="1296266" cy="374846"/>
            </a:xfrm>
            <a:prstGeom prst="rect">
              <a:avLst/>
            </a:prstGeom>
            <a:noFill/>
          </p:spPr>
          <p:txBody>
            <a:bodyPr wrap="square">
              <a:spAutoFit/>
            </a:bodyPr>
            <a:lstStyle/>
            <a:p>
              <a:r>
                <a:rPr lang="en-US" sz="1836" dirty="0"/>
                <a:t>replication</a:t>
              </a:r>
            </a:p>
          </p:txBody>
        </p:sp>
      </p:grpSp>
    </p:spTree>
    <p:extLst>
      <p:ext uri="{BB962C8B-B14F-4D97-AF65-F5344CB8AC3E}">
        <p14:creationId xmlns:p14="http://schemas.microsoft.com/office/powerpoint/2010/main" val="9388687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52E49E-C399-4EC8-B5AC-9D50248ACAF0}"/>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2189076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Setup Recovery Services Vault Backup Options - Files</a:t>
            </a:r>
          </a:p>
        </p:txBody>
      </p:sp>
      <p:sp>
        <p:nvSpPr>
          <p:cNvPr id="12" name="Freeform: Shape 11">
            <a:extLst>
              <a:ext uri="{FF2B5EF4-FFF2-40B4-BE49-F238E27FC236}">
                <a16:creationId xmlns:a16="http://schemas.microsoft.com/office/drawing/2014/main" id="{6F1B11E1-A04A-493E-9448-30162AC90C28}"/>
              </a:ext>
            </a:extLst>
          </p:cNvPr>
          <p:cNvSpPr/>
          <p:nvPr/>
        </p:nvSpPr>
        <p:spPr>
          <a:xfrm>
            <a:off x="427036" y="1253790"/>
            <a:ext cx="5712682" cy="639764"/>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rgbClr val="243A5E"/>
          </a:solidFill>
          <a:ln w="6350">
            <a:solidFill>
              <a:srgbClr val="243A5E"/>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200" dirty="0">
                <a:solidFill>
                  <a:schemeClr val="bg1"/>
                </a:solidFill>
                <a:latin typeface="+mj-lt"/>
              </a:rPr>
              <a:t>Azure Workloads</a:t>
            </a:r>
          </a:p>
        </p:txBody>
      </p:sp>
      <p:sp>
        <p:nvSpPr>
          <p:cNvPr id="23" name="Rectangle 22">
            <a:extLst>
              <a:ext uri="{FF2B5EF4-FFF2-40B4-BE49-F238E27FC236}">
                <a16:creationId xmlns:a16="http://schemas.microsoft.com/office/drawing/2014/main" id="{5450CA24-7ECC-4082-8E68-B418EAFEB9D6}"/>
              </a:ext>
              <a:ext uri="{C183D7F6-B498-43B3-948B-1728B52AA6E4}">
                <adec:decorative xmlns:adec="http://schemas.microsoft.com/office/drawing/2017/decorative" val="1"/>
              </a:ext>
            </a:extLst>
          </p:cNvPr>
          <p:cNvSpPr/>
          <p:nvPr/>
        </p:nvSpPr>
        <p:spPr bwMode="auto">
          <a:xfrm>
            <a:off x="427038" y="2030378"/>
            <a:ext cx="5712682" cy="4343638"/>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Shape 12">
            <a:extLst>
              <a:ext uri="{FF2B5EF4-FFF2-40B4-BE49-F238E27FC236}">
                <a16:creationId xmlns:a16="http://schemas.microsoft.com/office/drawing/2014/main" id="{FB600769-4A1D-47D7-8C3F-78DF2281ABDE}"/>
              </a:ext>
            </a:extLst>
          </p:cNvPr>
          <p:cNvSpPr/>
          <p:nvPr/>
        </p:nvSpPr>
        <p:spPr>
          <a:xfrm>
            <a:off x="6296755" y="1253790"/>
            <a:ext cx="5712682" cy="639764"/>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rgbClr val="243A5E"/>
          </a:solidFill>
          <a:ln w="6350">
            <a:solidFill>
              <a:srgbClr val="243A5E"/>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spcBef>
                <a:spcPts val="1200"/>
              </a:spcBef>
            </a:pPr>
            <a:r>
              <a:rPr lang="en-US" sz="2200" dirty="0">
                <a:solidFill>
                  <a:schemeClr val="bg1"/>
                </a:solidFill>
                <a:latin typeface="+mj-lt"/>
              </a:rPr>
              <a:t>On-Premises Workloads</a:t>
            </a:r>
          </a:p>
        </p:txBody>
      </p:sp>
      <p:sp>
        <p:nvSpPr>
          <p:cNvPr id="24" name="Rectangle 23">
            <a:extLst>
              <a:ext uri="{FF2B5EF4-FFF2-40B4-BE49-F238E27FC236}">
                <a16:creationId xmlns:a16="http://schemas.microsoft.com/office/drawing/2014/main" id="{F9283411-5493-47CF-8531-89BF34BF051B}"/>
              </a:ext>
              <a:ext uri="{C183D7F6-B498-43B3-948B-1728B52AA6E4}">
                <adec:decorative xmlns:adec="http://schemas.microsoft.com/office/drawing/2017/decorative" val="1"/>
              </a:ext>
            </a:extLst>
          </p:cNvPr>
          <p:cNvSpPr/>
          <p:nvPr/>
        </p:nvSpPr>
        <p:spPr bwMode="auto">
          <a:xfrm>
            <a:off x="6296755" y="2030378"/>
            <a:ext cx="5712682" cy="4343638"/>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a:extLst>
              <a:ext uri="{FF2B5EF4-FFF2-40B4-BE49-F238E27FC236}">
                <a16:creationId xmlns:a16="http://schemas.microsoft.com/office/drawing/2014/main" id="{A775974F-919E-4AB8-911C-3A39A66629A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9792" y="2151785"/>
            <a:ext cx="2826608" cy="4100824"/>
          </a:xfrm>
          <a:prstGeom prst="rect">
            <a:avLst/>
          </a:prstGeom>
          <a:ln>
            <a:solidFill>
              <a:schemeClr val="tx1"/>
            </a:solidFill>
          </a:ln>
        </p:spPr>
      </p:pic>
      <p:pic>
        <p:nvPicPr>
          <p:cNvPr id="4" name="Picture 3">
            <a:extLst>
              <a:ext uri="{FF2B5EF4-FFF2-40B4-BE49-F238E27FC236}">
                <a16:creationId xmlns:a16="http://schemas.microsoft.com/office/drawing/2014/main" id="{1CB51BD6-087D-3B69-8FE5-673B2E98FD44}"/>
              </a:ext>
              <a:ext uri="{C183D7F6-B498-43B3-948B-1728B52AA6E4}">
                <adec:decorative xmlns:adec="http://schemas.microsoft.com/office/drawing/2017/decorative" val="1"/>
              </a:ext>
            </a:extLst>
          </p:cNvPr>
          <p:cNvPicPr>
            <a:picLocks noChangeAspect="1"/>
          </p:cNvPicPr>
          <p:nvPr/>
        </p:nvPicPr>
        <p:blipFill rotWithShape="1">
          <a:blip r:embed="rId4"/>
          <a:srcRect t="4867"/>
          <a:stretch/>
        </p:blipFill>
        <p:spPr>
          <a:xfrm>
            <a:off x="1677271" y="2299020"/>
            <a:ext cx="3176447" cy="3806353"/>
          </a:xfrm>
          <a:prstGeom prst="rect">
            <a:avLst/>
          </a:prstGeom>
          <a:ln>
            <a:solidFill>
              <a:schemeClr val="tx1"/>
            </a:solidFill>
          </a:ln>
        </p:spPr>
      </p:pic>
    </p:spTree>
    <p:extLst>
      <p:ext uri="{BB962C8B-B14F-4D97-AF65-F5344CB8AC3E}">
        <p14:creationId xmlns:p14="http://schemas.microsoft.com/office/powerpoint/2010/main" val="152066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D2DD4-486A-4777-967F-6E5A31A76F93}"/>
              </a:ext>
            </a:extLst>
          </p:cNvPr>
          <p:cNvSpPr>
            <a:spLocks noGrp="1"/>
          </p:cNvSpPr>
          <p:nvPr>
            <p:ph type="title"/>
          </p:nvPr>
        </p:nvSpPr>
        <p:spPr/>
        <p:txBody>
          <a:bodyPr/>
          <a:lstStyle/>
          <a:p>
            <a:r>
              <a:rPr lang="en-US" dirty="0"/>
              <a:t>Configure On-Premises File and Folder Backup</a:t>
            </a:r>
          </a:p>
        </p:txBody>
      </p:sp>
      <p:sp>
        <p:nvSpPr>
          <p:cNvPr id="12" name="Rectangle 11">
            <a:extLst>
              <a:ext uri="{FF2B5EF4-FFF2-40B4-BE49-F238E27FC236}">
                <a16:creationId xmlns:a16="http://schemas.microsoft.com/office/drawing/2014/main" id="{0EA938F5-8001-483E-BFE2-9C21792029AF}"/>
              </a:ext>
              <a:ext uri="{C183D7F6-B498-43B3-948B-1728B52AA6E4}">
                <adec:decorative xmlns:adec="http://schemas.microsoft.com/office/drawing/2017/decorative" val="0"/>
              </a:ext>
            </a:extLst>
          </p:cNvPr>
          <p:cNvSpPr/>
          <p:nvPr/>
        </p:nvSpPr>
        <p:spPr bwMode="auto">
          <a:xfrm>
            <a:off x="427038" y="1662764"/>
            <a:ext cx="5455458" cy="939798"/>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285750">
              <a:spcBef>
                <a:spcPts val="1200"/>
              </a:spcBef>
              <a:buFont typeface="+mj-lt"/>
              <a:buAutoNum type="arabicPeriod"/>
              <a:tabLst>
                <a:tab pos="457200" algn="l"/>
              </a:tabLst>
            </a:pPr>
            <a:r>
              <a:rPr lang="en-US" sz="2200" dirty="0">
                <a:solidFill>
                  <a:schemeClr val="tx1"/>
                </a:solidFill>
              </a:rPr>
              <a:t>Create the recovery services vault</a:t>
            </a:r>
          </a:p>
        </p:txBody>
      </p:sp>
      <p:sp>
        <p:nvSpPr>
          <p:cNvPr id="13" name="Rectangle 12">
            <a:extLst>
              <a:ext uri="{FF2B5EF4-FFF2-40B4-BE49-F238E27FC236}">
                <a16:creationId xmlns:a16="http://schemas.microsoft.com/office/drawing/2014/main" id="{365142C4-1908-48D3-B6AE-412110AD833A}"/>
              </a:ext>
              <a:ext uri="{C183D7F6-B498-43B3-948B-1728B52AA6E4}">
                <adec:decorative xmlns:adec="http://schemas.microsoft.com/office/drawing/2017/decorative" val="0"/>
              </a:ext>
            </a:extLst>
          </p:cNvPr>
          <p:cNvSpPr/>
          <p:nvPr/>
        </p:nvSpPr>
        <p:spPr bwMode="auto">
          <a:xfrm>
            <a:off x="427037" y="2784460"/>
            <a:ext cx="5455458" cy="939798"/>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285750">
              <a:spcBef>
                <a:spcPts val="1200"/>
              </a:spcBef>
              <a:buFont typeface="+mj-lt"/>
              <a:buAutoNum type="arabicPeriod" startAt="2"/>
              <a:tabLst>
                <a:tab pos="342900" algn="l"/>
              </a:tabLst>
            </a:pPr>
            <a:r>
              <a:rPr lang="en-US" sz="2200" dirty="0">
                <a:solidFill>
                  <a:schemeClr val="tx1"/>
                </a:solidFill>
              </a:rPr>
              <a:t>Download the agent and credential file</a:t>
            </a:r>
          </a:p>
        </p:txBody>
      </p:sp>
      <p:sp>
        <p:nvSpPr>
          <p:cNvPr id="14" name="Rectangle 13">
            <a:extLst>
              <a:ext uri="{FF2B5EF4-FFF2-40B4-BE49-F238E27FC236}">
                <a16:creationId xmlns:a16="http://schemas.microsoft.com/office/drawing/2014/main" id="{1576ADE1-F212-47CD-B58E-E3774A5AAB1B}"/>
              </a:ext>
              <a:ext uri="{C183D7F6-B498-43B3-948B-1728B52AA6E4}">
                <adec:decorative xmlns:adec="http://schemas.microsoft.com/office/drawing/2017/decorative" val="0"/>
              </a:ext>
            </a:extLst>
          </p:cNvPr>
          <p:cNvSpPr/>
          <p:nvPr/>
        </p:nvSpPr>
        <p:spPr bwMode="auto">
          <a:xfrm>
            <a:off x="427037" y="3906156"/>
            <a:ext cx="5455458" cy="939798"/>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285750">
              <a:spcBef>
                <a:spcPts val="1200"/>
              </a:spcBef>
              <a:buFont typeface="+mj-lt"/>
              <a:buAutoNum type="arabicPeriod" startAt="3"/>
              <a:tabLst>
                <a:tab pos="342900" algn="l"/>
              </a:tabLst>
            </a:pPr>
            <a:r>
              <a:rPr lang="en-US" sz="2200" dirty="0">
                <a:solidFill>
                  <a:schemeClr val="tx1"/>
                </a:solidFill>
              </a:rPr>
              <a:t>Install and register agent</a:t>
            </a:r>
          </a:p>
        </p:txBody>
      </p:sp>
      <p:sp>
        <p:nvSpPr>
          <p:cNvPr id="15" name="Rectangle 14">
            <a:extLst>
              <a:ext uri="{FF2B5EF4-FFF2-40B4-BE49-F238E27FC236}">
                <a16:creationId xmlns:a16="http://schemas.microsoft.com/office/drawing/2014/main" id="{A6C88CE8-8384-4E3C-823A-A814C6138366}"/>
              </a:ext>
              <a:ext uri="{C183D7F6-B498-43B3-948B-1728B52AA6E4}">
                <adec:decorative xmlns:adec="http://schemas.microsoft.com/office/drawing/2017/decorative" val="0"/>
              </a:ext>
            </a:extLst>
          </p:cNvPr>
          <p:cNvSpPr/>
          <p:nvPr/>
        </p:nvSpPr>
        <p:spPr bwMode="auto">
          <a:xfrm>
            <a:off x="427037" y="5027852"/>
            <a:ext cx="5455458" cy="933872"/>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285750">
              <a:spcBef>
                <a:spcPts val="1200"/>
              </a:spcBef>
              <a:buFont typeface="+mj-lt"/>
              <a:buAutoNum type="arabicPeriod" startAt="4"/>
              <a:tabLst>
                <a:tab pos="342900" algn="l"/>
              </a:tabLst>
            </a:pPr>
            <a:r>
              <a:rPr lang="en-US" sz="2200" dirty="0">
                <a:solidFill>
                  <a:schemeClr val="tx1"/>
                </a:solidFill>
              </a:rPr>
              <a:t>Configure the backup</a:t>
            </a:r>
          </a:p>
        </p:txBody>
      </p:sp>
      <p:pic>
        <p:nvPicPr>
          <p:cNvPr id="6" name="Picture 5" descr="An Azure recovery services vault is receiving data from an Azure backup agent">
            <a:extLst>
              <a:ext uri="{FF2B5EF4-FFF2-40B4-BE49-F238E27FC236}">
                <a16:creationId xmlns:a16="http://schemas.microsoft.com/office/drawing/2014/main" id="{71EAF5ED-213B-48CD-8B85-E9817FCD8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580" y="1282575"/>
            <a:ext cx="4914220" cy="5094486"/>
          </a:xfrm>
          <a:prstGeom prst="rect">
            <a:avLst/>
          </a:prstGeom>
        </p:spPr>
      </p:pic>
    </p:spTree>
    <p:extLst>
      <p:ext uri="{BB962C8B-B14F-4D97-AF65-F5344CB8AC3E}">
        <p14:creationId xmlns:p14="http://schemas.microsoft.com/office/powerpoint/2010/main" val="425398851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Manage the Microsoft Azure Recovery Services Agent</a:t>
            </a:r>
          </a:p>
        </p:txBody>
      </p:sp>
      <p:pic>
        <p:nvPicPr>
          <p:cNvPr id="5" name="Picture 4" descr="Screenshot of the MARS agent dashboard. Several completed backup jobs are shown">
            <a:extLst>
              <a:ext uri="{FF2B5EF4-FFF2-40B4-BE49-F238E27FC236}">
                <a16:creationId xmlns:a16="http://schemas.microsoft.com/office/drawing/2014/main" id="{14EEFCAF-EAD3-451A-A004-FAB6504AA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3848" y="1492768"/>
            <a:ext cx="7748780" cy="3008894"/>
          </a:xfrm>
          <a:prstGeom prst="rect">
            <a:avLst/>
          </a:prstGeom>
          <a:ln>
            <a:solidFill>
              <a:schemeClr val="tx1"/>
            </a:solidFill>
          </a:ln>
        </p:spPr>
      </p:pic>
      <p:sp>
        <p:nvSpPr>
          <p:cNvPr id="9" name="Freeform: Shape 8">
            <a:extLst>
              <a:ext uri="{FF2B5EF4-FFF2-40B4-BE49-F238E27FC236}">
                <a16:creationId xmlns:a16="http://schemas.microsoft.com/office/drawing/2014/main" id="{D2E1E798-E41B-4186-9DFC-6A5169249139}"/>
              </a:ext>
            </a:extLst>
          </p:cNvPr>
          <p:cNvSpPr/>
          <p:nvPr/>
        </p:nvSpPr>
        <p:spPr>
          <a:xfrm>
            <a:off x="427037" y="4956145"/>
            <a:ext cx="2772988" cy="140560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1200"/>
              </a:spcBef>
            </a:pPr>
            <a:r>
              <a:rPr lang="en-US" dirty="0">
                <a:solidFill>
                  <a:schemeClr val="tx1"/>
                </a:solidFill>
              </a:rPr>
              <a:t>Backup or recover files and folders on physical or virtual Windows OS</a:t>
            </a:r>
            <a:br>
              <a:rPr lang="en-US" dirty="0">
                <a:solidFill>
                  <a:schemeClr val="tx1"/>
                </a:solidFill>
              </a:rPr>
            </a:br>
            <a:r>
              <a:rPr lang="en-US" dirty="0">
                <a:solidFill>
                  <a:schemeClr val="tx1"/>
                </a:solidFill>
              </a:rPr>
              <a:t>(VMs can be on-premises or in Azure)</a:t>
            </a:r>
          </a:p>
        </p:txBody>
      </p:sp>
      <p:sp>
        <p:nvSpPr>
          <p:cNvPr id="10" name="Freeform: Shape 9">
            <a:extLst>
              <a:ext uri="{FF2B5EF4-FFF2-40B4-BE49-F238E27FC236}">
                <a16:creationId xmlns:a16="http://schemas.microsoft.com/office/drawing/2014/main" id="{B72BC599-EEAF-4440-8C45-6903D0D7F4E7}"/>
              </a:ext>
            </a:extLst>
          </p:cNvPr>
          <p:cNvSpPr/>
          <p:nvPr/>
        </p:nvSpPr>
        <p:spPr>
          <a:xfrm>
            <a:off x="3363508" y="4956145"/>
            <a:ext cx="2772988" cy="140560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1200"/>
              </a:spcBef>
            </a:pPr>
            <a:r>
              <a:rPr lang="en-US" dirty="0">
                <a:solidFill>
                  <a:schemeClr val="tx1"/>
                </a:solidFill>
              </a:rPr>
              <a:t>No separate backup server required</a:t>
            </a:r>
          </a:p>
        </p:txBody>
      </p:sp>
      <p:sp>
        <p:nvSpPr>
          <p:cNvPr id="11" name="Freeform: Shape 10">
            <a:extLst>
              <a:ext uri="{FF2B5EF4-FFF2-40B4-BE49-F238E27FC236}">
                <a16:creationId xmlns:a16="http://schemas.microsoft.com/office/drawing/2014/main" id="{76396755-B700-478E-84EE-2B92573961F2}"/>
              </a:ext>
            </a:extLst>
          </p:cNvPr>
          <p:cNvSpPr/>
          <p:nvPr/>
        </p:nvSpPr>
        <p:spPr>
          <a:xfrm>
            <a:off x="6299979" y="4956145"/>
            <a:ext cx="2772988" cy="140560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1200"/>
              </a:spcBef>
            </a:pPr>
            <a:r>
              <a:rPr lang="en-US" dirty="0">
                <a:solidFill>
                  <a:schemeClr val="tx1"/>
                </a:solidFill>
              </a:rPr>
              <a:t>Not application aware; file, folder, and volume-level restore only</a:t>
            </a:r>
          </a:p>
        </p:txBody>
      </p:sp>
      <p:sp>
        <p:nvSpPr>
          <p:cNvPr id="12" name="Freeform: Shape 11">
            <a:extLst>
              <a:ext uri="{FF2B5EF4-FFF2-40B4-BE49-F238E27FC236}">
                <a16:creationId xmlns:a16="http://schemas.microsoft.com/office/drawing/2014/main" id="{896009CC-14B0-4941-ACBB-7F661566C0C6}"/>
              </a:ext>
            </a:extLst>
          </p:cNvPr>
          <p:cNvSpPr/>
          <p:nvPr/>
        </p:nvSpPr>
        <p:spPr>
          <a:xfrm>
            <a:off x="9236449" y="4956145"/>
            <a:ext cx="2772988" cy="140560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1200"/>
              </a:spcBef>
            </a:pPr>
            <a:r>
              <a:rPr lang="en-US" dirty="0">
                <a:solidFill>
                  <a:schemeClr val="tx1"/>
                </a:solidFill>
              </a:rPr>
              <a:t>No support for Linux</a:t>
            </a:r>
          </a:p>
        </p:txBody>
      </p:sp>
    </p:spTree>
    <p:extLst>
      <p:ext uri="{BB962C8B-B14F-4D97-AF65-F5344CB8AC3E}">
        <p14:creationId xmlns:p14="http://schemas.microsoft.com/office/powerpoint/2010/main" val="227936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CFCB5-EC37-4F38-B1A0-1D321EA38E48}"/>
              </a:ext>
            </a:extLst>
          </p:cNvPr>
          <p:cNvSpPr>
            <a:spLocks noGrp="1"/>
          </p:cNvSpPr>
          <p:nvPr>
            <p:ph type="title"/>
          </p:nvPr>
        </p:nvSpPr>
        <p:spPr/>
        <p:txBody>
          <a:bodyPr/>
          <a:lstStyle/>
          <a:p>
            <a:r>
              <a:rPr lang="en-US" dirty="0"/>
              <a:t>Implement Azure Backup Server</a:t>
            </a:r>
          </a:p>
        </p:txBody>
      </p:sp>
      <p:sp>
        <p:nvSpPr>
          <p:cNvPr id="15" name="Rectangle 14">
            <a:extLst>
              <a:ext uri="{FF2B5EF4-FFF2-40B4-BE49-F238E27FC236}">
                <a16:creationId xmlns:a16="http://schemas.microsoft.com/office/drawing/2014/main" id="{E9362324-18D1-4DE5-8E27-B5C7477FB8B0}"/>
              </a:ext>
              <a:ext uri="{C183D7F6-B498-43B3-948B-1728B52AA6E4}">
                <adec:decorative xmlns:adec="http://schemas.microsoft.com/office/drawing/2017/decorative" val="0"/>
              </a:ext>
            </a:extLst>
          </p:cNvPr>
          <p:cNvSpPr/>
          <p:nvPr/>
        </p:nvSpPr>
        <p:spPr bwMode="auto">
          <a:xfrm>
            <a:off x="392715" y="3546937"/>
            <a:ext cx="2782632" cy="200027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1200"/>
              </a:spcBef>
              <a:tabLst>
                <a:tab pos="457200" algn="l"/>
              </a:tabLst>
            </a:pPr>
            <a:r>
              <a:rPr lang="en-US" sz="2000" dirty="0">
                <a:solidFill>
                  <a:schemeClr val="tx1"/>
                </a:solidFill>
              </a:rPr>
              <a:t>App-aware backups, file/folder/volume backups, and machine state backups (bare-metal, system state)</a:t>
            </a:r>
          </a:p>
        </p:txBody>
      </p:sp>
      <p:sp>
        <p:nvSpPr>
          <p:cNvPr id="16" name="Rectangle 15">
            <a:extLst>
              <a:ext uri="{FF2B5EF4-FFF2-40B4-BE49-F238E27FC236}">
                <a16:creationId xmlns:a16="http://schemas.microsoft.com/office/drawing/2014/main" id="{ADAAF9CF-6614-49A6-A1E8-05D0D9299214}"/>
              </a:ext>
              <a:ext uri="{C183D7F6-B498-43B3-948B-1728B52AA6E4}">
                <adec:decorative xmlns:adec="http://schemas.microsoft.com/office/drawing/2017/decorative" val="0"/>
              </a:ext>
            </a:extLst>
          </p:cNvPr>
          <p:cNvSpPr/>
          <p:nvPr/>
        </p:nvSpPr>
        <p:spPr bwMode="auto">
          <a:xfrm>
            <a:off x="3332842" y="3546937"/>
            <a:ext cx="2782632" cy="200027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Each machine runs the DPM/MABS protection agent, and the MARS agent runs on the MABS/DPM </a:t>
            </a:r>
          </a:p>
        </p:txBody>
      </p:sp>
      <p:sp>
        <p:nvSpPr>
          <p:cNvPr id="17" name="Rectangle 16">
            <a:extLst>
              <a:ext uri="{FF2B5EF4-FFF2-40B4-BE49-F238E27FC236}">
                <a16:creationId xmlns:a16="http://schemas.microsoft.com/office/drawing/2014/main" id="{DDD0DDEB-BB68-4C87-8A2A-088AE9D550E6}"/>
              </a:ext>
              <a:ext uri="{C183D7F6-B498-43B3-948B-1728B52AA6E4}">
                <adec:decorative xmlns:adec="http://schemas.microsoft.com/office/drawing/2017/decorative" val="0"/>
              </a:ext>
            </a:extLst>
          </p:cNvPr>
          <p:cNvSpPr/>
          <p:nvPr/>
        </p:nvSpPr>
        <p:spPr bwMode="auto">
          <a:xfrm>
            <a:off x="6272967" y="3546937"/>
            <a:ext cx="2782632" cy="200027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Flexibility and granular scheduling options</a:t>
            </a:r>
          </a:p>
        </p:txBody>
      </p:sp>
      <p:sp>
        <p:nvSpPr>
          <p:cNvPr id="27" name="Rectangle 26">
            <a:extLst>
              <a:ext uri="{FF2B5EF4-FFF2-40B4-BE49-F238E27FC236}">
                <a16:creationId xmlns:a16="http://schemas.microsoft.com/office/drawing/2014/main" id="{112EC80F-A203-456F-990C-8F7AC3D72CF4}"/>
              </a:ext>
              <a:ext uri="{C183D7F6-B498-43B3-948B-1728B52AA6E4}">
                <adec:decorative xmlns:adec="http://schemas.microsoft.com/office/drawing/2017/decorative" val="0"/>
              </a:ext>
            </a:extLst>
          </p:cNvPr>
          <p:cNvSpPr/>
          <p:nvPr/>
        </p:nvSpPr>
        <p:spPr bwMode="auto">
          <a:xfrm>
            <a:off x="9213090" y="3546937"/>
            <a:ext cx="2782632" cy="200027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Manage backups for multiple machines in</a:t>
            </a:r>
            <a:br>
              <a:rPr lang="en-US" sz="2000" dirty="0">
                <a:solidFill>
                  <a:schemeClr val="tx1"/>
                </a:solidFill>
              </a:rPr>
            </a:br>
            <a:r>
              <a:rPr lang="en-US" sz="2000" dirty="0">
                <a:solidFill>
                  <a:schemeClr val="tx1"/>
                </a:solidFill>
              </a:rPr>
              <a:t>a protection group</a:t>
            </a:r>
          </a:p>
        </p:txBody>
      </p:sp>
      <p:grpSp>
        <p:nvGrpSpPr>
          <p:cNvPr id="3" name="Group 2" descr="Specialized workloads, file and folders, and System Center backup to Azure. ">
            <a:extLst>
              <a:ext uri="{FF2B5EF4-FFF2-40B4-BE49-F238E27FC236}">
                <a16:creationId xmlns:a16="http://schemas.microsoft.com/office/drawing/2014/main" id="{DED68692-D7E5-488C-9EF7-4E1194B58D9D}"/>
              </a:ext>
            </a:extLst>
          </p:cNvPr>
          <p:cNvGrpSpPr/>
          <p:nvPr/>
        </p:nvGrpSpPr>
        <p:grpSpPr>
          <a:xfrm>
            <a:off x="1600072" y="1617003"/>
            <a:ext cx="9751099" cy="1476394"/>
            <a:chOff x="1600072" y="1806190"/>
            <a:chExt cx="9751099" cy="1476394"/>
          </a:xfrm>
        </p:grpSpPr>
        <p:grpSp>
          <p:nvGrpSpPr>
            <p:cNvPr id="21" name="Group 20" descr="Specialized Workloads, Virtual Machines,&#10;Files/Folders/Volumes are shown going to disk. The disk using System Center DPM or Azure Backup Server to store data in Azure">
              <a:extLst>
                <a:ext uri="{FF2B5EF4-FFF2-40B4-BE49-F238E27FC236}">
                  <a16:creationId xmlns:a16="http://schemas.microsoft.com/office/drawing/2014/main" id="{4D616651-D349-4DB3-8601-A2A89A2A3BD8}"/>
                </a:ext>
              </a:extLst>
            </p:cNvPr>
            <p:cNvGrpSpPr/>
            <p:nvPr/>
          </p:nvGrpSpPr>
          <p:grpSpPr>
            <a:xfrm>
              <a:off x="1600072" y="1806190"/>
              <a:ext cx="9751099" cy="1476394"/>
              <a:chOff x="1372028" y="3180338"/>
              <a:chExt cx="8875941" cy="873210"/>
            </a:xfrm>
          </p:grpSpPr>
          <p:sp>
            <p:nvSpPr>
              <p:cNvPr id="22" name="Rectangle 21">
                <a:extLst>
                  <a:ext uri="{FF2B5EF4-FFF2-40B4-BE49-F238E27FC236}">
                    <a16:creationId xmlns:a16="http://schemas.microsoft.com/office/drawing/2014/main" id="{3D663981-AD83-4959-B836-83848FB57576}"/>
                  </a:ext>
                </a:extLst>
              </p:cNvPr>
              <p:cNvSpPr/>
              <p:nvPr/>
            </p:nvSpPr>
            <p:spPr>
              <a:xfrm>
                <a:off x="1372028" y="3424572"/>
                <a:ext cx="1733744" cy="382271"/>
              </a:xfrm>
              <a:prstGeom prst="rect">
                <a:avLst/>
              </a:prstGeom>
            </p:spPr>
            <p:txBody>
              <a:bodyPr wrap="none" anchor="ctr" anchorCtr="0">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Segoe UI" pitchFamily="34" charset="0"/>
                  </a:rPr>
                  <a:t>Specialized Workloads</a:t>
                </a:r>
              </a:p>
              <a:p>
                <a:pPr marL="0" marR="0" lvl="0" indent="0" algn="ctr" defTabSz="932472"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Segoe UI" pitchFamily="34" charset="0"/>
                  </a:rPr>
                  <a:t>Virtual Machines</a:t>
                </a:r>
              </a:p>
              <a:p>
                <a:pPr marL="0" marR="0" lvl="0" indent="0" algn="ctr" defTabSz="932472"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Segoe UI" pitchFamily="34" charset="0"/>
                  </a:rPr>
                  <a:t>Files/Folders/Volumes</a:t>
                </a:r>
              </a:p>
            </p:txBody>
          </p:sp>
          <p:pic>
            <p:nvPicPr>
              <p:cNvPr id="23" name="Picture 22">
                <a:extLst>
                  <a:ext uri="{FF2B5EF4-FFF2-40B4-BE49-F238E27FC236}">
                    <a16:creationId xmlns:a16="http://schemas.microsoft.com/office/drawing/2014/main" id="{CC572199-42F9-42E5-95E3-A18A7F433F43}"/>
                  </a:ext>
                </a:extLst>
              </p:cNvPr>
              <p:cNvPicPr>
                <a:picLocks noChangeAspect="1"/>
              </p:cNvPicPr>
              <p:nvPr/>
            </p:nvPicPr>
            <p:blipFill>
              <a:blip r:embed="rId2"/>
              <a:stretch>
                <a:fillRect/>
              </a:stretch>
            </p:blipFill>
            <p:spPr>
              <a:xfrm>
                <a:off x="4264948" y="3267768"/>
                <a:ext cx="819150" cy="704850"/>
              </a:xfrm>
              <a:prstGeom prst="rect">
                <a:avLst/>
              </a:prstGeom>
            </p:spPr>
          </p:pic>
          <p:sp>
            <p:nvSpPr>
              <p:cNvPr id="24" name="Rectangle 23">
                <a:extLst>
                  <a:ext uri="{FF2B5EF4-FFF2-40B4-BE49-F238E27FC236}">
                    <a16:creationId xmlns:a16="http://schemas.microsoft.com/office/drawing/2014/main" id="{455E2513-8B44-422A-954C-B901F6BD288B}"/>
                  </a:ext>
                </a:extLst>
              </p:cNvPr>
              <p:cNvSpPr/>
              <p:nvPr/>
            </p:nvSpPr>
            <p:spPr>
              <a:xfrm>
                <a:off x="5663674" y="3456428"/>
                <a:ext cx="1867983" cy="318559"/>
              </a:xfrm>
              <a:prstGeom prst="rect">
                <a:avLst/>
              </a:prstGeom>
            </p:spPr>
            <p:txBody>
              <a:bodyPr wrap="none" anchor="ctr" anchorCtr="0">
                <a:noAutofit/>
              </a:bodyPr>
              <a:lstStyle/>
              <a:p>
                <a:pPr marL="0" marR="0" lvl="0" indent="0" algn="ctr" defTabSz="932472" eaLnBrk="1" fontAlgn="base"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Segoe UI" pitchFamily="34" charset="0"/>
                  </a:rPr>
                  <a:t>System Center DPM</a:t>
                </a:r>
              </a:p>
              <a:p>
                <a:pPr marL="0" marR="0" lvl="0" indent="0" algn="ctr" defTabSz="932472" eaLnBrk="1" fontAlgn="base"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Segoe UI" pitchFamily="34" charset="0"/>
                  </a:rPr>
                  <a:t>Or Azure Backup Server</a:t>
                </a:r>
              </a:p>
            </p:txBody>
          </p:sp>
          <p:sp>
            <p:nvSpPr>
              <p:cNvPr id="25" name="Cloud 24">
                <a:extLst>
                  <a:ext uri="{FF2B5EF4-FFF2-40B4-BE49-F238E27FC236}">
                    <a16:creationId xmlns:a16="http://schemas.microsoft.com/office/drawing/2014/main" id="{990AB74D-8B17-416A-8B65-193561D3AFDB}"/>
                  </a:ext>
                </a:extLst>
              </p:cNvPr>
              <p:cNvSpPr/>
              <p:nvPr/>
            </p:nvSpPr>
            <p:spPr>
              <a:xfrm>
                <a:off x="8130845" y="3180338"/>
                <a:ext cx="2117124" cy="873210"/>
              </a:xfrm>
              <a:prstGeom prst="cloud">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Azure</a:t>
                </a:r>
              </a:p>
            </p:txBody>
          </p:sp>
          <p:cxnSp>
            <p:nvCxnSpPr>
              <p:cNvPr id="28" name="Connector: Elbow 27">
                <a:extLst>
                  <a:ext uri="{FF2B5EF4-FFF2-40B4-BE49-F238E27FC236}">
                    <a16:creationId xmlns:a16="http://schemas.microsoft.com/office/drawing/2014/main" id="{AB43EA14-9E34-455D-A7C3-6082EFCC70F6}"/>
                  </a:ext>
                </a:extLst>
              </p:cNvPr>
              <p:cNvCxnSpPr>
                <a:cxnSpLocks/>
                <a:stCxn id="23" idx="3"/>
                <a:endCxn id="25" idx="2"/>
              </p:cNvCxnSpPr>
              <p:nvPr/>
            </p:nvCxnSpPr>
            <p:spPr>
              <a:xfrm flipV="1">
                <a:off x="5084098" y="3616943"/>
                <a:ext cx="3053314" cy="3250"/>
              </a:xfrm>
              <a:prstGeom prst="bentConnector3">
                <a:avLst/>
              </a:prstGeom>
              <a:noFill/>
              <a:ln w="28575" cap="flat" cmpd="sng" algn="ctr">
                <a:solidFill>
                  <a:sysClr val="windowText" lastClr="000000"/>
                </a:solidFill>
                <a:prstDash val="solid"/>
                <a:miter lim="800000"/>
                <a:tailEnd type="triangle"/>
              </a:ln>
              <a:effectLst/>
            </p:spPr>
          </p:cxnSp>
        </p:grpSp>
        <p:cxnSp>
          <p:nvCxnSpPr>
            <p:cNvPr id="6" name="Straight Arrow Connector 5">
              <a:extLst>
                <a:ext uri="{FF2B5EF4-FFF2-40B4-BE49-F238E27FC236}">
                  <a16:creationId xmlns:a16="http://schemas.microsoft.com/office/drawing/2014/main" id="{9AB8E267-5ECE-4EE2-803D-F91C21525AF3}"/>
                </a:ext>
              </a:extLst>
            </p:cNvPr>
            <p:cNvCxnSpPr>
              <a:stCxn id="22" idx="3"/>
            </p:cNvCxnSpPr>
            <p:nvPr/>
          </p:nvCxnSpPr>
          <p:spPr>
            <a:xfrm>
              <a:off x="3504761" y="2542299"/>
              <a:ext cx="1241504" cy="758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785912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67103-DC41-9527-D2D6-C65264391849}"/>
              </a:ext>
            </a:extLst>
          </p:cNvPr>
          <p:cNvSpPr>
            <a:spLocks noGrp="1"/>
          </p:cNvSpPr>
          <p:nvPr>
            <p:ph type="title"/>
          </p:nvPr>
        </p:nvSpPr>
        <p:spPr/>
        <p:txBody>
          <a:bodyPr/>
          <a:lstStyle/>
          <a:p>
            <a:r>
              <a:rPr lang="en-US" dirty="0"/>
              <a:t>Administer Data Protection whiteboard</a:t>
            </a:r>
          </a:p>
        </p:txBody>
      </p:sp>
      <p:grpSp>
        <p:nvGrpSpPr>
          <p:cNvPr id="24" name="Group 23" descr="Backup items using secure network and backup policies. ">
            <a:extLst>
              <a:ext uri="{FF2B5EF4-FFF2-40B4-BE49-F238E27FC236}">
                <a16:creationId xmlns:a16="http://schemas.microsoft.com/office/drawing/2014/main" id="{D474D875-7B91-A48B-BE3A-27390E8CC39F}"/>
              </a:ext>
            </a:extLst>
          </p:cNvPr>
          <p:cNvGrpSpPr/>
          <p:nvPr/>
        </p:nvGrpSpPr>
        <p:grpSpPr>
          <a:xfrm>
            <a:off x="1869325" y="1143000"/>
            <a:ext cx="8339682" cy="5228742"/>
            <a:chOff x="5569954" y="1261756"/>
            <a:chExt cx="6313713" cy="5268662"/>
          </a:xfrm>
        </p:grpSpPr>
        <p:sp>
          <p:nvSpPr>
            <p:cNvPr id="5" name="TextBox 4">
              <a:extLst>
                <a:ext uri="{FF2B5EF4-FFF2-40B4-BE49-F238E27FC236}">
                  <a16:creationId xmlns:a16="http://schemas.microsoft.com/office/drawing/2014/main" id="{C82E5B49-0BD9-B408-BC77-5B57E8EF4E84}"/>
                </a:ext>
              </a:extLst>
            </p:cNvPr>
            <p:cNvSpPr txBox="1"/>
            <p:nvPr/>
          </p:nvSpPr>
          <p:spPr>
            <a:xfrm>
              <a:off x="5861637" y="2754490"/>
              <a:ext cx="1781624" cy="992917"/>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Resilient backups (LRS, (RA-) GRS</a:t>
              </a:r>
            </a:p>
          </p:txBody>
        </p:sp>
        <p:sp>
          <p:nvSpPr>
            <p:cNvPr id="6" name="TextBox 5">
              <a:extLst>
                <a:ext uri="{FF2B5EF4-FFF2-40B4-BE49-F238E27FC236}">
                  <a16:creationId xmlns:a16="http://schemas.microsoft.com/office/drawing/2014/main" id="{66E76116-75E2-8322-50B3-80B1D616E7EA}"/>
                </a:ext>
              </a:extLst>
            </p:cNvPr>
            <p:cNvSpPr txBox="1"/>
            <p:nvPr/>
          </p:nvSpPr>
          <p:spPr>
            <a:xfrm>
              <a:off x="7573931" y="2754490"/>
              <a:ext cx="2014958" cy="992917"/>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Multiple access tiers (snapshots and vaults)</a:t>
              </a:r>
            </a:p>
          </p:txBody>
        </p:sp>
        <p:sp>
          <p:nvSpPr>
            <p:cNvPr id="7" name="TextBox 6" descr="whiteboard diagram editable version">
              <a:extLst>
                <a:ext uri="{FF2B5EF4-FFF2-40B4-BE49-F238E27FC236}">
                  <a16:creationId xmlns:a16="http://schemas.microsoft.com/office/drawing/2014/main" id="{48A0F381-481C-D21F-E1E0-442C0E626F19}"/>
                </a:ext>
              </a:extLst>
            </p:cNvPr>
            <p:cNvSpPr txBox="1"/>
            <p:nvPr/>
          </p:nvSpPr>
          <p:spPr>
            <a:xfrm>
              <a:off x="9667281" y="2754490"/>
              <a:ext cx="2216386" cy="992917"/>
            </a:xfrm>
            <a:prstGeom prst="rect">
              <a:avLst/>
            </a:prstGeom>
            <a:noFill/>
            <a:ln>
              <a:noFill/>
            </a:ln>
          </p:spPr>
          <p:txBody>
            <a:bodyPr wrap="square" lIns="186521" tIns="149217" rIns="186521" bIns="149217" rtlCol="0">
              <a:spAutoFit/>
            </a:bodyPr>
            <a:lstStyle/>
            <a:p>
              <a:pPr defTabSz="932597">
                <a:lnSpc>
                  <a:spcPct val="90000"/>
                </a:lnSpc>
                <a:spcAft>
                  <a:spcPts val="612"/>
                </a:spcAft>
              </a:pPr>
              <a:r>
                <a:rPr lang="en-US" sz="1632" dirty="0">
                  <a:gradFill>
                    <a:gsLst>
                      <a:gs pos="2917">
                        <a:srgbClr val="000000"/>
                      </a:gs>
                      <a:gs pos="30000">
                        <a:srgbClr val="000000"/>
                      </a:gs>
                    </a:gsLst>
                    <a:lin ang="5400000" scaled="0"/>
                  </a:gradFill>
                  <a:latin typeface="Segoe UI"/>
                </a:rPr>
                <a:t>Built-in security (RBAC, encryption, soft-delete)</a:t>
              </a:r>
            </a:p>
          </p:txBody>
        </p:sp>
        <p:sp>
          <p:nvSpPr>
            <p:cNvPr id="8" name="TextBox 7">
              <a:extLst>
                <a:ext uri="{FF2B5EF4-FFF2-40B4-BE49-F238E27FC236}">
                  <a16:creationId xmlns:a16="http://schemas.microsoft.com/office/drawing/2014/main" id="{207BC234-C80E-31D8-6751-5617289A5BC6}"/>
                </a:ext>
              </a:extLst>
            </p:cNvPr>
            <p:cNvSpPr txBox="1"/>
            <p:nvPr/>
          </p:nvSpPr>
          <p:spPr>
            <a:xfrm>
              <a:off x="6104727" y="2090746"/>
              <a:ext cx="5406172" cy="531870"/>
            </a:xfrm>
            <a:prstGeom prst="rect">
              <a:avLst/>
            </a:prstGeom>
            <a:solidFill>
              <a:schemeClr val="bg2">
                <a:lumMod val="95000"/>
              </a:schemeClr>
            </a:solidFill>
            <a:ln>
              <a:solidFill>
                <a:schemeClr val="tx1"/>
              </a:solidFill>
            </a:ln>
          </p:spPr>
          <p:txBody>
            <a:bodyPr wrap="square" lIns="93260" tIns="149217" rIns="93260" bIns="149217" rtlCol="0" anchor="ctr" anchorCtr="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Backup Policies</a:t>
              </a:r>
            </a:p>
          </p:txBody>
        </p:sp>
        <p:sp>
          <p:nvSpPr>
            <p:cNvPr id="9" name="TextBox 8">
              <a:extLst>
                <a:ext uri="{FF2B5EF4-FFF2-40B4-BE49-F238E27FC236}">
                  <a16:creationId xmlns:a16="http://schemas.microsoft.com/office/drawing/2014/main" id="{D2570F24-EBD9-83CF-DBAB-692B60336983}"/>
                </a:ext>
              </a:extLst>
            </p:cNvPr>
            <p:cNvSpPr txBox="1"/>
            <p:nvPr/>
          </p:nvSpPr>
          <p:spPr>
            <a:xfrm>
              <a:off x="8208750" y="4685051"/>
              <a:ext cx="1723093" cy="753395"/>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Virtual machines</a:t>
              </a:r>
            </a:p>
          </p:txBody>
        </p:sp>
        <p:sp>
          <p:nvSpPr>
            <p:cNvPr id="10" name="TextBox 9">
              <a:extLst>
                <a:ext uri="{FF2B5EF4-FFF2-40B4-BE49-F238E27FC236}">
                  <a16:creationId xmlns:a16="http://schemas.microsoft.com/office/drawing/2014/main" id="{C838BC3E-E1FC-0A2F-6EAB-A8B588D1323F}"/>
                </a:ext>
              </a:extLst>
            </p:cNvPr>
            <p:cNvSpPr txBox="1"/>
            <p:nvPr/>
          </p:nvSpPr>
          <p:spPr>
            <a:xfrm>
              <a:off x="9524469" y="5318045"/>
              <a:ext cx="1412518" cy="992917"/>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SAP Hana in Azure VM</a:t>
              </a:r>
            </a:p>
          </p:txBody>
        </p:sp>
        <p:sp>
          <p:nvSpPr>
            <p:cNvPr id="11" name="TextBox 10">
              <a:extLst>
                <a:ext uri="{FF2B5EF4-FFF2-40B4-BE49-F238E27FC236}">
                  <a16:creationId xmlns:a16="http://schemas.microsoft.com/office/drawing/2014/main" id="{9338FFF3-A885-CBF5-C703-199777C49913}"/>
                </a:ext>
              </a:extLst>
            </p:cNvPr>
            <p:cNvSpPr txBox="1"/>
            <p:nvPr/>
          </p:nvSpPr>
          <p:spPr>
            <a:xfrm>
              <a:off x="7415253" y="5306979"/>
              <a:ext cx="1796578" cy="1223439"/>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Azure Database for PostgreSQL servers</a:t>
              </a:r>
            </a:p>
          </p:txBody>
        </p:sp>
        <p:sp>
          <p:nvSpPr>
            <p:cNvPr id="12" name="TextBox 11">
              <a:extLst>
                <a:ext uri="{FF2B5EF4-FFF2-40B4-BE49-F238E27FC236}">
                  <a16:creationId xmlns:a16="http://schemas.microsoft.com/office/drawing/2014/main" id="{48B1DEFE-2977-92BE-FF86-E0B72524E6D9}"/>
                </a:ext>
              </a:extLst>
            </p:cNvPr>
            <p:cNvSpPr txBox="1"/>
            <p:nvPr/>
          </p:nvSpPr>
          <p:spPr>
            <a:xfrm>
              <a:off x="5569954" y="5334429"/>
              <a:ext cx="1341666" cy="992917"/>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On-premises servers</a:t>
              </a:r>
            </a:p>
          </p:txBody>
        </p:sp>
        <p:sp>
          <p:nvSpPr>
            <p:cNvPr id="13" name="TextBox 12">
              <a:extLst>
                <a:ext uri="{FF2B5EF4-FFF2-40B4-BE49-F238E27FC236}">
                  <a16:creationId xmlns:a16="http://schemas.microsoft.com/office/drawing/2014/main" id="{696B624B-36EC-8AA7-0733-BA63238C452B}"/>
                </a:ext>
              </a:extLst>
            </p:cNvPr>
            <p:cNvSpPr txBox="1"/>
            <p:nvPr/>
          </p:nvSpPr>
          <p:spPr>
            <a:xfrm>
              <a:off x="6434835" y="4722695"/>
              <a:ext cx="1497825" cy="1223439"/>
            </a:xfrm>
            <a:prstGeom prst="rect">
              <a:avLst/>
            </a:prstGeom>
            <a:noFill/>
            <a:ln>
              <a:noFill/>
            </a:ln>
          </p:spPr>
          <p:txBody>
            <a:bodyPr wrap="square" lIns="186521" tIns="149217" rIns="186521" bIns="149217" rtlCol="0">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Azure storage (Files, Disks, and Blobs)</a:t>
              </a:r>
            </a:p>
          </p:txBody>
        </p:sp>
        <p:cxnSp>
          <p:nvCxnSpPr>
            <p:cNvPr id="14" name="Straight Arrow Connector 13">
              <a:extLst>
                <a:ext uri="{FF2B5EF4-FFF2-40B4-BE49-F238E27FC236}">
                  <a16:creationId xmlns:a16="http://schemas.microsoft.com/office/drawing/2014/main" id="{9755FAEF-DC1E-D586-06B8-907B24566D25}"/>
                </a:ext>
              </a:extLst>
            </p:cNvPr>
            <p:cNvCxnSpPr>
              <a:cxnSpLocks/>
              <a:stCxn id="12" idx="0"/>
            </p:cNvCxnSpPr>
            <p:nvPr/>
          </p:nvCxnSpPr>
          <p:spPr>
            <a:xfrm flipV="1">
              <a:off x="6240787" y="4427802"/>
              <a:ext cx="0" cy="906626"/>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5B48CD6-9FCA-7723-8579-426B9AA1E940}"/>
                </a:ext>
              </a:extLst>
            </p:cNvPr>
            <p:cNvCxnSpPr>
              <a:cxnSpLocks/>
            </p:cNvCxnSpPr>
            <p:nvPr/>
          </p:nvCxnSpPr>
          <p:spPr>
            <a:xfrm flipV="1">
              <a:off x="7175728" y="4375652"/>
              <a:ext cx="0" cy="39590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03ADACC-1877-7423-9DF1-DA1DFCB0B4E2}"/>
                </a:ext>
              </a:extLst>
            </p:cNvPr>
            <p:cNvCxnSpPr>
              <a:cxnSpLocks/>
              <a:stCxn id="11" idx="0"/>
            </p:cNvCxnSpPr>
            <p:nvPr/>
          </p:nvCxnSpPr>
          <p:spPr>
            <a:xfrm flipV="1">
              <a:off x="8313542" y="4375652"/>
              <a:ext cx="0" cy="931326"/>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E42E13D-2A75-A721-22BF-5B85FC199F0A}"/>
                </a:ext>
              </a:extLst>
            </p:cNvPr>
            <p:cNvCxnSpPr>
              <a:cxnSpLocks/>
              <a:stCxn id="9" idx="0"/>
            </p:cNvCxnSpPr>
            <p:nvPr/>
          </p:nvCxnSpPr>
          <p:spPr>
            <a:xfrm flipV="1">
              <a:off x="9070297" y="4388108"/>
              <a:ext cx="0" cy="29694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8A407A3-F2DD-8863-A103-91589A1F692E}"/>
                </a:ext>
              </a:extLst>
            </p:cNvPr>
            <p:cNvCxnSpPr>
              <a:cxnSpLocks/>
              <a:stCxn id="10" idx="0"/>
            </p:cNvCxnSpPr>
            <p:nvPr/>
          </p:nvCxnSpPr>
          <p:spPr>
            <a:xfrm flipV="1">
              <a:off x="10230729" y="4375652"/>
              <a:ext cx="0" cy="942392"/>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9" name="Graphic 18">
              <a:extLst>
                <a:ext uri="{FF2B5EF4-FFF2-40B4-BE49-F238E27FC236}">
                  <a16:creationId xmlns:a16="http://schemas.microsoft.com/office/drawing/2014/main" id="{966057BA-662F-EA93-5A41-9FCA5B8378A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80452" y="1261756"/>
              <a:ext cx="757177" cy="845630"/>
            </a:xfrm>
            <a:prstGeom prst="rect">
              <a:avLst/>
            </a:prstGeom>
          </p:spPr>
        </p:pic>
        <p:sp>
          <p:nvSpPr>
            <p:cNvPr id="20" name="Callout: Up Arrow 19">
              <a:extLst>
                <a:ext uri="{FF2B5EF4-FFF2-40B4-BE49-F238E27FC236}">
                  <a16:creationId xmlns:a16="http://schemas.microsoft.com/office/drawing/2014/main" id="{15138AEC-5CCE-C645-237D-53B229C4D936}"/>
                </a:ext>
              </a:extLst>
            </p:cNvPr>
            <p:cNvSpPr/>
            <p:nvPr/>
          </p:nvSpPr>
          <p:spPr bwMode="auto">
            <a:xfrm>
              <a:off x="6094858" y="3673106"/>
              <a:ext cx="5406172" cy="618754"/>
            </a:xfrm>
            <a:prstGeom prst="upArrowCallout">
              <a:avLst/>
            </a:prstGeom>
            <a:solidFill>
              <a:schemeClr val="bg2">
                <a:lumMod val="95000"/>
              </a:schemeClr>
            </a:solidFill>
            <a:ln>
              <a:solidFill>
                <a:schemeClr val="tx1">
                  <a:lumMod val="85000"/>
                  <a:lumOff val="1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r>
                <a:rPr lang="en-US" sz="1632" dirty="0">
                  <a:gradFill>
                    <a:gsLst>
                      <a:gs pos="2917">
                        <a:srgbClr val="000000"/>
                      </a:gs>
                      <a:gs pos="30000">
                        <a:srgbClr val="000000"/>
                      </a:gs>
                    </a:gsLst>
                    <a:lin ang="5400000" scaled="0"/>
                  </a:gradFill>
                  <a:latin typeface="Segoe UI"/>
                </a:rPr>
                <a:t>HTTPS, Secure Azure Networks (NSG and Firewall)</a:t>
              </a:r>
            </a:p>
            <a:p>
              <a:pPr algn="ctr" defTabSz="951028" fontAlgn="base">
                <a:lnSpc>
                  <a:spcPct val="90000"/>
                </a:lnSpc>
                <a:spcBef>
                  <a:spcPct val="0"/>
                </a:spcBef>
                <a:spcAft>
                  <a:spcPct val="0"/>
                </a:spcAft>
              </a:pPr>
              <a:endParaRPr lang="en-US" sz="1632"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22" name="TextBox 21">
              <a:extLst>
                <a:ext uri="{FF2B5EF4-FFF2-40B4-BE49-F238E27FC236}">
                  <a16:creationId xmlns:a16="http://schemas.microsoft.com/office/drawing/2014/main" id="{E9C4F45D-7E3A-6DC2-4FD0-AA1C329A2441}"/>
                </a:ext>
              </a:extLst>
            </p:cNvPr>
            <p:cNvSpPr txBox="1"/>
            <p:nvPr/>
          </p:nvSpPr>
          <p:spPr>
            <a:xfrm>
              <a:off x="10597834" y="4744758"/>
              <a:ext cx="1100963" cy="544380"/>
            </a:xfrm>
            <a:prstGeom prst="rect">
              <a:avLst/>
            </a:prstGeom>
            <a:noFill/>
          </p:spPr>
          <p:txBody>
            <a:bodyPr wrap="square">
              <a:spAutoFit/>
            </a:bodyPr>
            <a:lstStyle/>
            <a:p>
              <a:pPr algn="ctr" defTabSz="932597">
                <a:lnSpc>
                  <a:spcPct val="90000"/>
                </a:lnSpc>
                <a:spcAft>
                  <a:spcPts val="612"/>
                </a:spcAft>
              </a:pPr>
              <a:r>
                <a:rPr lang="en-US" sz="1632" dirty="0">
                  <a:gradFill>
                    <a:gsLst>
                      <a:gs pos="2917">
                        <a:srgbClr val="000000"/>
                      </a:gs>
                      <a:gs pos="30000">
                        <a:srgbClr val="000000"/>
                      </a:gs>
                    </a:gsLst>
                    <a:lin ang="5400000" scaled="0"/>
                  </a:gradFill>
                  <a:latin typeface="Segoe UI"/>
                </a:rPr>
                <a:t>SQL in Azure VM</a:t>
              </a:r>
            </a:p>
          </p:txBody>
        </p:sp>
        <p:cxnSp>
          <p:nvCxnSpPr>
            <p:cNvPr id="23" name="Straight Arrow Connector 22">
              <a:extLst>
                <a:ext uri="{FF2B5EF4-FFF2-40B4-BE49-F238E27FC236}">
                  <a16:creationId xmlns:a16="http://schemas.microsoft.com/office/drawing/2014/main" id="{D3C99AED-B546-4029-1916-250B7E8A9097}"/>
                </a:ext>
              </a:extLst>
            </p:cNvPr>
            <p:cNvCxnSpPr>
              <a:cxnSpLocks/>
            </p:cNvCxnSpPr>
            <p:nvPr/>
          </p:nvCxnSpPr>
          <p:spPr>
            <a:xfrm flipV="1">
              <a:off x="11148316" y="4375652"/>
              <a:ext cx="0" cy="29694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8194586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3DD8D-F14F-4ECF-97AD-E3DB7A446F78}"/>
              </a:ext>
            </a:extLst>
          </p:cNvPr>
          <p:cNvSpPr>
            <a:spLocks noGrp="1"/>
          </p:cNvSpPr>
          <p:nvPr>
            <p:ph type="title"/>
          </p:nvPr>
        </p:nvSpPr>
        <p:spPr/>
        <p:txBody>
          <a:bodyPr/>
          <a:lstStyle/>
          <a:p>
            <a:r>
              <a:rPr lang="en-US" dirty="0"/>
              <a:t>Compare Backup Options</a:t>
            </a:r>
          </a:p>
        </p:txBody>
      </p:sp>
      <p:graphicFrame>
        <p:nvGraphicFramePr>
          <p:cNvPr id="6" name="Table 5">
            <a:extLst>
              <a:ext uri="{FF2B5EF4-FFF2-40B4-BE49-F238E27FC236}">
                <a16:creationId xmlns:a16="http://schemas.microsoft.com/office/drawing/2014/main" id="{0B9CE051-9CE0-461A-AE76-C1C367230FF4}"/>
              </a:ext>
            </a:extLst>
          </p:cNvPr>
          <p:cNvGraphicFramePr>
            <a:graphicFrameLocks noGrp="1"/>
          </p:cNvGraphicFramePr>
          <p:nvPr/>
        </p:nvGraphicFramePr>
        <p:xfrm>
          <a:off x="420913" y="1342114"/>
          <a:ext cx="11577413" cy="4795928"/>
        </p:xfrm>
        <a:graphic>
          <a:graphicData uri="http://schemas.openxmlformats.org/drawingml/2006/table">
            <a:tbl>
              <a:tblPr firstRow="1" bandRow="1">
                <a:tableStyleId>{E8B1032C-EA38-4F05-BA0D-38AFFFC7BED3}</a:tableStyleId>
              </a:tblPr>
              <a:tblGrid>
                <a:gridCol w="1625601">
                  <a:extLst>
                    <a:ext uri="{9D8B030D-6E8A-4147-A177-3AD203B41FA5}">
                      <a16:colId xmlns:a16="http://schemas.microsoft.com/office/drawing/2014/main" val="432228811"/>
                    </a:ext>
                  </a:extLst>
                </a:gridCol>
                <a:gridCol w="3265715">
                  <a:extLst>
                    <a:ext uri="{9D8B030D-6E8A-4147-A177-3AD203B41FA5}">
                      <a16:colId xmlns:a16="http://schemas.microsoft.com/office/drawing/2014/main" val="75774198"/>
                    </a:ext>
                  </a:extLst>
                </a:gridCol>
                <a:gridCol w="3006271">
                  <a:extLst>
                    <a:ext uri="{9D8B030D-6E8A-4147-A177-3AD203B41FA5}">
                      <a16:colId xmlns:a16="http://schemas.microsoft.com/office/drawing/2014/main" val="2296394419"/>
                    </a:ext>
                  </a:extLst>
                </a:gridCol>
                <a:gridCol w="1562100">
                  <a:extLst>
                    <a:ext uri="{9D8B030D-6E8A-4147-A177-3AD203B41FA5}">
                      <a16:colId xmlns:a16="http://schemas.microsoft.com/office/drawing/2014/main" val="3872385710"/>
                    </a:ext>
                  </a:extLst>
                </a:gridCol>
                <a:gridCol w="2117726">
                  <a:extLst>
                    <a:ext uri="{9D8B030D-6E8A-4147-A177-3AD203B41FA5}">
                      <a16:colId xmlns:a16="http://schemas.microsoft.com/office/drawing/2014/main" val="8381727"/>
                    </a:ext>
                  </a:extLst>
                </a:gridCol>
              </a:tblGrid>
              <a:tr h="448063">
                <a:tc>
                  <a:txBody>
                    <a:bodyPr/>
                    <a:lstStyle/>
                    <a:p>
                      <a:pPr algn="ctr">
                        <a:spcBef>
                          <a:spcPts val="300"/>
                        </a:spcBef>
                      </a:pPr>
                      <a:r>
                        <a:rPr lang="en-US" sz="1800" b="0" dirty="0">
                          <a:solidFill>
                            <a:schemeClr val="bg1"/>
                          </a:solidFill>
                          <a:effectLst/>
                          <a:latin typeface="+mj-lt"/>
                        </a:rPr>
                        <a:t>Component</a:t>
                      </a:r>
                    </a:p>
                  </a:txBody>
                  <a:tcPr marT="9144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ctr">
                        <a:spcBef>
                          <a:spcPts val="300"/>
                        </a:spcBef>
                      </a:pPr>
                      <a:r>
                        <a:rPr lang="en-US" sz="1800" b="0" dirty="0">
                          <a:solidFill>
                            <a:schemeClr val="bg1"/>
                          </a:solidFill>
                          <a:effectLst/>
                          <a:latin typeface="+mj-lt"/>
                        </a:rPr>
                        <a:t>Benefits</a:t>
                      </a:r>
                    </a:p>
                  </a:txBody>
                  <a:tcPr marT="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ctr">
                        <a:spcBef>
                          <a:spcPts val="300"/>
                        </a:spcBef>
                      </a:pPr>
                      <a:r>
                        <a:rPr lang="en-US" sz="1800" b="0" dirty="0">
                          <a:solidFill>
                            <a:schemeClr val="bg1"/>
                          </a:solidFill>
                          <a:effectLst/>
                          <a:latin typeface="+mj-lt"/>
                        </a:rPr>
                        <a:t>Limits</a:t>
                      </a:r>
                    </a:p>
                  </a:txBody>
                  <a:tcPr marT="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ctr">
                        <a:spcBef>
                          <a:spcPts val="300"/>
                        </a:spcBef>
                      </a:pPr>
                      <a:r>
                        <a:rPr lang="en-US" sz="1800" b="0" dirty="0">
                          <a:solidFill>
                            <a:schemeClr val="bg1"/>
                          </a:solidFill>
                          <a:effectLst/>
                          <a:latin typeface="+mj-lt"/>
                        </a:rPr>
                        <a:t>Protects</a:t>
                      </a:r>
                    </a:p>
                  </a:txBody>
                  <a:tcPr marT="914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ctr">
                        <a:spcBef>
                          <a:spcPts val="300"/>
                        </a:spcBef>
                      </a:pPr>
                      <a:r>
                        <a:rPr lang="en-US" sz="1800" b="0" dirty="0">
                          <a:solidFill>
                            <a:schemeClr val="bg1"/>
                          </a:solidFill>
                          <a:effectLst/>
                          <a:latin typeface="+mj-lt"/>
                        </a:rPr>
                        <a:t>Backup Storage</a:t>
                      </a:r>
                    </a:p>
                  </a:txBody>
                  <a:tcPr marT="9144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extLst>
                  <a:ext uri="{0D108BD9-81ED-4DB2-BD59-A6C34878D82A}">
                    <a16:rowId xmlns:a16="http://schemas.microsoft.com/office/drawing/2014/main" val="2757862615"/>
                  </a:ext>
                </a:extLst>
              </a:tr>
              <a:tr h="1601411">
                <a:tc>
                  <a:txBody>
                    <a:bodyPr/>
                    <a:lstStyle/>
                    <a:p>
                      <a:pPr algn="l">
                        <a:spcBef>
                          <a:spcPts val="300"/>
                        </a:spcBef>
                      </a:pPr>
                      <a:r>
                        <a:rPr lang="en-US" sz="1600" dirty="0">
                          <a:solidFill>
                            <a:schemeClr val="tx1"/>
                          </a:solidFill>
                          <a:effectLst/>
                          <a:latin typeface="+mj-lt"/>
                        </a:rPr>
                        <a:t>Azure Backup (MARS) agent</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Backup files and folders on physical or virtual</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Windows OS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No separate backup</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server required</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Backup 3x per day</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Not application aware</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File, folder, and volume-level</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restore only</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No support for Linux</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Files </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Folders</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Recovery</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services vault</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80730330"/>
                  </a:ext>
                </a:extLst>
              </a:tr>
              <a:tr h="2746454">
                <a:tc>
                  <a:txBody>
                    <a:bodyPr/>
                    <a:lstStyle/>
                    <a:p>
                      <a:pPr algn="l">
                        <a:spcBef>
                          <a:spcPts val="300"/>
                        </a:spcBef>
                      </a:pPr>
                      <a:r>
                        <a:rPr lang="en-US" sz="1600" dirty="0">
                          <a:solidFill>
                            <a:schemeClr val="tx1"/>
                          </a:solidFill>
                          <a:effectLst/>
                          <a:latin typeface="+mj-lt"/>
                        </a:rPr>
                        <a:t>Azure</a:t>
                      </a:r>
                      <a:br>
                        <a:rPr lang="en-US" sz="1600" dirty="0">
                          <a:solidFill>
                            <a:schemeClr val="tx1"/>
                          </a:solidFill>
                          <a:effectLst/>
                          <a:latin typeface="+mj-lt"/>
                        </a:rPr>
                      </a:br>
                      <a:r>
                        <a:rPr lang="en-US" sz="1600" dirty="0">
                          <a:solidFill>
                            <a:schemeClr val="tx1"/>
                          </a:solidFill>
                          <a:effectLst/>
                          <a:latin typeface="+mj-lt"/>
                        </a:rPr>
                        <a:t>Backup Server (MABS)</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App aware snapshots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Full flex for when to backups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Recovery granularity</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Linux support on Hyper-V and VMware VMs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Backup and restore</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VMware VMs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Doesn’t require a System Center license</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Cannot backup Oracle workloads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Always requires live Azure subscription</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No support for tape backup</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Files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Folders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Volumes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VMs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Applications</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Workloads</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Recovery</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services vault</a:t>
                      </a:r>
                    </a:p>
                    <a:p>
                      <a:pPr marL="231775" indent="-171450" algn="l" defTabSz="932742" rtl="0" eaLnBrk="1" latinLnBrk="0" hangingPunct="1">
                        <a:spcBef>
                          <a:spcPts val="0"/>
                        </a:spcBef>
                        <a:spcAft>
                          <a:spcPts val="500"/>
                        </a:spcAft>
                        <a:buFont typeface="Arial" panose="020B0604020202020204" pitchFamily="34" charset="0"/>
                        <a:buChar char="•"/>
                      </a:pPr>
                      <a:r>
                        <a:rPr lang="en-US" sz="1600" kern="1200" dirty="0">
                          <a:solidFill>
                            <a:schemeClr val="tx1"/>
                          </a:solidFill>
                          <a:effectLst/>
                          <a:latin typeface="+mn-lt"/>
                          <a:ea typeface="+mn-ea"/>
                          <a:cs typeface="+mn-cs"/>
                        </a:rPr>
                        <a:t>Locally</a:t>
                      </a:r>
                      <a:br>
                        <a:rPr lang="en-US" sz="1600" kern="1200" dirty="0">
                          <a:solidFill>
                            <a:schemeClr val="tx1"/>
                          </a:solidFill>
                          <a:effectLst/>
                          <a:latin typeface="+mn-lt"/>
                          <a:ea typeface="+mn-ea"/>
                          <a:cs typeface="+mn-cs"/>
                        </a:rPr>
                      </a:br>
                      <a:r>
                        <a:rPr lang="en-US" sz="1600" kern="1200" dirty="0">
                          <a:solidFill>
                            <a:schemeClr val="tx1"/>
                          </a:solidFill>
                          <a:effectLst/>
                          <a:latin typeface="+mn-lt"/>
                          <a:ea typeface="+mn-ea"/>
                          <a:cs typeface="+mn-cs"/>
                        </a:rPr>
                        <a:t>attached disk</a:t>
                      </a:r>
                    </a:p>
                  </a:txBody>
                  <a:tcPr marT="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17439897"/>
                  </a:ext>
                </a:extLst>
              </a:tr>
            </a:tbl>
          </a:graphicData>
        </a:graphic>
      </p:graphicFrame>
    </p:spTree>
    <p:extLst>
      <p:ext uri="{BB962C8B-B14F-4D97-AF65-F5344CB8AC3E}">
        <p14:creationId xmlns:p14="http://schemas.microsoft.com/office/powerpoint/2010/main" val="91548509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1340" y="3232160"/>
            <a:ext cx="6472474" cy="1130181"/>
          </a:xfrm>
        </p:spPr>
        <p:txBody>
          <a:bodyPr/>
          <a:lstStyle/>
          <a:p>
            <a:r>
              <a:rPr lang="en-US" dirty="0"/>
              <a:t>Introduction to Azure Backup</a:t>
            </a:r>
          </a:p>
        </p:txBody>
      </p:sp>
    </p:spTree>
    <p:extLst>
      <p:ext uri="{BB962C8B-B14F-4D97-AF65-F5344CB8AC3E}">
        <p14:creationId xmlns:p14="http://schemas.microsoft.com/office/powerpoint/2010/main" val="257291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34C8A-3E3B-4CEE-8154-8D225F079A57}"/>
              </a:ext>
            </a:extLst>
          </p:cNvPr>
          <p:cNvSpPr>
            <a:spLocks noGrp="1"/>
          </p:cNvSpPr>
          <p:nvPr>
            <p:ph type="title"/>
          </p:nvPr>
        </p:nvSpPr>
        <p:spPr/>
        <p:txBody>
          <a:bodyPr/>
          <a:lstStyle/>
          <a:p>
            <a:pPr>
              <a:lnSpc>
                <a:spcPct val="100000"/>
              </a:lnSpc>
            </a:pPr>
            <a:r>
              <a:rPr lang="en-US" spc="0" dirty="0">
                <a:solidFill>
                  <a:schemeClr val="tx1"/>
                </a:solidFill>
              </a:rPr>
              <a:t>Learning Objectives – Introduction to Azure Backup</a:t>
            </a:r>
          </a:p>
        </p:txBody>
      </p:sp>
      <p:sp>
        <p:nvSpPr>
          <p:cNvPr id="72" name="Text Placeholder 2">
            <a:extLst>
              <a:ext uri="{FF2B5EF4-FFF2-40B4-BE49-F238E27FC236}">
                <a16:creationId xmlns:a16="http://schemas.microsoft.com/office/drawing/2014/main" id="{277FE40F-C039-454A-BB31-DE97AC12AF54}"/>
              </a:ext>
            </a:extLst>
          </p:cNvPr>
          <p:cNvSpPr txBox="1">
            <a:spLocks/>
          </p:cNvSpPr>
          <p:nvPr/>
        </p:nvSpPr>
        <p:spPr>
          <a:xfrm>
            <a:off x="477332" y="1568381"/>
            <a:ext cx="5508303" cy="3530743"/>
          </a:xfrm>
          <a:prstGeom prst="rect">
            <a:avLst/>
          </a:prstGeom>
        </p:spPr>
        <p:txBody>
          <a:bodyPr vert="horz" wrap="square" lIns="0" tIns="0" rIns="0" bIns="0"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Aft>
                <a:spcPts val="600"/>
              </a:spcAft>
              <a:buFont typeface="Arial" panose="020B0604020202020204" pitchFamily="34" charset="0"/>
              <a:buChar char="•"/>
            </a:pPr>
            <a:r>
              <a:rPr lang="en-US" sz="2000" spc="0" dirty="0">
                <a:solidFill>
                  <a:schemeClr val="tx1"/>
                </a:solidFill>
                <a:latin typeface="+mn-lt"/>
              </a:rPr>
              <a:t>What is Azure Backup?</a:t>
            </a:r>
          </a:p>
          <a:p>
            <a:pPr marL="342900" indent="-342900">
              <a:spcAft>
                <a:spcPts val="600"/>
              </a:spcAft>
              <a:buFont typeface="Arial" panose="020B0604020202020204" pitchFamily="34" charset="0"/>
              <a:buChar char="•"/>
            </a:pPr>
            <a:r>
              <a:rPr lang="en-US" sz="2000" spc="0" dirty="0">
                <a:solidFill>
                  <a:schemeClr val="tx1"/>
                </a:solidFill>
                <a:latin typeface="+mn-lt"/>
              </a:rPr>
              <a:t>How Azure Backup works</a:t>
            </a:r>
          </a:p>
          <a:p>
            <a:pPr marL="342900" indent="-342900">
              <a:spcAft>
                <a:spcPts val="600"/>
              </a:spcAft>
              <a:buFont typeface="Arial" panose="020B0604020202020204" pitchFamily="34" charset="0"/>
              <a:buChar char="•"/>
            </a:pPr>
            <a:r>
              <a:rPr lang="en-US" sz="2000" spc="0" dirty="0">
                <a:solidFill>
                  <a:schemeClr val="tx1"/>
                </a:solidFill>
                <a:latin typeface="+mn-lt"/>
              </a:rPr>
              <a:t>Implement Azure Backup Center</a:t>
            </a:r>
          </a:p>
          <a:p>
            <a:pPr marL="342900" indent="-342900">
              <a:spcAft>
                <a:spcPts val="600"/>
              </a:spcAft>
              <a:buFont typeface="Arial" panose="020B0604020202020204" pitchFamily="34" charset="0"/>
              <a:buChar char="•"/>
            </a:pPr>
            <a:r>
              <a:rPr lang="en-US" sz="2000" spc="0" dirty="0">
                <a:solidFill>
                  <a:schemeClr val="tx1"/>
                </a:solidFill>
                <a:latin typeface="+mn-lt"/>
              </a:rPr>
              <a:t>Demonstration – Backup Azure File Shares</a:t>
            </a:r>
          </a:p>
          <a:p>
            <a:pPr marL="342900" indent="-342900">
              <a:spcAft>
                <a:spcPts val="600"/>
              </a:spcAft>
              <a:buFont typeface="Arial" panose="020B0604020202020204" pitchFamily="34" charset="0"/>
              <a:buChar char="•"/>
            </a:pPr>
            <a:r>
              <a:rPr lang="en-US" sz="2000" spc="0" dirty="0">
                <a:solidFill>
                  <a:schemeClr val="tx1"/>
                </a:solidFill>
                <a:latin typeface="+mn-lt"/>
              </a:rPr>
              <a:t>Learning Recap</a:t>
            </a:r>
          </a:p>
        </p:txBody>
      </p:sp>
      <p:sp>
        <p:nvSpPr>
          <p:cNvPr id="4" name="TextBox 3">
            <a:extLst>
              <a:ext uri="{FF2B5EF4-FFF2-40B4-BE49-F238E27FC236}">
                <a16:creationId xmlns:a16="http://schemas.microsoft.com/office/drawing/2014/main" id="{863FE9BD-898F-59AC-6FFF-812E9035EA3F}"/>
              </a:ext>
            </a:extLst>
          </p:cNvPr>
          <p:cNvSpPr txBox="1"/>
          <p:nvPr/>
        </p:nvSpPr>
        <p:spPr>
          <a:xfrm>
            <a:off x="6450840" y="1848730"/>
            <a:ext cx="4761702" cy="2970044"/>
          </a:xfrm>
          <a:prstGeom prst="rect">
            <a:avLst/>
          </a:prstGeom>
          <a:noFill/>
        </p:spPr>
        <p:txBody>
          <a:bodyPr wrap="square">
            <a:spAutoFit/>
          </a:bodyPr>
          <a:lstStyle/>
          <a:p>
            <a:pPr algn="l"/>
            <a:r>
              <a:rPr lang="en-US" kern="0" dirty="0">
                <a:solidFill>
                  <a:srgbClr val="243A5E"/>
                </a:solidFill>
              </a:rPr>
              <a:t>Monitor and maintain Azure resources (10–15%): Implement backup and recovery</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Create a Recovery Services vault</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Create an Azure Backup vault</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Create and configure a backup policy</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Perform backup and restore operations by using Azure Backup</a:t>
            </a:r>
          </a:p>
          <a:p>
            <a:pPr marL="173038" marR="0" lvl="0" indent="-1730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and interpret reports and alerts for backups</a:t>
            </a:r>
          </a:p>
        </p:txBody>
      </p:sp>
    </p:spTree>
    <p:extLst>
      <p:ext uri="{BB962C8B-B14F-4D97-AF65-F5344CB8AC3E}">
        <p14:creationId xmlns:p14="http://schemas.microsoft.com/office/powerpoint/2010/main" val="303540693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045668-DE74-0CE8-FD9D-77A2D914666D}"/>
              </a:ext>
            </a:extLst>
          </p:cNvPr>
          <p:cNvSpPr>
            <a:spLocks noGrp="1"/>
          </p:cNvSpPr>
          <p:nvPr>
            <p:ph type="title"/>
          </p:nvPr>
        </p:nvSpPr>
        <p:spPr/>
        <p:txBody>
          <a:bodyPr/>
          <a:lstStyle/>
          <a:p>
            <a:r>
              <a:rPr lang="en-US" dirty="0"/>
              <a:t>What is Azure Backup?</a:t>
            </a:r>
          </a:p>
        </p:txBody>
      </p:sp>
      <p:grpSp>
        <p:nvGrpSpPr>
          <p:cNvPr id="28" name="Group 27" descr="Image of the Azure Backup Features.">
            <a:extLst>
              <a:ext uri="{FF2B5EF4-FFF2-40B4-BE49-F238E27FC236}">
                <a16:creationId xmlns:a16="http://schemas.microsoft.com/office/drawing/2014/main" id="{C4E4E9DE-4CEE-E8A4-D1B1-99F339A53C9B}"/>
              </a:ext>
            </a:extLst>
          </p:cNvPr>
          <p:cNvGrpSpPr/>
          <p:nvPr/>
        </p:nvGrpSpPr>
        <p:grpSpPr>
          <a:xfrm>
            <a:off x="2476982" y="1397477"/>
            <a:ext cx="6794340" cy="4630799"/>
            <a:chOff x="1666754" y="1635765"/>
            <a:chExt cx="6794340" cy="5112275"/>
          </a:xfrm>
        </p:grpSpPr>
        <p:sp>
          <p:nvSpPr>
            <p:cNvPr id="27" name="Rectangle 26">
              <a:extLst>
                <a:ext uri="{FF2B5EF4-FFF2-40B4-BE49-F238E27FC236}">
                  <a16:creationId xmlns:a16="http://schemas.microsoft.com/office/drawing/2014/main" id="{9345E834-0511-9938-AA80-792BEB3DF2E2}"/>
                </a:ext>
              </a:extLst>
            </p:cNvPr>
            <p:cNvSpPr/>
            <p:nvPr/>
          </p:nvSpPr>
          <p:spPr bwMode="auto">
            <a:xfrm>
              <a:off x="1666754" y="1635765"/>
              <a:ext cx="6794340" cy="5112275"/>
            </a:xfrm>
            <a:prstGeom prst="rect">
              <a:avLst/>
            </a:prstGeom>
            <a:noFill/>
            <a:ln w="6350">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EF6EB578-6775-6A63-6A54-CD8A47359BF2}"/>
                </a:ext>
              </a:extLst>
            </p:cNvPr>
            <p:cNvSpPr/>
            <p:nvPr/>
          </p:nvSpPr>
          <p:spPr bwMode="auto">
            <a:xfrm>
              <a:off x="2233915" y="2577894"/>
              <a:ext cx="5486400" cy="2112688"/>
            </a:xfrm>
            <a:prstGeom prst="rect">
              <a:avLst/>
            </a:prstGeom>
            <a:noFill/>
            <a:ln w="6350">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8" name="Graphic 7">
              <a:extLst>
                <a:ext uri="{FF2B5EF4-FFF2-40B4-BE49-F238E27FC236}">
                  <a16:creationId xmlns:a16="http://schemas.microsoft.com/office/drawing/2014/main" id="{38A5C970-A0A5-D95C-D3E6-F265DD84EC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57006" y="1728069"/>
              <a:ext cx="830020" cy="830020"/>
            </a:xfrm>
            <a:prstGeom prst="rect">
              <a:avLst/>
            </a:prstGeom>
          </p:spPr>
        </p:pic>
        <p:sp>
          <p:nvSpPr>
            <p:cNvPr id="9" name="Rectangle: Rounded Corners 8">
              <a:extLst>
                <a:ext uri="{FF2B5EF4-FFF2-40B4-BE49-F238E27FC236}">
                  <a16:creationId xmlns:a16="http://schemas.microsoft.com/office/drawing/2014/main" id="{C4A09DA6-852F-70A6-B29B-5B9CD7F75A91}"/>
                </a:ext>
              </a:extLst>
            </p:cNvPr>
            <p:cNvSpPr/>
            <p:nvPr/>
          </p:nvSpPr>
          <p:spPr bwMode="auto">
            <a:xfrm>
              <a:off x="2368553" y="2757610"/>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Recovery Point Management</a:t>
              </a:r>
            </a:p>
          </p:txBody>
        </p:sp>
        <p:sp>
          <p:nvSpPr>
            <p:cNvPr id="10" name="Rectangle: Rounded Corners 9">
              <a:extLst>
                <a:ext uri="{FF2B5EF4-FFF2-40B4-BE49-F238E27FC236}">
                  <a16:creationId xmlns:a16="http://schemas.microsoft.com/office/drawing/2014/main" id="{5CD84854-97B0-7DE2-EEF6-6CBCBB68A4E0}"/>
                </a:ext>
              </a:extLst>
            </p:cNvPr>
            <p:cNvSpPr/>
            <p:nvPr/>
          </p:nvSpPr>
          <p:spPr bwMode="auto">
            <a:xfrm>
              <a:off x="2394554" y="3691388"/>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Storage Management</a:t>
              </a:r>
            </a:p>
          </p:txBody>
        </p:sp>
        <p:sp>
          <p:nvSpPr>
            <p:cNvPr id="11" name="Rectangle: Rounded Corners 10">
              <a:extLst>
                <a:ext uri="{FF2B5EF4-FFF2-40B4-BE49-F238E27FC236}">
                  <a16:creationId xmlns:a16="http://schemas.microsoft.com/office/drawing/2014/main" id="{67499505-8DFA-36DC-D59A-A2D21A963A2D}"/>
                </a:ext>
              </a:extLst>
            </p:cNvPr>
            <p:cNvSpPr/>
            <p:nvPr/>
          </p:nvSpPr>
          <p:spPr bwMode="auto">
            <a:xfrm>
              <a:off x="5495380" y="2757610"/>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Resiliency and Availability</a:t>
              </a:r>
            </a:p>
          </p:txBody>
        </p:sp>
        <p:sp>
          <p:nvSpPr>
            <p:cNvPr id="12" name="Rectangle: Rounded Corners 11">
              <a:extLst>
                <a:ext uri="{FF2B5EF4-FFF2-40B4-BE49-F238E27FC236}">
                  <a16:creationId xmlns:a16="http://schemas.microsoft.com/office/drawing/2014/main" id="{5E7E9885-35A2-E7DB-FF51-8805B90AA9A0}"/>
                </a:ext>
              </a:extLst>
            </p:cNvPr>
            <p:cNvSpPr/>
            <p:nvPr/>
          </p:nvSpPr>
          <p:spPr bwMode="auto">
            <a:xfrm>
              <a:off x="5521381" y="3691388"/>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Data Tiering</a:t>
              </a:r>
            </a:p>
          </p:txBody>
        </p:sp>
        <p:grpSp>
          <p:nvGrpSpPr>
            <p:cNvPr id="18" name="Group 17">
              <a:extLst>
                <a:ext uri="{FF2B5EF4-FFF2-40B4-BE49-F238E27FC236}">
                  <a16:creationId xmlns:a16="http://schemas.microsoft.com/office/drawing/2014/main" id="{DE913A5C-F40A-BE45-6D47-4D81A946B5F5}"/>
                </a:ext>
              </a:extLst>
            </p:cNvPr>
            <p:cNvGrpSpPr/>
            <p:nvPr/>
          </p:nvGrpSpPr>
          <p:grpSpPr>
            <a:xfrm>
              <a:off x="4452229" y="3054472"/>
              <a:ext cx="914400" cy="930337"/>
              <a:chOff x="3948812" y="2927303"/>
              <a:chExt cx="914400" cy="930337"/>
            </a:xfrm>
          </p:grpSpPr>
          <p:pic>
            <p:nvPicPr>
              <p:cNvPr id="16" name="Graphic 15" descr="Table with solid fill">
                <a:extLst>
                  <a:ext uri="{FF2B5EF4-FFF2-40B4-BE49-F238E27FC236}">
                    <a16:creationId xmlns:a16="http://schemas.microsoft.com/office/drawing/2014/main" id="{DD643D19-10CE-C909-E1AD-FC75B63CA642}"/>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48812" y="2927303"/>
                <a:ext cx="914400" cy="914400"/>
              </a:xfrm>
              <a:prstGeom prst="rect">
                <a:avLst/>
              </a:prstGeom>
            </p:spPr>
          </p:pic>
          <p:sp>
            <p:nvSpPr>
              <p:cNvPr id="17" name="Hexagon 16">
                <a:extLst>
                  <a:ext uri="{FF2B5EF4-FFF2-40B4-BE49-F238E27FC236}">
                    <a16:creationId xmlns:a16="http://schemas.microsoft.com/office/drawing/2014/main" id="{D5D66E8D-CDAE-692B-C05E-3FDAD6FA22AF}"/>
                  </a:ext>
                </a:extLst>
              </p:cNvPr>
              <p:cNvSpPr/>
              <p:nvPr/>
            </p:nvSpPr>
            <p:spPr bwMode="auto">
              <a:xfrm>
                <a:off x="4281970" y="3400440"/>
                <a:ext cx="490918" cy="457200"/>
              </a:xfrm>
              <a:prstGeom prst="hexagon">
                <a:avLst/>
              </a:prstGeom>
              <a:solidFill>
                <a:schemeClr val="accent3">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21" name="TextBox 20">
              <a:extLst>
                <a:ext uri="{FF2B5EF4-FFF2-40B4-BE49-F238E27FC236}">
                  <a16:creationId xmlns:a16="http://schemas.microsoft.com/office/drawing/2014/main" id="{D845BB44-585B-097D-8ADF-805DCF07BAB5}"/>
                </a:ext>
              </a:extLst>
            </p:cNvPr>
            <p:cNvSpPr txBox="1"/>
            <p:nvPr/>
          </p:nvSpPr>
          <p:spPr>
            <a:xfrm>
              <a:off x="3517115" y="1975588"/>
              <a:ext cx="3211027" cy="341632"/>
            </a:xfrm>
            <a:prstGeom prst="rect">
              <a:avLst/>
            </a:prstGeom>
            <a:noFill/>
          </p:spPr>
          <p:txBody>
            <a:bodyPr wrap="square">
              <a:sp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Azure Backup Service</a:t>
              </a:r>
            </a:p>
          </p:txBody>
        </p:sp>
        <p:sp>
          <p:nvSpPr>
            <p:cNvPr id="22" name="Rectangle: Rounded Corners 21">
              <a:extLst>
                <a:ext uri="{FF2B5EF4-FFF2-40B4-BE49-F238E27FC236}">
                  <a16:creationId xmlns:a16="http://schemas.microsoft.com/office/drawing/2014/main" id="{3DACF268-A4C4-006F-92EE-E427C73A8A8B}"/>
                </a:ext>
              </a:extLst>
            </p:cNvPr>
            <p:cNvSpPr/>
            <p:nvPr/>
          </p:nvSpPr>
          <p:spPr bwMode="auto">
            <a:xfrm>
              <a:off x="1828300" y="4888596"/>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Multi-user Authorization</a:t>
              </a:r>
            </a:p>
          </p:txBody>
        </p:sp>
        <p:sp>
          <p:nvSpPr>
            <p:cNvPr id="23" name="Rectangle: Rounded Corners 22">
              <a:extLst>
                <a:ext uri="{FF2B5EF4-FFF2-40B4-BE49-F238E27FC236}">
                  <a16:creationId xmlns:a16="http://schemas.microsoft.com/office/drawing/2014/main" id="{6AD8FA4E-5E2F-BF5F-DF8F-2066EDEB4101}"/>
                </a:ext>
              </a:extLst>
            </p:cNvPr>
            <p:cNvSpPr/>
            <p:nvPr/>
          </p:nvSpPr>
          <p:spPr bwMode="auto">
            <a:xfrm>
              <a:off x="1828300" y="5842179"/>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Multi-factor Authentication</a:t>
              </a:r>
            </a:p>
          </p:txBody>
        </p:sp>
        <p:sp>
          <p:nvSpPr>
            <p:cNvPr id="24" name="Rectangle: Rounded Corners 23">
              <a:extLst>
                <a:ext uri="{FF2B5EF4-FFF2-40B4-BE49-F238E27FC236}">
                  <a16:creationId xmlns:a16="http://schemas.microsoft.com/office/drawing/2014/main" id="{103D59B6-86EB-E373-EF82-60CF0A17F19B}"/>
                </a:ext>
              </a:extLst>
            </p:cNvPr>
            <p:cNvSpPr/>
            <p:nvPr/>
          </p:nvSpPr>
          <p:spPr bwMode="auto">
            <a:xfrm>
              <a:off x="4046206" y="4888596"/>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Policy Management</a:t>
              </a:r>
            </a:p>
          </p:txBody>
        </p:sp>
        <p:sp>
          <p:nvSpPr>
            <p:cNvPr id="25" name="Rectangle: Rounded Corners 24">
              <a:extLst>
                <a:ext uri="{FF2B5EF4-FFF2-40B4-BE49-F238E27FC236}">
                  <a16:creationId xmlns:a16="http://schemas.microsoft.com/office/drawing/2014/main" id="{B29B1A3B-1C3F-4A4D-CE61-77BF271A20CD}"/>
                </a:ext>
              </a:extLst>
            </p:cNvPr>
            <p:cNvSpPr/>
            <p:nvPr/>
          </p:nvSpPr>
          <p:spPr bwMode="auto">
            <a:xfrm>
              <a:off x="4046206" y="5842179"/>
              <a:ext cx="1954925" cy="754062"/>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Access Control</a:t>
              </a:r>
            </a:p>
          </p:txBody>
        </p:sp>
        <p:sp>
          <p:nvSpPr>
            <p:cNvPr id="26" name="Rectangle: Rounded Corners 25">
              <a:extLst>
                <a:ext uri="{FF2B5EF4-FFF2-40B4-BE49-F238E27FC236}">
                  <a16:creationId xmlns:a16="http://schemas.microsoft.com/office/drawing/2014/main" id="{4C1CAE90-0DA8-A7CB-DF83-896F4222100D}"/>
                </a:ext>
              </a:extLst>
            </p:cNvPr>
            <p:cNvSpPr/>
            <p:nvPr/>
          </p:nvSpPr>
          <p:spPr bwMode="auto">
            <a:xfrm>
              <a:off x="6264112" y="4888857"/>
              <a:ext cx="1954925" cy="1707384"/>
            </a:xfrm>
            <a:prstGeom prst="roundRect">
              <a:avLst/>
            </a:prstGeom>
            <a:solidFill>
              <a:schemeClr val="accent1"/>
            </a:solid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tx1"/>
                  </a:solidFill>
                  <a:ea typeface="Segoe UI" pitchFamily="34" charset="0"/>
                  <a:cs typeface="Segoe UI" pitchFamily="34" charset="0"/>
                </a:rPr>
                <a:t>Monitoring &amp; Reporting</a:t>
              </a:r>
            </a:p>
          </p:txBody>
        </p:sp>
      </p:grpSp>
      <p:sp>
        <p:nvSpPr>
          <p:cNvPr id="29" name="TextBox 28">
            <a:extLst>
              <a:ext uri="{FF2B5EF4-FFF2-40B4-BE49-F238E27FC236}">
                <a16:creationId xmlns:a16="http://schemas.microsoft.com/office/drawing/2014/main" id="{F1BD650D-95D6-CE6C-03B9-E5B7A9911EDF}"/>
              </a:ext>
              <a:ext uri="{C183D7F6-B498-43B3-948B-1728B52AA6E4}">
                <adec:decorative xmlns:adec="http://schemas.microsoft.com/office/drawing/2017/decorative" val="1"/>
              </a:ext>
            </a:extLst>
          </p:cNvPr>
          <p:cNvSpPr txBox="1"/>
          <p:nvPr/>
        </p:nvSpPr>
        <p:spPr>
          <a:xfrm>
            <a:off x="9415939" y="2625475"/>
            <a:ext cx="2820352" cy="2862322"/>
          </a:xfrm>
          <a:prstGeom prst="rect">
            <a:avLst/>
          </a:prstGeom>
          <a:noFill/>
        </p:spPr>
        <p:txBody>
          <a:bodyPr wrap="square">
            <a:spAutoFit/>
          </a:bodyPr>
          <a:lstStyle/>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Azure Virtual Machines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Azure Managed Disks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Azure Files Shares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SQL Server in Azure VMs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SAP HANA databases in Azure VMs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Azure Database for PostgreSQL servers</a:t>
            </a:r>
          </a:p>
          <a:p>
            <a:pPr marL="173038" indent="-173038" algn="l">
              <a:buFont typeface="Arial" panose="020B0604020202020204" pitchFamily="34" charset="0"/>
              <a:buChar char="•"/>
            </a:pPr>
            <a:r>
              <a:rPr lang="en-US" b="0" i="0" dirty="0">
                <a:solidFill>
                  <a:srgbClr val="161616"/>
                </a:solidFill>
                <a:effectLst/>
                <a:highlight>
                  <a:srgbClr val="FFFFFF"/>
                </a:highlight>
                <a:latin typeface="Segoe UI" panose="020B0502040204020203" pitchFamily="34" charset="0"/>
              </a:rPr>
              <a:t>Azure Blobs</a:t>
            </a:r>
          </a:p>
        </p:txBody>
      </p:sp>
      <p:sp>
        <p:nvSpPr>
          <p:cNvPr id="30" name="TextBox 29">
            <a:extLst>
              <a:ext uri="{FF2B5EF4-FFF2-40B4-BE49-F238E27FC236}">
                <a16:creationId xmlns:a16="http://schemas.microsoft.com/office/drawing/2014/main" id="{211D535A-5DCC-ADD0-6F1E-8BE4034FB42A}"/>
              </a:ext>
              <a:ext uri="{C183D7F6-B498-43B3-948B-1728B52AA6E4}">
                <adec:decorative xmlns:adec="http://schemas.microsoft.com/office/drawing/2017/decorative" val="1"/>
              </a:ext>
            </a:extLst>
          </p:cNvPr>
          <p:cNvSpPr txBox="1"/>
          <p:nvPr/>
        </p:nvSpPr>
        <p:spPr>
          <a:xfrm>
            <a:off x="208117" y="3241260"/>
            <a:ext cx="2204490" cy="923330"/>
          </a:xfrm>
          <a:prstGeom prst="rect">
            <a:avLst/>
          </a:prstGeom>
          <a:noFill/>
        </p:spPr>
        <p:txBody>
          <a:bodyPr wrap="square">
            <a:spAutoFit/>
          </a:bodyPr>
          <a:lstStyle/>
          <a:p>
            <a:pPr algn="ctr"/>
            <a:r>
              <a:rPr lang="en-US" b="0" i="0" dirty="0">
                <a:solidFill>
                  <a:srgbClr val="161616"/>
                </a:solidFill>
                <a:effectLst/>
                <a:highlight>
                  <a:srgbClr val="FFFFFF"/>
                </a:highlight>
                <a:latin typeface="Segoe UI" panose="020B0502040204020203" pitchFamily="34" charset="0"/>
              </a:rPr>
              <a:t>On-premises files, folders, and system state</a:t>
            </a:r>
          </a:p>
        </p:txBody>
      </p:sp>
      <p:cxnSp>
        <p:nvCxnSpPr>
          <p:cNvPr id="32" name="Connector: Elbow 31">
            <a:extLst>
              <a:ext uri="{FF2B5EF4-FFF2-40B4-BE49-F238E27FC236}">
                <a16:creationId xmlns:a16="http://schemas.microsoft.com/office/drawing/2014/main" id="{9745BE1D-5E3A-5A0E-98A9-9514CB137019}"/>
              </a:ext>
              <a:ext uri="{C183D7F6-B498-43B3-948B-1728B52AA6E4}">
                <adec:decorative xmlns:adec="http://schemas.microsoft.com/office/drawing/2017/decorative" val="1"/>
              </a:ext>
            </a:extLst>
          </p:cNvPr>
          <p:cNvCxnSpPr>
            <a:endCxn id="30" idx="0"/>
          </p:cNvCxnSpPr>
          <p:nvPr/>
        </p:nvCxnSpPr>
        <p:spPr>
          <a:xfrm rot="10800000" flipV="1">
            <a:off x="1310362" y="2250876"/>
            <a:ext cx="1166620" cy="990384"/>
          </a:xfrm>
          <a:prstGeom prst="bent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36E672C8-AB72-2429-B762-4BF31DB6FCCB}"/>
              </a:ext>
              <a:ext uri="{C183D7F6-B498-43B3-948B-1728B52AA6E4}">
                <adec:decorative xmlns:adec="http://schemas.microsoft.com/office/drawing/2017/decorative" val="1"/>
              </a:ext>
            </a:extLst>
          </p:cNvPr>
          <p:cNvCxnSpPr>
            <a:cxnSpLocks/>
            <a:endCxn id="29" idx="0"/>
          </p:cNvCxnSpPr>
          <p:nvPr/>
        </p:nvCxnSpPr>
        <p:spPr>
          <a:xfrm>
            <a:off x="9271322" y="2250873"/>
            <a:ext cx="1554793" cy="374602"/>
          </a:xfrm>
          <a:prstGeom prst="bent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EDE3421-5F28-2799-5538-C3F36A466AC8}"/>
              </a:ext>
            </a:extLst>
          </p:cNvPr>
          <p:cNvSpPr txBox="1"/>
          <p:nvPr/>
        </p:nvSpPr>
        <p:spPr>
          <a:xfrm>
            <a:off x="559605" y="1770955"/>
            <a:ext cx="2051904" cy="369332"/>
          </a:xfrm>
          <a:prstGeom prst="rect">
            <a:avLst/>
          </a:prstGeom>
          <a:noFill/>
        </p:spPr>
        <p:txBody>
          <a:bodyPr wrap="square">
            <a:spAutoFit/>
          </a:bodyPr>
          <a:lstStyle/>
          <a:p>
            <a:r>
              <a:rPr lang="en-US" b="0" i="0" u="sng" dirty="0">
                <a:solidFill>
                  <a:srgbClr val="161616"/>
                </a:solidFill>
                <a:effectLst/>
                <a:highlight>
                  <a:srgbClr val="F2F2F2"/>
                </a:highlight>
                <a:latin typeface="Segoe UI" panose="020B0502040204020203" pitchFamily="34" charset="0"/>
              </a:rPr>
              <a:t>Backup agents</a:t>
            </a:r>
            <a:endParaRPr lang="en-US" u="sng" dirty="0">
              <a:highlight>
                <a:srgbClr val="F2F2F2"/>
              </a:highlight>
            </a:endParaRPr>
          </a:p>
        </p:txBody>
      </p:sp>
      <p:sp>
        <p:nvSpPr>
          <p:cNvPr id="38" name="TextBox 37">
            <a:extLst>
              <a:ext uri="{FF2B5EF4-FFF2-40B4-BE49-F238E27FC236}">
                <a16:creationId xmlns:a16="http://schemas.microsoft.com/office/drawing/2014/main" id="{5539ABF0-AF2A-59D0-A1CA-6920DAA18DEA}"/>
              </a:ext>
            </a:extLst>
          </p:cNvPr>
          <p:cNvSpPr txBox="1"/>
          <p:nvPr/>
        </p:nvSpPr>
        <p:spPr>
          <a:xfrm>
            <a:off x="9850560" y="1761274"/>
            <a:ext cx="2051904" cy="369332"/>
          </a:xfrm>
          <a:prstGeom prst="rect">
            <a:avLst/>
          </a:prstGeom>
          <a:noFill/>
        </p:spPr>
        <p:txBody>
          <a:bodyPr wrap="square">
            <a:spAutoFit/>
          </a:bodyPr>
          <a:lstStyle/>
          <a:p>
            <a:r>
              <a:rPr lang="en-US" b="0" i="0" u="sng" dirty="0">
                <a:solidFill>
                  <a:srgbClr val="161616"/>
                </a:solidFill>
                <a:effectLst/>
                <a:highlight>
                  <a:srgbClr val="EBEBEB"/>
                </a:highlight>
                <a:latin typeface="Segoe UI" panose="020B0502040204020203" pitchFamily="34" charset="0"/>
              </a:rPr>
              <a:t>Built-in backup</a:t>
            </a:r>
            <a:endParaRPr lang="en-US" u="sng" dirty="0">
              <a:highlight>
                <a:srgbClr val="EBEBEB"/>
              </a:highlight>
            </a:endParaRPr>
          </a:p>
        </p:txBody>
      </p:sp>
      <p:cxnSp>
        <p:nvCxnSpPr>
          <p:cNvPr id="40" name="Straight Connector 39">
            <a:extLst>
              <a:ext uri="{FF2B5EF4-FFF2-40B4-BE49-F238E27FC236}">
                <a16:creationId xmlns:a16="http://schemas.microsoft.com/office/drawing/2014/main" id="{944FA281-3968-CE6A-38E2-A6DCA2340BB8}"/>
              </a:ext>
              <a:ext uri="{C183D7F6-B498-43B3-948B-1728B52AA6E4}">
                <adec:decorative xmlns:adec="http://schemas.microsoft.com/office/drawing/2017/decorative" val="1"/>
              </a:ext>
            </a:extLst>
          </p:cNvPr>
          <p:cNvCxnSpPr>
            <a:stCxn id="9" idx="3"/>
            <a:endCxn id="16" idx="1"/>
          </p:cNvCxnSpPr>
          <p:nvPr/>
        </p:nvCxnSpPr>
        <p:spPr>
          <a:xfrm>
            <a:off x="5133706" y="2755188"/>
            <a:ext cx="128751" cy="34152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9E258C-58C3-C3CE-7469-CA38B47B5569}"/>
              </a:ext>
              <a:ext uri="{C183D7F6-B498-43B3-948B-1728B52AA6E4}">
                <adec:decorative xmlns:adec="http://schemas.microsoft.com/office/drawing/2017/decorative" val="1"/>
              </a:ext>
            </a:extLst>
          </p:cNvPr>
          <p:cNvCxnSpPr>
            <a:cxnSpLocks/>
            <a:stCxn id="16" idx="1"/>
            <a:endCxn id="10" idx="3"/>
          </p:cNvCxnSpPr>
          <p:nvPr/>
        </p:nvCxnSpPr>
        <p:spPr>
          <a:xfrm flipH="1">
            <a:off x="5159707" y="3096711"/>
            <a:ext cx="102750" cy="50431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A45A7B3-B7BD-C5B3-78C8-DD64A4ED5D30}"/>
              </a:ext>
              <a:ext uri="{C183D7F6-B498-43B3-948B-1728B52AA6E4}">
                <adec:decorative xmlns:adec="http://schemas.microsoft.com/office/drawing/2017/decorative" val="1"/>
              </a:ext>
            </a:extLst>
          </p:cNvPr>
          <p:cNvCxnSpPr>
            <a:cxnSpLocks/>
            <a:stCxn id="11" idx="1"/>
            <a:endCxn id="16" idx="3"/>
          </p:cNvCxnSpPr>
          <p:nvPr/>
        </p:nvCxnSpPr>
        <p:spPr>
          <a:xfrm flipH="1">
            <a:off x="6176857" y="2755188"/>
            <a:ext cx="128751" cy="34152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12D64EF-49A8-53E8-7CE4-392344D2ACAD}"/>
              </a:ext>
              <a:ext uri="{C183D7F6-B498-43B3-948B-1728B52AA6E4}">
                <adec:decorative xmlns:adec="http://schemas.microsoft.com/office/drawing/2017/decorative" val="1"/>
              </a:ext>
            </a:extLst>
          </p:cNvPr>
          <p:cNvCxnSpPr>
            <a:cxnSpLocks/>
          </p:cNvCxnSpPr>
          <p:nvPr/>
        </p:nvCxnSpPr>
        <p:spPr>
          <a:xfrm>
            <a:off x="6176857" y="3111147"/>
            <a:ext cx="82762" cy="38611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57397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8212C-7DE6-B268-1525-E2DDAEF242E2}"/>
              </a:ext>
            </a:extLst>
          </p:cNvPr>
          <p:cNvSpPr>
            <a:spLocks noGrp="1"/>
          </p:cNvSpPr>
          <p:nvPr>
            <p:ph type="title"/>
          </p:nvPr>
        </p:nvSpPr>
        <p:spPr/>
        <p:txBody>
          <a:bodyPr/>
          <a:lstStyle/>
          <a:p>
            <a:r>
              <a:rPr lang="en-US" dirty="0"/>
              <a:t>How Azure Backup works (vaults and policies)</a:t>
            </a:r>
          </a:p>
        </p:txBody>
      </p:sp>
      <p:pic>
        <p:nvPicPr>
          <p:cNvPr id="4" name="Picture 3" descr="The Azure Backup Management Plane includes policy, metrics, and monitoring. ">
            <a:extLst>
              <a:ext uri="{FF2B5EF4-FFF2-40B4-BE49-F238E27FC236}">
                <a16:creationId xmlns:a16="http://schemas.microsoft.com/office/drawing/2014/main" id="{D4C6F683-2994-BBE9-81C7-3806034569EE}"/>
              </a:ext>
            </a:extLst>
          </p:cNvPr>
          <p:cNvPicPr>
            <a:picLocks noChangeAspect="1"/>
          </p:cNvPicPr>
          <p:nvPr/>
        </p:nvPicPr>
        <p:blipFill>
          <a:blip r:embed="rId3"/>
          <a:stretch>
            <a:fillRect/>
          </a:stretch>
        </p:blipFill>
        <p:spPr>
          <a:xfrm>
            <a:off x="862036" y="1491573"/>
            <a:ext cx="10162327" cy="2142878"/>
          </a:xfrm>
          <a:prstGeom prst="rect">
            <a:avLst/>
          </a:prstGeom>
        </p:spPr>
      </p:pic>
      <p:sp>
        <p:nvSpPr>
          <p:cNvPr id="5" name="Text Placeholder 2">
            <a:extLst>
              <a:ext uri="{FF2B5EF4-FFF2-40B4-BE49-F238E27FC236}">
                <a16:creationId xmlns:a16="http://schemas.microsoft.com/office/drawing/2014/main" id="{2C1E3A2A-933A-B430-3899-21181350C042}"/>
              </a:ext>
            </a:extLst>
          </p:cNvPr>
          <p:cNvSpPr txBox="1">
            <a:spLocks/>
          </p:cNvSpPr>
          <p:nvPr/>
        </p:nvSpPr>
        <p:spPr>
          <a:xfrm>
            <a:off x="1299135" y="3941191"/>
            <a:ext cx="9638941" cy="1985047"/>
          </a:xfrm>
          <a:prstGeom prst="rect">
            <a:avLst/>
          </a:prstGeom>
        </p:spPr>
        <p:txBody>
          <a:bodyPr vert="horz" wrap="square" lIns="0" tIns="0" rIns="0" bIns="0"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Aft>
                <a:spcPts val="600"/>
              </a:spcAft>
              <a:buFont typeface="Arial" panose="020B0604020202020204" pitchFamily="34" charset="0"/>
              <a:buChar char="•"/>
            </a:pPr>
            <a:r>
              <a:rPr lang="en-US" sz="2000" spc="0" dirty="0">
                <a:solidFill>
                  <a:schemeClr val="tx1"/>
                </a:solidFill>
                <a:latin typeface="+mn-lt"/>
              </a:rPr>
              <a:t>Vaults store backup copies, recovery points, and backup policies</a:t>
            </a:r>
          </a:p>
          <a:p>
            <a:pPr marL="342900" indent="-342900">
              <a:spcAft>
                <a:spcPts val="600"/>
              </a:spcAft>
              <a:buFont typeface="Arial" panose="020B0604020202020204" pitchFamily="34" charset="0"/>
              <a:buChar char="•"/>
            </a:pPr>
            <a:r>
              <a:rPr lang="en-US" sz="2000" spc="0" dirty="0">
                <a:solidFill>
                  <a:schemeClr val="tx1"/>
                </a:solidFill>
                <a:latin typeface="+mn-lt"/>
              </a:rPr>
              <a:t>Two types of vaults: Backup vault and Recovery Service vault</a:t>
            </a:r>
          </a:p>
          <a:p>
            <a:pPr marL="342900" indent="-342900">
              <a:spcAft>
                <a:spcPts val="600"/>
              </a:spcAft>
              <a:buFont typeface="Arial" panose="020B0604020202020204" pitchFamily="34" charset="0"/>
              <a:buChar char="•"/>
            </a:pPr>
            <a:r>
              <a:rPr lang="en-US" sz="2000" spc="0" dirty="0">
                <a:solidFill>
                  <a:schemeClr val="tx1"/>
                </a:solidFill>
                <a:latin typeface="+mn-lt"/>
              </a:rPr>
              <a:t>Backup Policies define the data source, storage vault, and backup schedule</a:t>
            </a:r>
          </a:p>
          <a:p>
            <a:pPr marL="342900" indent="-342900">
              <a:spcAft>
                <a:spcPts val="600"/>
              </a:spcAft>
              <a:buFont typeface="Arial" panose="020B0604020202020204" pitchFamily="34" charset="0"/>
              <a:buChar char="•"/>
            </a:pPr>
            <a:r>
              <a:rPr lang="en-US" sz="2000" spc="0" dirty="0">
                <a:solidFill>
                  <a:schemeClr val="tx1"/>
                </a:solidFill>
                <a:latin typeface="+mn-lt"/>
              </a:rPr>
              <a:t>The Backup Center provides a single unified management experience (next slide)</a:t>
            </a:r>
          </a:p>
        </p:txBody>
      </p:sp>
    </p:spTree>
    <p:extLst>
      <p:ext uri="{BB962C8B-B14F-4D97-AF65-F5344CB8AC3E}">
        <p14:creationId xmlns:p14="http://schemas.microsoft.com/office/powerpoint/2010/main" val="286559370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0C878-40DF-48C9-9274-908C2CEAE81D}"/>
              </a:ext>
            </a:extLst>
          </p:cNvPr>
          <p:cNvSpPr>
            <a:spLocks noGrp="1"/>
          </p:cNvSpPr>
          <p:nvPr>
            <p:ph type="title"/>
          </p:nvPr>
        </p:nvSpPr>
        <p:spPr/>
        <p:txBody>
          <a:bodyPr/>
          <a:lstStyle/>
          <a:p>
            <a:r>
              <a:rPr lang="en-US" dirty="0"/>
              <a:t>Implement Azure Backup Center</a:t>
            </a:r>
          </a:p>
        </p:txBody>
      </p:sp>
      <p:sp>
        <p:nvSpPr>
          <p:cNvPr id="6" name="Rectangle 5">
            <a:extLst>
              <a:ext uri="{FF2B5EF4-FFF2-40B4-BE49-F238E27FC236}">
                <a16:creationId xmlns:a16="http://schemas.microsoft.com/office/drawing/2014/main" id="{8D8C0BD7-5054-4C82-9069-4D8AD14B277E}"/>
              </a:ext>
              <a:ext uri="{C183D7F6-B498-43B3-948B-1728B52AA6E4}">
                <adec:decorative xmlns:adec="http://schemas.microsoft.com/office/drawing/2017/decorative" val="0"/>
              </a:ext>
            </a:extLst>
          </p:cNvPr>
          <p:cNvSpPr/>
          <p:nvPr/>
        </p:nvSpPr>
        <p:spPr bwMode="auto">
          <a:xfrm>
            <a:off x="427037" y="1460833"/>
            <a:ext cx="5410243" cy="127784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457200" algn="l"/>
              </a:tabLst>
            </a:pPr>
            <a:r>
              <a:rPr lang="en-US" sz="2000" dirty="0">
                <a:solidFill>
                  <a:schemeClr val="tx1"/>
                </a:solidFill>
              </a:rPr>
              <a:t>Single pane of glass to manage backups across a large and distributed Azure environment</a:t>
            </a:r>
          </a:p>
        </p:txBody>
      </p:sp>
      <p:sp>
        <p:nvSpPr>
          <p:cNvPr id="8" name="Rectangle 7">
            <a:extLst>
              <a:ext uri="{FF2B5EF4-FFF2-40B4-BE49-F238E27FC236}">
                <a16:creationId xmlns:a16="http://schemas.microsoft.com/office/drawing/2014/main" id="{153A1D18-61BF-4886-A2CB-1ED015211BF6}"/>
              </a:ext>
              <a:ext uri="{C183D7F6-B498-43B3-948B-1728B52AA6E4}">
                <adec:decorative xmlns:adec="http://schemas.microsoft.com/office/drawing/2017/decorative" val="0"/>
              </a:ext>
            </a:extLst>
          </p:cNvPr>
          <p:cNvSpPr/>
          <p:nvPr/>
        </p:nvSpPr>
        <p:spPr bwMode="auto">
          <a:xfrm>
            <a:off x="427037" y="3001981"/>
            <a:ext cx="5410243" cy="127784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000" dirty="0">
                <a:solidFill>
                  <a:schemeClr val="tx1"/>
                </a:solidFill>
              </a:rPr>
              <a:t>Datasource-centric management focused on what you are backing up</a:t>
            </a:r>
          </a:p>
        </p:txBody>
      </p:sp>
      <p:sp>
        <p:nvSpPr>
          <p:cNvPr id="10" name="Rectangle 9">
            <a:extLst>
              <a:ext uri="{FF2B5EF4-FFF2-40B4-BE49-F238E27FC236}">
                <a16:creationId xmlns:a16="http://schemas.microsoft.com/office/drawing/2014/main" id="{70CBED73-8E40-47C0-AAEF-C9568ECE8D48}"/>
              </a:ext>
              <a:ext uri="{C183D7F6-B498-43B3-948B-1728B52AA6E4}">
                <adec:decorative xmlns:adec="http://schemas.microsoft.com/office/drawing/2017/decorative" val="0"/>
              </a:ext>
            </a:extLst>
          </p:cNvPr>
          <p:cNvSpPr/>
          <p:nvPr/>
        </p:nvSpPr>
        <p:spPr bwMode="auto">
          <a:xfrm>
            <a:off x="427037" y="4543129"/>
            <a:ext cx="5410243" cy="1277849"/>
          </a:xfrm>
          <a:prstGeom prst="rect">
            <a:avLst/>
          </a:prstGeom>
          <a:solidFill>
            <a:schemeClr val="bg1">
              <a:lumMod val="95000"/>
            </a:schemeClr>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7150">
              <a:spcBef>
                <a:spcPts val="1200"/>
              </a:spcBef>
              <a:tabLst>
                <a:tab pos="342900" algn="l"/>
              </a:tabLst>
            </a:pPr>
            <a:r>
              <a:rPr lang="en-US" sz="2000" i="0" dirty="0">
                <a:solidFill>
                  <a:srgbClr val="171717"/>
                </a:solidFill>
                <a:effectLst/>
              </a:rPr>
              <a:t>Connected experiences with native integrations that enables management at scale</a:t>
            </a:r>
            <a:endParaRPr lang="en-US" sz="2000" dirty="0">
              <a:solidFill>
                <a:schemeClr val="tx1"/>
              </a:solidFill>
            </a:endParaRPr>
          </a:p>
        </p:txBody>
      </p:sp>
      <p:pic>
        <p:nvPicPr>
          <p:cNvPr id="4" name="Picture 3" descr="Screenshot of the Backup Center. Jobs and Backup Instances are shown. ">
            <a:extLst>
              <a:ext uri="{FF2B5EF4-FFF2-40B4-BE49-F238E27FC236}">
                <a16:creationId xmlns:a16="http://schemas.microsoft.com/office/drawing/2014/main" id="{6CCAFD1B-8212-40E8-9ECE-C750E29BE077}"/>
              </a:ext>
            </a:extLst>
          </p:cNvPr>
          <p:cNvPicPr>
            <a:picLocks noChangeAspect="1"/>
          </p:cNvPicPr>
          <p:nvPr/>
        </p:nvPicPr>
        <p:blipFill>
          <a:blip r:embed="rId3"/>
          <a:stretch>
            <a:fillRect/>
          </a:stretch>
        </p:blipFill>
        <p:spPr>
          <a:xfrm>
            <a:off x="6164967" y="1499599"/>
            <a:ext cx="5844470" cy="4862147"/>
          </a:xfrm>
          <a:prstGeom prst="rect">
            <a:avLst/>
          </a:prstGeom>
        </p:spPr>
      </p:pic>
    </p:spTree>
    <p:extLst>
      <p:ext uri="{BB962C8B-B14F-4D97-AF65-F5344CB8AC3E}">
        <p14:creationId xmlns:p14="http://schemas.microsoft.com/office/powerpoint/2010/main" val="403527646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CAA92-0A65-4CA5-94E3-663221A99A43}"/>
              </a:ext>
            </a:extLst>
          </p:cNvPr>
          <p:cNvSpPr>
            <a:spLocks noGrp="1"/>
          </p:cNvSpPr>
          <p:nvPr>
            <p:ph type="title"/>
          </p:nvPr>
        </p:nvSpPr>
        <p:spPr/>
        <p:txBody>
          <a:bodyPr/>
          <a:lstStyle/>
          <a:p>
            <a:r>
              <a:rPr lang="en-US" dirty="0"/>
              <a:t>Demonstration – Backup Azure File Shares</a:t>
            </a:r>
          </a:p>
        </p:txBody>
      </p:sp>
      <p:sp>
        <p:nvSpPr>
          <p:cNvPr id="59" name="Rectangle 58">
            <a:extLst>
              <a:ext uri="{FF2B5EF4-FFF2-40B4-BE49-F238E27FC236}">
                <a16:creationId xmlns:a16="http://schemas.microsoft.com/office/drawing/2014/main" id="{0F9826E5-069B-4BF1-AD21-FB0A63207CB9}"/>
              </a:ext>
            </a:extLst>
          </p:cNvPr>
          <p:cNvSpPr/>
          <p:nvPr/>
        </p:nvSpPr>
        <p:spPr bwMode="auto">
          <a:xfrm>
            <a:off x="957207" y="1579810"/>
            <a:ext cx="7164818" cy="282006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a:lnSpc>
                <a:spcPct val="150000"/>
              </a:lnSpc>
              <a:spcBef>
                <a:spcPts val="600"/>
              </a:spcBef>
              <a:buFont typeface="Arial" panose="020B0604020202020204" pitchFamily="34" charset="0"/>
              <a:buChar char="•"/>
            </a:pPr>
            <a:r>
              <a:rPr lang="en-US" sz="2400" dirty="0">
                <a:solidFill>
                  <a:schemeClr val="tx1"/>
                </a:solidFill>
              </a:rPr>
              <a:t>Configure a storage account with file share</a:t>
            </a:r>
          </a:p>
          <a:p>
            <a:pPr marL="342900" indent="-342900">
              <a:lnSpc>
                <a:spcPct val="150000"/>
              </a:lnSpc>
              <a:spcBef>
                <a:spcPts val="600"/>
              </a:spcBef>
              <a:buFont typeface="Arial" panose="020B0604020202020204" pitchFamily="34" charset="0"/>
              <a:buChar char="•"/>
            </a:pPr>
            <a:r>
              <a:rPr lang="en-US" sz="2400" dirty="0">
                <a:solidFill>
                  <a:schemeClr val="tx1"/>
                </a:solidFill>
              </a:rPr>
              <a:t>Create a Recovery Services vault</a:t>
            </a:r>
          </a:p>
          <a:p>
            <a:pPr marL="342900" indent="-342900">
              <a:lnSpc>
                <a:spcPct val="150000"/>
              </a:lnSpc>
              <a:spcBef>
                <a:spcPts val="600"/>
              </a:spcBef>
              <a:buFont typeface="Arial" panose="020B0604020202020204" pitchFamily="34" charset="0"/>
              <a:buChar char="•"/>
            </a:pPr>
            <a:r>
              <a:rPr lang="en-US" sz="2400" dirty="0">
                <a:solidFill>
                  <a:schemeClr val="tx1"/>
                </a:solidFill>
              </a:rPr>
              <a:t>Configure file share backup</a:t>
            </a:r>
          </a:p>
          <a:p>
            <a:pPr marL="342900" indent="-342900">
              <a:lnSpc>
                <a:spcPct val="150000"/>
              </a:lnSpc>
              <a:spcBef>
                <a:spcPts val="600"/>
              </a:spcBef>
              <a:buFont typeface="Arial" panose="020B0604020202020204" pitchFamily="34" charset="0"/>
              <a:buChar char="•"/>
            </a:pPr>
            <a:r>
              <a:rPr lang="en-US" sz="2400" dirty="0">
                <a:solidFill>
                  <a:schemeClr val="tx1"/>
                </a:solidFill>
              </a:rPr>
              <a:t>Verify and restore (optional) the backup</a:t>
            </a:r>
          </a:p>
        </p:txBody>
      </p:sp>
    </p:spTree>
    <p:extLst>
      <p:ext uri="{BB962C8B-B14F-4D97-AF65-F5344CB8AC3E}">
        <p14:creationId xmlns:p14="http://schemas.microsoft.com/office/powerpoint/2010/main" val="1848488623"/>
      </p:ext>
    </p:extLst>
  </p:cSld>
  <p:clrMapOvr>
    <a:masterClrMapping/>
  </p:clrMapOvr>
  <p:transition>
    <p:fade/>
  </p:transition>
</p:sld>
</file>

<file path=ppt/theme/theme1.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2565</Words>
  <Application>Microsoft Office PowerPoint</Application>
  <PresentationFormat>Custom</PresentationFormat>
  <Paragraphs>328</Paragraphs>
  <Slides>30</Slides>
  <Notes>26</Notes>
  <HiddenSlides>7</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Segoe UI</vt:lpstr>
      <vt:lpstr>Segoe UI Semibold</vt:lpstr>
      <vt:lpstr>Segoe UI Semilight</vt:lpstr>
      <vt:lpstr>Verdana</vt:lpstr>
      <vt:lpstr>Wingdings</vt:lpstr>
      <vt:lpstr>1_Azure 1</vt:lpstr>
      <vt:lpstr>AZ-104T00A Administer Data Protection</vt:lpstr>
      <vt:lpstr>Learning Objectives - Administer Network Protection</vt:lpstr>
      <vt:lpstr>Administer Data Protection whiteboard</vt:lpstr>
      <vt:lpstr>Introduction to Azure Backup</vt:lpstr>
      <vt:lpstr>Learning Objectives – Introduction to Azure Backup</vt:lpstr>
      <vt:lpstr>What is Azure Backup?</vt:lpstr>
      <vt:lpstr>How Azure Backup works (vaults and policies)</vt:lpstr>
      <vt:lpstr>Implement Azure Backup Center</vt:lpstr>
      <vt:lpstr>Demonstration – Backup Azure File Shares</vt:lpstr>
      <vt:lpstr>Learning Recap – Introduction to Azure Backup</vt:lpstr>
      <vt:lpstr>Configure Virtual Machine Backups</vt:lpstr>
      <vt:lpstr>Learning Objectives – Configure Virtual Machine Backups Introduction</vt:lpstr>
      <vt:lpstr>Explore options to protect virtual machine data</vt:lpstr>
      <vt:lpstr>Create virtual machine snapshots in Azure Backup</vt:lpstr>
      <vt:lpstr>Set up Azure Recovery Services vault backup options</vt:lpstr>
      <vt:lpstr>Backup Virtual Machines</vt:lpstr>
      <vt:lpstr>Restore Virtual Machines</vt:lpstr>
      <vt:lpstr>Demonstration – Virtual Machine Backups</vt:lpstr>
      <vt:lpstr>Manage Soft Delete</vt:lpstr>
      <vt:lpstr>Implement Azure Site Recovery</vt:lpstr>
      <vt:lpstr>Learning Recap – Configure Virtual Machine Backups</vt:lpstr>
      <vt:lpstr>Lab – Implement Data Protection</vt:lpstr>
      <vt:lpstr>Lab 10 – Implement Data Protection</vt:lpstr>
      <vt:lpstr>Lab 10 – Architecture diagram</vt:lpstr>
      <vt:lpstr>End of presentation</vt:lpstr>
      <vt:lpstr>Setup Recovery Services Vault Backup Options - Files</vt:lpstr>
      <vt:lpstr>Configure On-Premises File and Folder Backup</vt:lpstr>
      <vt:lpstr>Manage the Microsoft Azure Recovery Services Agent</vt:lpstr>
      <vt:lpstr>Implement Azure Backup Server</vt:lpstr>
      <vt:lpstr>Compare Backup Options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2023-11-13T15:58:06Z</dcterms:created>
  <dcterms:modified xsi:type="dcterms:W3CDTF">2024-05-02T18:23:10Z</dcterms:modified>
</cp:coreProperties>
</file>