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4635" r:id="rId1"/>
  </p:sldMasterIdLst>
  <p:notesMasterIdLst>
    <p:notesMasterId r:id="rId32"/>
  </p:notesMasterIdLst>
  <p:handoutMasterIdLst>
    <p:handoutMasterId r:id="rId33"/>
  </p:handoutMasterIdLst>
  <p:sldIdLst>
    <p:sldId id="1719" r:id="rId2"/>
    <p:sldId id="2543" r:id="rId3"/>
    <p:sldId id="2076138225" r:id="rId4"/>
    <p:sldId id="1865" r:id="rId5"/>
    <p:sldId id="2537" r:id="rId6"/>
    <p:sldId id="2548" r:id="rId7"/>
    <p:sldId id="1925" r:id="rId8"/>
    <p:sldId id="1817" r:id="rId9"/>
    <p:sldId id="1930" r:id="rId10"/>
    <p:sldId id="1931" r:id="rId11"/>
    <p:sldId id="2241" r:id="rId12"/>
    <p:sldId id="2534" r:id="rId13"/>
    <p:sldId id="2538" r:id="rId14"/>
    <p:sldId id="2076138227" r:id="rId15"/>
    <p:sldId id="1940" r:id="rId16"/>
    <p:sldId id="2076138226" r:id="rId17"/>
    <p:sldId id="2117" r:id="rId18"/>
    <p:sldId id="2553" r:id="rId19"/>
    <p:sldId id="2535" r:id="rId20"/>
    <p:sldId id="2539" r:id="rId21"/>
    <p:sldId id="1911" r:id="rId22"/>
    <p:sldId id="2542" r:id="rId23"/>
    <p:sldId id="1912" r:id="rId24"/>
    <p:sldId id="1918" r:id="rId25"/>
    <p:sldId id="1919" r:id="rId26"/>
    <p:sldId id="2554" r:id="rId27"/>
    <p:sldId id="2007" r:id="rId28"/>
    <p:sldId id="2594" r:id="rId29"/>
    <p:sldId id="2076138228" r:id="rId30"/>
    <p:sldId id="2551" r:id="rId31"/>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dminister Monitoring" id="{82E1F89D-777B-4436-B81E-BCA5C7F3B931}">
          <p14:sldIdLst>
            <p14:sldId id="1719"/>
            <p14:sldId id="2543"/>
            <p14:sldId id="2076138225"/>
          </p14:sldIdLst>
        </p14:section>
        <p14:section name="Monitor" id="{4E7A5E32-0B10-468E-B292-9F261AB528DF}">
          <p14:sldIdLst>
            <p14:sldId id="1865"/>
            <p14:sldId id="2537"/>
            <p14:sldId id="2548"/>
            <p14:sldId id="1925"/>
            <p14:sldId id="1817"/>
            <p14:sldId id="1930"/>
            <p14:sldId id="1931"/>
            <p14:sldId id="2241"/>
          </p14:sldIdLst>
        </p14:section>
        <p14:section name="Alerts" id="{C41CBC55-79DE-4161-A782-18F3C48F0190}">
          <p14:sldIdLst>
            <p14:sldId id="2534"/>
            <p14:sldId id="2538"/>
            <p14:sldId id="2076138227"/>
            <p14:sldId id="1940"/>
            <p14:sldId id="2076138226"/>
            <p14:sldId id="2117"/>
            <p14:sldId id="2553"/>
          </p14:sldIdLst>
        </p14:section>
        <p14:section name="Log Analytics" id="{5A82DCA5-2C33-4C5C-8E4D-E0064AE43403}">
          <p14:sldIdLst>
            <p14:sldId id="2535"/>
            <p14:sldId id="2539"/>
            <p14:sldId id="1911"/>
            <p14:sldId id="2542"/>
            <p14:sldId id="1912"/>
            <p14:sldId id="1918"/>
            <p14:sldId id="1919"/>
            <p14:sldId id="2554"/>
          </p14:sldIdLst>
        </p14:section>
        <p14:section name="Lab" id="{60776A3B-ED40-4E7A-9267-D6B160C39679}">
          <p14:sldIdLst>
            <p14:sldId id="2007"/>
            <p14:sldId id="2594"/>
            <p14:sldId id="2076138228"/>
            <p14:sldId id="2551"/>
          </p14:sldIdLst>
        </p14:section>
        <p14:section name="Extra slides" id="{E3B36C51-3AEB-4E64-9B92-8EB0A64D7966}">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3A5E"/>
    <a:srgbClr val="EBEBEB"/>
    <a:srgbClr val="F2F2F2"/>
    <a:srgbClr val="59B4D9"/>
    <a:srgbClr val="FFFFFF"/>
    <a:srgbClr val="FFF100"/>
    <a:srgbClr val="75757A"/>
    <a:srgbClr val="3C3C41"/>
    <a:srgbClr val="30E5D0"/>
    <a:srgbClr val="008272"/>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478D4FD-5560-414C-9D2C-9E1EFA82E91C}" v="1" dt="2024-05-02T18:30:00.6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30" autoAdjust="0"/>
    <p:restoredTop sz="89212" autoAdjust="0"/>
  </p:normalViewPr>
  <p:slideViewPr>
    <p:cSldViewPr snapToGrid="0">
      <p:cViewPr>
        <p:scale>
          <a:sx n="90" d="100"/>
          <a:sy n="90" d="100"/>
        </p:scale>
        <p:origin x="56" y="4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1" d="100"/>
          <a:sy n="81" d="100"/>
        </p:scale>
        <p:origin x="3894"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40"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5/2/2024 11:29 AM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5/2/2024 11:25 AM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32742" rtl="0" eaLnBrk="1" latinLnBrk="0" hangingPunct="1">
      <a:lnSpc>
        <a:spcPct val="90000"/>
      </a:lnSpc>
      <a:spcAft>
        <a:spcPts val="340"/>
      </a:spcAft>
      <a:defRPr sz="900" kern="1200">
        <a:solidFill>
          <a:schemeClr val="tx1"/>
        </a:solidFill>
        <a:latin typeface="Segoe UI" panose="020B0502040204020203"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learn.microsoft.com/en-us/training/modules/incident-response-with-alerting-on-azure/"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5/2/2024 11:25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080395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questions in Office Forms - https://forms.office.com/Pages/ShareFormPage.aspx?id=v4j5cvGGr0GRqy180BHbR5NEFZBpuAZBgxPOGXi_gX5UOFlRUEszMlRFTkpFT0E3Q1oxRjlQVk81MS4u&amp;sharetoken=8yKD9q6v9z0tcrXy3tS5&amp;wdLOR=c3820A896-48CD-46AD-BE50-F09068C1280F</a:t>
            </a:r>
          </a:p>
          <a:p>
            <a:endParaRPr lang="en-US" dirty="0"/>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Name at least three data sources that can be used by Azure Monitor.</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Azure Monitor can ingest many different data sources. Sources include application code, operating system, resource, subscription, and tenant data. You can even create your own custom data source. Data sources generally fall into two categories metrics and logs. Metrics are numerical values that describe some aspect of a system at a point in time. For example, virtual machine CPU performance. Logs contain data organized into records with different sets of properties for each type. For example, the activity log shows subscription-level events. This includes such information as when a resource is modified or when a virtual machine is started. </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11</a:t>
            </a:fld>
            <a:endParaRPr lang="en-US" dirty="0"/>
          </a:p>
        </p:txBody>
      </p:sp>
    </p:spTree>
    <p:extLst>
      <p:ext uri="{BB962C8B-B14F-4D97-AF65-F5344CB8AC3E}">
        <p14:creationId xmlns:p14="http://schemas.microsoft.com/office/powerpoint/2010/main" val="29526231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2250"/>
              </a:spcBef>
              <a:spcAft>
                <a:spcPts val="1350"/>
              </a:spcAft>
            </a:pPr>
            <a:endParaRPr lang="en-US" sz="1800" b="0" kern="0" dirty="0">
              <a:solidFill>
                <a:srgbClr val="161616"/>
              </a:solidFill>
              <a:effectLst/>
              <a:latin typeface="Segoe UI" panose="020B0502040204020203" pitchFamily="34" charset="0"/>
              <a:ea typeface="Times New Roman" panose="02020603050405020304" pitchFamily="18" charset="0"/>
              <a:cs typeface="Times New Roman" panose="02020603050405020304" pitchFamily="18" charset="0"/>
            </a:endParaRP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20983807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161616"/>
                </a:solidFill>
                <a:effectLst/>
                <a:latin typeface="Segoe UI" panose="020B0502040204020203" pitchFamily="34" charset="0"/>
              </a:rPr>
              <a:t>There is a new module for this is </a:t>
            </a:r>
            <a:r>
              <a:rPr lang="en-US" sz="900" b="0" i="0" kern="1200" dirty="0">
                <a:solidFill>
                  <a:srgbClr val="161616"/>
                </a:solidFill>
                <a:effectLst/>
                <a:latin typeface="Segoe UI" panose="020B0502040204020203" pitchFamily="34" charset="0"/>
                <a:ea typeface="+mn-ea"/>
                <a:cs typeface="+mn-cs"/>
                <a:hlinkClick r:id="rId3">
                  <a:extLst>
                    <a:ext uri="{A12FA001-AC4F-418D-AE19-62706E023703}">
                      <ahyp:hlinkClr xmlns:ahyp="http://schemas.microsoft.com/office/drawing/2018/hyperlinkcolor" val="tx"/>
                    </a:ext>
                  </a:extLst>
                </a:hlinkClick>
              </a:rPr>
              <a:t>Improve incident response with alerting on Azure - Training | Microsoft Learn</a:t>
            </a:r>
            <a:r>
              <a:rPr lang="en-US" sz="900" b="0" i="0" kern="1200" dirty="0">
                <a:solidFill>
                  <a:srgbClr val="161616"/>
                </a:solidFill>
                <a:effectLst/>
                <a:latin typeface="Segoe UI" panose="020B0502040204020203" pitchFamily="34" charset="0"/>
                <a:ea typeface="+mn-ea"/>
                <a:cs typeface="+mn-cs"/>
              </a:rPr>
              <a:t>, https</a:t>
            </a:r>
            <a:r>
              <a:rPr lang="en-US" dirty="0"/>
              <a:t>://learn.microsoft.com/training/modules/incident-response-with-alerting-on-azure/. The slides cover the certification topics and do not match the new module exactly. There are exercises in the new module that we are not using. </a:t>
            </a:r>
            <a:endParaRPr lang="en-US" b="0" i="0" dirty="0">
              <a:solidFill>
                <a:srgbClr val="161616"/>
              </a:solidFill>
              <a:effectLst/>
              <a:latin typeface="Segoe UI" panose="020B0502040204020203" pitchFamily="34" charset="0"/>
            </a:endParaRPr>
          </a:p>
        </p:txBody>
      </p:sp>
      <p:sp>
        <p:nvSpPr>
          <p:cNvPr id="4" name="Slide Number Placeholder 3"/>
          <p:cNvSpPr>
            <a:spLocks noGrp="1"/>
          </p:cNvSpPr>
          <p:nvPr>
            <p:ph type="sldNum" sz="quarter" idx="5"/>
          </p:nvPr>
        </p:nvSpPr>
        <p:spPr/>
        <p:txBody>
          <a:bodyPr/>
          <a:lstStyle/>
          <a:p>
            <a:fld id="{8507DC7E-BC41-4478-BA30-CBCC3A644F0A}" type="slidenum">
              <a:rPr lang="en-US" smtClean="0"/>
              <a:t>13</a:t>
            </a:fld>
            <a:endParaRPr lang="en-US" dirty="0"/>
          </a:p>
        </p:txBody>
      </p:sp>
    </p:spTree>
    <p:extLst>
      <p:ext uri="{BB962C8B-B14F-4D97-AF65-F5344CB8AC3E}">
        <p14:creationId xmlns:p14="http://schemas.microsoft.com/office/powerpoint/2010/main" val="21600072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The new alerts experience in Azure Monitor - https://docs.microsoft.com/azure/monitoring-and-diagnostics/monitoring-overview-unified-alerts </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5729407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kern="1200" dirty="0">
                <a:solidFill>
                  <a:schemeClr val="tx1"/>
                </a:solidFill>
                <a:effectLst/>
                <a:latin typeface="Segoe UI Light" pitchFamily="34" charset="0"/>
                <a:ea typeface="+mn-ea"/>
                <a:cs typeface="+mn-cs"/>
              </a:rPr>
              <a:t>Demonstration Azure Alerts - https://microsoftlearning.github.io/AZ-104-MicrosoftAzureAdministrator/Instructions/Demos/11%20-%20Administer%20Monitoring.html#configure-azure-alerts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5/2/2024 11:25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1337884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dirty="0"/>
              <a:t>Respond to events with Azure Monitor Alerts - https://docs.microsoft.com/azure/azure-monitor/learn/tutorial-response</a:t>
            </a:r>
          </a:p>
          <a:p>
            <a:pPr marL="0" marR="0" lvl="0" indent="0" algn="l" defTabSz="914367" rtl="0" eaLnBrk="1" fontAlgn="auto" latinLnBrk="0" hangingPunct="1">
              <a:lnSpc>
                <a:spcPct val="90000"/>
              </a:lnSpc>
              <a:spcBef>
                <a:spcPts val="0"/>
              </a:spcBef>
              <a:spcAft>
                <a:spcPts val="333"/>
              </a:spcAft>
              <a:buClrTx/>
              <a:buSzTx/>
              <a:buFontTx/>
              <a:buNone/>
              <a:tabLst/>
              <a:defRPr/>
            </a:pPr>
            <a:endParaRPr lang="en-US" dirty="0"/>
          </a:p>
          <a:p>
            <a:pPr marL="0" marR="0" lvl="0" indent="0" algn="l" defTabSz="914367" rtl="0" eaLnBrk="1" fontAlgn="auto" latinLnBrk="0" hangingPunct="1">
              <a:lnSpc>
                <a:spcPct val="90000"/>
              </a:lnSpc>
              <a:spcBef>
                <a:spcPts val="0"/>
              </a:spcBef>
              <a:spcAft>
                <a:spcPts val="333"/>
              </a:spcAft>
              <a:buClrTx/>
              <a:buSzTx/>
              <a:buFontTx/>
              <a:buNone/>
              <a:tabLst/>
              <a:defRPr/>
            </a:pPr>
            <a:r>
              <a:rPr lang="en-US" dirty="0"/>
              <a:t>Create, view, and manage metric alerts using Azure Monitor - https://docs.microsoft.com/azure/azure-monitor/platform/alerts-metric</a:t>
            </a:r>
          </a:p>
          <a:p>
            <a:pPr marL="0" marR="0" lvl="0" indent="0" algn="l" defTabSz="914367" rtl="0" eaLnBrk="1" fontAlgn="auto" latinLnBrk="0" hangingPunct="1">
              <a:lnSpc>
                <a:spcPct val="90000"/>
              </a:lnSpc>
              <a:spcBef>
                <a:spcPts val="0"/>
              </a:spcBef>
              <a:spcAft>
                <a:spcPts val="333"/>
              </a:spcAft>
              <a:buClrTx/>
              <a:buSzTx/>
              <a:buFontTx/>
              <a:buNone/>
              <a:tabLst/>
              <a:defRPr/>
            </a:pPr>
            <a:endParaRPr lang="en-US" dirty="0"/>
          </a:p>
          <a:p>
            <a:pPr marL="0" marR="0" lvl="0" indent="0" algn="l" defTabSz="914367" rtl="0" eaLnBrk="1" fontAlgn="auto" latinLnBrk="0" hangingPunct="1">
              <a:lnSpc>
                <a:spcPct val="90000"/>
              </a:lnSpc>
              <a:spcBef>
                <a:spcPts val="0"/>
              </a:spcBef>
              <a:spcAft>
                <a:spcPts val="333"/>
              </a:spcAft>
              <a:buClrTx/>
              <a:buSzTx/>
              <a:buFontTx/>
              <a:buNone/>
              <a:tabLst/>
              <a:defRPr/>
            </a:pPr>
            <a:r>
              <a:rPr lang="en-US" dirty="0"/>
              <a:t>Recommended out-of-the-box alert rules - https://learn.microsoft.com/azure/azure-monitor/alerts/alerts-manage-alert-rules#enable-recommended-alert-rules-in-the-azure-portal</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9483871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171717"/>
                </a:solidFill>
                <a:effectLst/>
                <a:latin typeface="Segoe UI" panose="020B0502040204020203" pitchFamily="34" charset="0"/>
              </a:rPr>
              <a:t>Create and manage action groups in the Azure portal - https://docs.microsoft.com/azure/azure-monitor/platform/action-groups</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11:25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6185000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questions in Office Forms - https://forms.office.com/Pages/ShareFormPage.aspx?id=v4j5cvGGr0GRqy180BHbR5NEFZBpuAZBgxPOGXi_gX5UOFlRUEszMlRFTkpFT0E3Q1oxRjlQVk81MS4u&amp;sharetoken=8yKD9q6v9z0tcrXy3tS5&amp;wdLOR=c3820A896-48CD-46AD-BE50-F09068C1280F</a:t>
            </a:r>
          </a:p>
          <a:p>
            <a:endParaRPr lang="en-US" dirty="0"/>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You need to configure several Azure alerts. How will you assign/notify the help desk personnel when an alert is triggered? What methods can be used to notify them? </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a:t>
            </a:r>
            <a:r>
              <a:rPr lang="en-US" sz="1800" dirty="0">
                <a:solidFill>
                  <a:srgbClr val="505050"/>
                </a:solidFill>
                <a:effectLst/>
                <a:latin typeface="Calibri" panose="020F0502020204030204" pitchFamily="34" charset="0"/>
                <a:ea typeface="Segoe UI" panose="020B0502040204020203" pitchFamily="34" charset="0"/>
                <a:cs typeface="Segoe UI (Body)"/>
              </a:rPr>
              <a:t>: The help desk personnel should be added to an action group. </a:t>
            </a:r>
            <a:r>
              <a:rPr lang="en-US" sz="1800" dirty="0">
                <a:solidFill>
                  <a:srgbClr val="000000"/>
                </a:solidFill>
                <a:effectLst/>
                <a:latin typeface="Segoe UI" panose="020B0502040204020203" pitchFamily="34" charset="0"/>
                <a:ea typeface="Segoe UI" panose="020B0502040204020203" pitchFamily="34" charset="0"/>
                <a:cs typeface="Segoe UI" panose="020B0502040204020203" pitchFamily="34" charset="0"/>
              </a:rPr>
              <a:t>An action group is a collection of notification preferences. Alerts use action groups to notify users that an alert has been triggered. Various alerts may use the same action group or different action groups depending on the user's requirements. Notification methods include push notifications to the Azure mobile app, email, SMS, and voice. </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You are reviewing the Azure Monitor alerts page. What alert states (statuses) are possible? </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There are three alert states </a:t>
            </a:r>
            <a:r>
              <a:rPr lang="en-US" sz="1800" i="1" dirty="0">
                <a:solidFill>
                  <a:srgbClr val="505050"/>
                </a:solidFill>
                <a:effectLst/>
                <a:latin typeface="Calibri" panose="020F0502020204030204" pitchFamily="34" charset="0"/>
                <a:ea typeface="Segoe UI" panose="020B0502040204020203" pitchFamily="34" charset="0"/>
                <a:cs typeface="Segoe UI (Body)"/>
              </a:rPr>
              <a:t>New</a:t>
            </a:r>
            <a:r>
              <a:rPr lang="en-US" sz="1800" dirty="0">
                <a:solidFill>
                  <a:srgbClr val="505050"/>
                </a:solidFill>
                <a:effectLst/>
                <a:latin typeface="Calibri" panose="020F0502020204030204" pitchFamily="34" charset="0"/>
                <a:ea typeface="Segoe UI" panose="020B0502040204020203" pitchFamily="34" charset="0"/>
                <a:cs typeface="Segoe UI (Body)"/>
              </a:rPr>
              <a:t>, </a:t>
            </a:r>
            <a:r>
              <a:rPr lang="en-US" sz="1800" i="1" dirty="0">
                <a:solidFill>
                  <a:srgbClr val="505050"/>
                </a:solidFill>
                <a:effectLst/>
                <a:latin typeface="Calibri" panose="020F0502020204030204" pitchFamily="34" charset="0"/>
                <a:ea typeface="Segoe UI" panose="020B0502040204020203" pitchFamily="34" charset="0"/>
                <a:cs typeface="Segoe UI (Body)"/>
              </a:rPr>
              <a:t>Acknowledged</a:t>
            </a:r>
            <a:r>
              <a:rPr lang="en-US" sz="1800" dirty="0">
                <a:solidFill>
                  <a:srgbClr val="505050"/>
                </a:solidFill>
                <a:effectLst/>
                <a:latin typeface="Calibri" panose="020F0502020204030204" pitchFamily="34" charset="0"/>
                <a:ea typeface="Segoe UI" panose="020B0502040204020203" pitchFamily="34" charset="0"/>
                <a:cs typeface="Segoe UI (Body)"/>
              </a:rPr>
              <a:t>, and </a:t>
            </a:r>
            <a:r>
              <a:rPr lang="en-US" sz="1800" i="1" dirty="0">
                <a:solidFill>
                  <a:srgbClr val="505050"/>
                </a:solidFill>
                <a:effectLst/>
                <a:latin typeface="Calibri" panose="020F0502020204030204" pitchFamily="34" charset="0"/>
                <a:ea typeface="Segoe UI" panose="020B0502040204020203" pitchFamily="34" charset="0"/>
                <a:cs typeface="Segoe UI (Body)"/>
              </a:rPr>
              <a:t>Closed</a:t>
            </a:r>
            <a:r>
              <a:rPr lang="en-US" sz="1800" dirty="0">
                <a:solidFill>
                  <a:srgbClr val="505050"/>
                </a:solidFill>
                <a:effectLst/>
                <a:latin typeface="Calibri" panose="020F0502020204030204" pitchFamily="34" charset="0"/>
                <a:ea typeface="Segoe UI" panose="020B0502040204020203" pitchFamily="34" charset="0"/>
                <a:cs typeface="Segoe UI (Body)"/>
              </a:rPr>
              <a:t>. </a:t>
            </a:r>
            <a:r>
              <a:rPr lang="en-US" sz="1800" i="1" dirty="0">
                <a:solidFill>
                  <a:srgbClr val="505050"/>
                </a:solidFill>
                <a:effectLst/>
                <a:latin typeface="Calibri" panose="020F0502020204030204" pitchFamily="34" charset="0"/>
                <a:ea typeface="Segoe UI" panose="020B0502040204020203" pitchFamily="34" charset="0"/>
                <a:cs typeface="Segoe UI (Body)"/>
              </a:rPr>
              <a:t>New</a:t>
            </a:r>
            <a:r>
              <a:rPr lang="en-US" sz="1800" dirty="0">
                <a:solidFill>
                  <a:srgbClr val="505050"/>
                </a:solidFill>
                <a:effectLst/>
                <a:latin typeface="Calibri" panose="020F0502020204030204" pitchFamily="34" charset="0"/>
                <a:ea typeface="Segoe UI" panose="020B0502040204020203" pitchFamily="34" charset="0"/>
                <a:cs typeface="Segoe UI (Body)"/>
              </a:rPr>
              <a:t> indicates an issue has been detected and hasn’t been reviewed. </a:t>
            </a:r>
            <a:r>
              <a:rPr lang="en-US" sz="1800" i="1" dirty="0">
                <a:solidFill>
                  <a:srgbClr val="505050"/>
                </a:solidFill>
                <a:effectLst/>
                <a:latin typeface="Calibri" panose="020F0502020204030204" pitchFamily="34" charset="0"/>
                <a:ea typeface="Segoe UI" panose="020B0502040204020203" pitchFamily="34" charset="0"/>
                <a:cs typeface="Segoe UI (Body)"/>
              </a:rPr>
              <a:t>Acknowledged</a:t>
            </a:r>
            <a:r>
              <a:rPr lang="en-US" sz="1800" dirty="0">
                <a:solidFill>
                  <a:srgbClr val="505050"/>
                </a:solidFill>
                <a:effectLst/>
                <a:latin typeface="Calibri" panose="020F0502020204030204" pitchFamily="34" charset="0"/>
                <a:ea typeface="Segoe UI" panose="020B0502040204020203" pitchFamily="34" charset="0"/>
                <a:cs typeface="Segoe UI (Body)"/>
              </a:rPr>
              <a:t> indicates an administrator has reviewed the alert and started working on it. </a:t>
            </a:r>
            <a:r>
              <a:rPr lang="en-US" sz="1800" i="1" dirty="0">
                <a:solidFill>
                  <a:srgbClr val="505050"/>
                </a:solidFill>
                <a:effectLst/>
                <a:latin typeface="Calibri" panose="020F0502020204030204" pitchFamily="34" charset="0"/>
                <a:ea typeface="Segoe UI" panose="020B0502040204020203" pitchFamily="34" charset="0"/>
                <a:cs typeface="Segoe UI (Body)"/>
              </a:rPr>
              <a:t>Closed</a:t>
            </a:r>
            <a:r>
              <a:rPr lang="en-US" sz="1800" dirty="0">
                <a:solidFill>
                  <a:srgbClr val="505050"/>
                </a:solidFill>
                <a:effectLst/>
                <a:latin typeface="Calibri" panose="020F0502020204030204" pitchFamily="34" charset="0"/>
                <a:ea typeface="Segoe UI" panose="020B0502040204020203" pitchFamily="34" charset="0"/>
                <a:cs typeface="Segoe UI (Body)"/>
              </a:rPr>
              <a:t> indicates the issue has been resolved. You can reopen a closed alert if the issue returns. </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18</a:t>
            </a:fld>
            <a:endParaRPr lang="en-US" dirty="0"/>
          </a:p>
        </p:txBody>
      </p:sp>
    </p:spTree>
    <p:extLst>
      <p:ext uri="{BB962C8B-B14F-4D97-AF65-F5344CB8AC3E}">
        <p14:creationId xmlns:p14="http://schemas.microsoft.com/office/powerpoint/2010/main" val="29526231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2250"/>
              </a:spcBef>
              <a:spcAft>
                <a:spcPts val="1350"/>
              </a:spcAft>
            </a:pPr>
            <a:r>
              <a:rPr lang="en-US" sz="1800" b="0" kern="0" dirty="0">
                <a:solidFill>
                  <a:srgbClr val="161616"/>
                </a:solidFill>
                <a:effectLst/>
                <a:latin typeface="Segoe UI" panose="020B0502040204020203" pitchFamily="34" charset="0"/>
                <a:ea typeface="Times New Roman" panose="02020603050405020304" pitchFamily="18" charset="0"/>
                <a:cs typeface="Times New Roman" panose="02020603050405020304" pitchFamily="18" charset="0"/>
              </a:rPr>
              <a:t>Monitor and maintain Azure resources (10–15%)</a:t>
            </a:r>
          </a:p>
          <a:p>
            <a:pPr marL="0" marR="0">
              <a:lnSpc>
                <a:spcPct val="107000"/>
              </a:lnSpc>
              <a:spcBef>
                <a:spcPts val="2250"/>
              </a:spcBef>
              <a:spcAft>
                <a:spcPts val="1350"/>
              </a:spcAft>
            </a:pPr>
            <a:endParaRPr lang="en-US" sz="1800" b="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2700"/>
              </a:spcBef>
              <a:spcAft>
                <a:spcPts val="450"/>
              </a:spcAft>
            </a:pPr>
            <a:r>
              <a:rPr lang="en-US" sz="1800" b="0" kern="0" dirty="0">
                <a:solidFill>
                  <a:srgbClr val="161616"/>
                </a:solidFill>
                <a:effectLst/>
                <a:latin typeface="Segoe UI" panose="020B0502040204020203" pitchFamily="34" charset="0"/>
                <a:ea typeface="Times New Roman" panose="02020603050405020304" pitchFamily="18" charset="0"/>
                <a:cs typeface="Times New Roman" panose="02020603050405020304" pitchFamily="18" charset="0"/>
              </a:rPr>
              <a:t>Monitor resources by using Azure Monitor</a:t>
            </a:r>
            <a:endParaRPr lang="en-US" sz="1800" b="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800" kern="0" dirty="0">
                <a:solidFill>
                  <a:srgbClr val="161616"/>
                </a:solidFill>
                <a:effectLst/>
                <a:latin typeface="Segoe UI" panose="020B0502040204020203" pitchFamily="34" charset="0"/>
                <a:ea typeface="Times New Roman" panose="02020603050405020304" pitchFamily="18" charset="0"/>
                <a:cs typeface="Times New Roman" panose="02020603050405020304" pitchFamily="18" charset="0"/>
              </a:rPr>
              <a:t>Configure and interpret metrics</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800" kern="0" dirty="0">
                <a:solidFill>
                  <a:srgbClr val="161616"/>
                </a:solidFill>
                <a:effectLst/>
                <a:latin typeface="Segoe UI" panose="020B0502040204020203" pitchFamily="34" charset="0"/>
                <a:ea typeface="Times New Roman" panose="02020603050405020304" pitchFamily="18" charset="0"/>
                <a:cs typeface="Times New Roman" panose="02020603050405020304" pitchFamily="18" charset="0"/>
              </a:rPr>
              <a:t>Configure Azure Monitor Logs</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38521929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b="0" i="0" dirty="0">
              <a:solidFill>
                <a:srgbClr val="161616"/>
              </a:solidFill>
              <a:effectLst/>
              <a:latin typeface="Segoe UI" panose="020B0502040204020203" pitchFamily="34" charset="0"/>
            </a:endParaRPr>
          </a:p>
        </p:txBody>
      </p:sp>
      <p:sp>
        <p:nvSpPr>
          <p:cNvPr id="4" name="Slide Number Placeholder 3"/>
          <p:cNvSpPr>
            <a:spLocks noGrp="1"/>
          </p:cNvSpPr>
          <p:nvPr>
            <p:ph type="sldNum" sz="quarter" idx="5"/>
          </p:nvPr>
        </p:nvSpPr>
        <p:spPr/>
        <p:txBody>
          <a:bodyPr/>
          <a:lstStyle/>
          <a:p>
            <a:fld id="{8507DC7E-BC41-4478-BA30-CBCC3A644F0A}" type="slidenum">
              <a:rPr lang="en-US" smtClean="0"/>
              <a:t>20</a:t>
            </a:fld>
            <a:endParaRPr lang="en-US" dirty="0"/>
          </a:p>
        </p:txBody>
      </p:sp>
    </p:spTree>
    <p:extLst>
      <p:ext uri="{BB962C8B-B14F-4D97-AF65-F5344CB8AC3E}">
        <p14:creationId xmlns:p14="http://schemas.microsoft.com/office/powerpoint/2010/main" val="3046532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This content is part of the AZ-104: Monitor and back up Azure resources (https://docs.microsoft.com/learn/paths/az-104-monitor-backup-resources/) learning path. </a:t>
            </a: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a:t>
            </a:fld>
            <a:endParaRPr lang="en-US" dirty="0"/>
          </a:p>
        </p:txBody>
      </p:sp>
    </p:spTree>
    <p:extLst>
      <p:ext uri="{BB962C8B-B14F-4D97-AF65-F5344CB8AC3E}">
        <p14:creationId xmlns:p14="http://schemas.microsoft.com/office/powerpoint/2010/main" val="16904964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Overview of Azure Monitor agents - https://docs.microsoft.com/azure/azure-monitor/platform/agents-overview</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5/2/2024 11:25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1684591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Demonstration Log Analytics - https://microsoftlearning.github.io/AZ-104-MicrosoftAzureAdministrator/Instructions/Demos/11%20-%20Administer%20Monitoring.html#configure-log-analytics</a:t>
            </a:r>
          </a:p>
        </p:txBody>
      </p:sp>
      <p:sp>
        <p:nvSpPr>
          <p:cNvPr id="4" name="Slide Number Placeholder 3"/>
          <p:cNvSpPr>
            <a:spLocks noGrp="1"/>
          </p:cNvSpPr>
          <p:nvPr>
            <p:ph type="sldNum" sz="quarter" idx="5"/>
          </p:nvPr>
        </p:nvSpPr>
        <p:spPr/>
        <p:txBody>
          <a:bodyPr/>
          <a:lstStyle/>
          <a:p>
            <a:fld id="{8507DC7E-BC41-4478-BA30-CBCC3A644F0A}" type="slidenum">
              <a:rPr lang="en-US" smtClean="0"/>
              <a:t>22</a:t>
            </a:fld>
            <a:endParaRPr lang="en-US" dirty="0"/>
          </a:p>
        </p:txBody>
      </p:sp>
    </p:spTree>
    <p:extLst>
      <p:ext uri="{BB962C8B-B14F-4D97-AF65-F5344CB8AC3E}">
        <p14:creationId xmlns:p14="http://schemas.microsoft.com/office/powerpoint/2010/main" val="7475525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Create a Log Analytics workspace in the Azure portal -https://docs.microsoft.com/azure/azure-monitor/learn/quick-create-workspace </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11:25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19288653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171717"/>
                </a:solidFill>
                <a:effectLst/>
                <a:latin typeface="Segoe UI" panose="020B0502040204020203" pitchFamily="34" charset="0"/>
              </a:rPr>
              <a:t>Overview of log queries in Azure Monitor - https://docs.microsoft.com/azure/azure-monitor/log-query/log-query-overview</a:t>
            </a:r>
          </a:p>
          <a:p>
            <a:endParaRPr lang="en-US" b="0" i="0" dirty="0">
              <a:solidFill>
                <a:srgbClr val="171717"/>
              </a:solidFill>
              <a:effectLst/>
              <a:latin typeface="Segoe UI" panose="020B0502040204020203" pitchFamily="34" charset="0"/>
            </a:endParaRPr>
          </a:p>
          <a:p>
            <a:r>
              <a:rPr lang="en-US" b="0" i="0" dirty="0">
                <a:effectLst/>
                <a:latin typeface="Segoe UI" panose="020B0502040204020203" pitchFamily="34" charset="0"/>
              </a:rPr>
              <a:t>Get started with log queries in Azure Monitor - https://docs.microsoft.com/azure/azure-monitor/log-query/get-started-queries</a:t>
            </a:r>
          </a:p>
          <a:p>
            <a:br>
              <a:rPr lang="en-US" b="0" i="0" dirty="0">
                <a:effectLst/>
                <a:latin typeface="Segoe UI" panose="020B0502040204020203" pitchFamily="34" charset="0"/>
              </a:rPr>
            </a:b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5/2/2024 11:25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18398585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Azure Monitor log queries - https://docs.microsoft.com/azure/azure-monitor/log-query/query-language</a:t>
            </a:r>
          </a:p>
          <a:p>
            <a:endParaRPr lang="en-US" dirty="0"/>
          </a:p>
          <a:p>
            <a:r>
              <a:rPr lang="en-US" dirty="0"/>
              <a:t>Azure Monitor log query examples - https://docs.microsoft.com/azure/azure-monitor/log-query/examples</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5/2/2024 11:25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25</a:t>
            </a:fld>
            <a:endParaRPr lang="en-US" dirty="0"/>
          </a:p>
        </p:txBody>
      </p:sp>
    </p:spTree>
    <p:extLst>
      <p:ext uri="{BB962C8B-B14F-4D97-AF65-F5344CB8AC3E}">
        <p14:creationId xmlns:p14="http://schemas.microsoft.com/office/powerpoint/2010/main" val="15688880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questions in Office Forms - https://forms.office.com/Pages/ShareFormPage.aspx?id=v4j5cvGGr0GRqy180BHbR5NEFZBpuAZBgxPOGXi_gX5UOFlRUEszMlRFTkpFT0E3Q1oxRjlQVk81MS4u&amp;sharetoken=8yKD9q6v9z0tcrXy3tS5&amp;wdLOR=c3820A896-48CD-46AD-BE50-F09068C1280F</a:t>
            </a:r>
          </a:p>
          <a:p>
            <a:endParaRPr lang="en-US" dirty="0"/>
          </a:p>
          <a:p>
            <a:pPr marL="0" marR="365760" lvl="0" indent="0">
              <a:lnSpc>
                <a:spcPct val="107000"/>
              </a:lnSpc>
              <a:spcBef>
                <a:spcPts val="0"/>
              </a:spcBef>
              <a:spcAft>
                <a:spcPts val="800"/>
              </a:spcAft>
              <a:buFont typeface="+mj-lt"/>
              <a:buNone/>
            </a:pPr>
            <a:r>
              <a:rPr lang="en-US" sz="900" dirty="0">
                <a:solidFill>
                  <a:schemeClr val="tx1"/>
                </a:solidFill>
                <a:effectLst/>
                <a:latin typeface="Segoe UI" panose="020B0502040204020203" pitchFamily="34" charset="0"/>
                <a:ea typeface="Segoe UI" panose="020B0502040204020203" pitchFamily="34" charset="0"/>
                <a:cs typeface="Segoe UI" panose="020B0502040204020203" pitchFamily="34" charset="0"/>
              </a:rPr>
              <a:t>You would like to structure queries against the Windows Event log. Specifically, you would like to identify any errors. What product should you use? What query language is available to construct the query?</a:t>
            </a:r>
          </a:p>
          <a:p>
            <a:pPr marL="0" marR="365760" lvl="0" indent="0">
              <a:lnSpc>
                <a:spcPct val="107000"/>
              </a:lnSpc>
              <a:spcBef>
                <a:spcPts val="0"/>
              </a:spcBef>
              <a:spcAft>
                <a:spcPts val="800"/>
              </a:spcAft>
              <a:buFont typeface="+mj-lt"/>
              <a:buNone/>
            </a:pPr>
            <a:r>
              <a:rPr lang="en-US" sz="900" b="1" dirty="0">
                <a:solidFill>
                  <a:schemeClr val="tx1"/>
                </a:solidFill>
                <a:effectLst/>
                <a:latin typeface="Segoe UI" panose="020B0502040204020203" pitchFamily="34" charset="0"/>
                <a:ea typeface="Segoe UI" panose="020B0502040204020203" pitchFamily="34" charset="0"/>
                <a:cs typeface="Segoe UI" panose="020B0502040204020203" pitchFamily="34" charset="0"/>
              </a:rPr>
              <a:t>Answer: </a:t>
            </a:r>
            <a:r>
              <a:rPr lang="en-US" sz="900" dirty="0">
                <a:solidFill>
                  <a:schemeClr val="tx1"/>
                </a:solidFill>
                <a:effectLst/>
                <a:latin typeface="Segoe UI" panose="020B0502040204020203" pitchFamily="34" charset="0"/>
                <a:ea typeface="Segoe UI" panose="020B0502040204020203" pitchFamily="34" charset="0"/>
                <a:cs typeface="Segoe UI" panose="020B0502040204020203" pitchFamily="34" charset="0"/>
              </a:rPr>
              <a:t>You should use a Log Analytics workspace. The workspace can receive data from the Windows Event log. The event records can then be visualized or queried. Azure uses the Kusto query language. Windows Event logs are stored in the Event table. to query the event table for errors, use this command: Event | where (</a:t>
            </a:r>
            <a:r>
              <a:rPr lang="en-US" sz="900" dirty="0" err="1">
                <a:solidFill>
                  <a:schemeClr val="tx1"/>
                </a:solidFill>
                <a:effectLst/>
                <a:latin typeface="Segoe UI" panose="020B0502040204020203" pitchFamily="34" charset="0"/>
                <a:ea typeface="Segoe UI" panose="020B0502040204020203" pitchFamily="34" charset="0"/>
                <a:cs typeface="Segoe UI" panose="020B0502040204020203" pitchFamily="34" charset="0"/>
              </a:rPr>
              <a:t>EventLevelName</a:t>
            </a:r>
            <a:r>
              <a:rPr lang="en-US" sz="900" dirty="0">
                <a:solidFill>
                  <a:schemeClr val="tx1"/>
                </a:solidFill>
                <a:effectLst/>
                <a:latin typeface="Segoe UI" panose="020B0502040204020203" pitchFamily="34" charset="0"/>
                <a:ea typeface="Segoe UI" panose="020B0502040204020203" pitchFamily="34" charset="0"/>
                <a:cs typeface="Segoe UI" panose="020B0502040204020203" pitchFamily="34" charset="0"/>
              </a:rPr>
              <a:t> == "Error").</a:t>
            </a: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26</a:t>
            </a:fld>
            <a:endParaRPr lang="en-US" dirty="0"/>
          </a:p>
        </p:txBody>
      </p:sp>
    </p:spTree>
    <p:extLst>
      <p:ext uri="{BB962C8B-B14F-4D97-AF65-F5344CB8AC3E}">
        <p14:creationId xmlns:p14="http://schemas.microsoft.com/office/powerpoint/2010/main" val="29526231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last lab is little shorter but puts together a practical example of monitoring. </a:t>
            </a:r>
          </a:p>
          <a:p>
            <a:endParaRPr lang="en-US" dirty="0"/>
          </a:p>
          <a:p>
            <a:r>
              <a:rPr lang="en-US" dirty="0"/>
              <a:t>Lab 11 - https://microsoftlearning.github.io/AZ-104-MicrosoftAzureAdministrator/Instructions/Labs/LAB_11-Implement_Monitoring.html</a:t>
            </a:r>
          </a:p>
        </p:txBody>
      </p:sp>
      <p:sp>
        <p:nvSpPr>
          <p:cNvPr id="4" name="Slide Number Placeholder 3"/>
          <p:cNvSpPr>
            <a:spLocks noGrp="1"/>
          </p:cNvSpPr>
          <p:nvPr>
            <p:ph type="sldNum" sz="quarter" idx="5"/>
          </p:nvPr>
        </p:nvSpPr>
        <p:spPr/>
        <p:txBody>
          <a:bodyPr/>
          <a:lstStyle/>
          <a:p>
            <a:fld id="{8507DC7E-BC41-4478-BA30-CBCC3A644F0A}" type="slidenum">
              <a:rPr lang="en-US" smtClean="0"/>
              <a:t>28</a:t>
            </a:fld>
            <a:endParaRPr lang="en-US" dirty="0"/>
          </a:p>
        </p:txBody>
      </p:sp>
    </p:spTree>
    <p:extLst>
      <p:ext uri="{BB962C8B-B14F-4D97-AF65-F5344CB8AC3E}">
        <p14:creationId xmlns:p14="http://schemas.microsoft.com/office/powerpoint/2010/main" val="3475942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365760" lvl="0" indent="0" algn="l" defTabSz="932742" rtl="0" eaLnBrk="1" fontAlgn="auto" latinLnBrk="0" hangingPunct="1">
              <a:lnSpc>
                <a:spcPct val="107000"/>
              </a:lnSpc>
              <a:spcBef>
                <a:spcPts val="0"/>
              </a:spcBef>
              <a:spcAft>
                <a:spcPts val="800"/>
              </a:spcAft>
              <a:buClrTx/>
              <a:buSzTx/>
              <a:buFont typeface="+mj-lt"/>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Optional whiteboard slide to introduce the module or review the content. Use the whiteboard diagram directly or recreate the image during the class. </a:t>
            </a:r>
          </a:p>
          <a:p>
            <a:pPr marL="0" marR="365760" lvl="0" indent="0">
              <a:lnSpc>
                <a:spcPct val="107000"/>
              </a:lnSpc>
              <a:spcBef>
                <a:spcPts val="0"/>
              </a:spcBef>
              <a:spcAft>
                <a:spcPts val="800"/>
              </a:spcAft>
              <a:buFont typeface="+mj-lt"/>
              <a:buNone/>
            </a:pPr>
            <a:endParaRPr lang="en-US" sz="1200" dirty="0">
              <a:solidFill>
                <a:schemeClr val="tx1"/>
              </a:solidFill>
              <a:effectLst/>
              <a:latin typeface="Segoe UI" panose="020B0502040204020203" pitchFamily="34" charset="0"/>
              <a:ea typeface="Segoe UI" panose="020B0502040204020203" pitchFamily="34" charset="0"/>
              <a:cs typeface="Segoe UI" panose="020B0502040204020203" pitchFamily="34" charset="0"/>
            </a:endParaRPr>
          </a:p>
          <a:p>
            <a:pPr marL="0" marR="365760" lvl="0" indent="0">
              <a:lnSpc>
                <a:spcPct val="107000"/>
              </a:lnSpc>
              <a:spcBef>
                <a:spcPts val="0"/>
              </a:spcBef>
              <a:spcAft>
                <a:spcPts val="800"/>
              </a:spcAft>
              <a:buFont typeface="+mj-lt"/>
              <a:buNone/>
            </a:pPr>
            <a:endParaRPr lang="en-US" sz="1200" dirty="0">
              <a:solidFill>
                <a:schemeClr val="tx1"/>
              </a:solidFill>
              <a:effectLst/>
              <a:latin typeface="Segoe UI" panose="020B0502040204020203" pitchFamily="34" charset="0"/>
              <a:ea typeface="Segoe UI" panose="020B0502040204020203" pitchFamily="34" charset="0"/>
              <a:cs typeface="Segoe UI" panose="020B0502040204020203" pitchFamily="34" charset="0"/>
            </a:endParaRPr>
          </a:p>
          <a:p>
            <a:pPr marL="0" marR="365760" lvl="0" indent="0">
              <a:lnSpc>
                <a:spcPct val="107000"/>
              </a:lnSpc>
              <a:spcBef>
                <a:spcPts val="0"/>
              </a:spcBef>
              <a:spcAft>
                <a:spcPts val="800"/>
              </a:spcAft>
              <a:buFont typeface="+mj-lt"/>
              <a:buNone/>
            </a:pPr>
            <a:endParaRPr lang="en-US" sz="1200" dirty="0">
              <a:solidFill>
                <a:schemeClr val="tx1"/>
              </a:solidFill>
              <a:effectLst/>
              <a:latin typeface="Segoe UI" panose="020B0502040204020203" pitchFamily="34" charset="0"/>
              <a:ea typeface="Segoe UI" panose="020B0502040204020203" pitchFamily="34" charset="0"/>
              <a:cs typeface="Segoe UI" panose="020B0502040204020203" pitchFamily="34" charset="0"/>
            </a:endParaRPr>
          </a:p>
          <a:p>
            <a:endParaRPr lang="en-US" sz="1200" dirty="0">
              <a:solidFill>
                <a:schemeClr val="tx1"/>
              </a:solidFill>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5AD710-EC89-4888-BD15-6B04A0D5F96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3888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b="0" i="0" dirty="0">
              <a:solidFill>
                <a:srgbClr val="161616"/>
              </a:solidFill>
              <a:effectLst/>
              <a:latin typeface="Segoe UI" panose="020B0502040204020203" pitchFamily="34" charset="0"/>
            </a:endParaRPr>
          </a:p>
        </p:txBody>
      </p:sp>
      <p:sp>
        <p:nvSpPr>
          <p:cNvPr id="4" name="Slide Number Placeholder 3"/>
          <p:cNvSpPr>
            <a:spLocks noGrp="1"/>
          </p:cNvSpPr>
          <p:nvPr>
            <p:ph type="sldNum" sz="quarter" idx="5"/>
          </p:nvPr>
        </p:nvSpPr>
        <p:spPr/>
        <p:txBody>
          <a:bodyPr/>
          <a:lstStyle/>
          <a:p>
            <a:fld id="{8507DC7E-BC41-4478-BA30-CBCC3A644F0A}" type="slidenum">
              <a:rPr lang="en-US" smtClean="0"/>
              <a:t>5</a:t>
            </a:fld>
            <a:endParaRPr lang="en-US" dirty="0"/>
          </a:p>
        </p:txBody>
      </p:sp>
    </p:spTree>
    <p:extLst>
      <p:ext uri="{BB962C8B-B14F-4D97-AF65-F5344CB8AC3E}">
        <p14:creationId xmlns:p14="http://schemas.microsoft.com/office/powerpoint/2010/main" val="691981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11:25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32563377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Azure Monitor - https://docs.microsoft.com/azure/azure-monitor/overview</a:t>
            </a:r>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Sources of monitoring data for Azure Monitor - https://docs.microsoft.com/azure/azure-monitor/platform/data-sources</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11:25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19288653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it-IT" dirty="0"/>
              <a:t>Metrics - https://docs.microsoft.com/azure/azure-monitor/platform/data-platform-metrics</a:t>
            </a:r>
          </a:p>
          <a:p>
            <a:pPr marL="0" marR="0" lvl="0" indent="0" algn="l" defTabSz="914367" rtl="0" eaLnBrk="1" fontAlgn="auto" latinLnBrk="0" hangingPunct="1">
              <a:lnSpc>
                <a:spcPct val="90000"/>
              </a:lnSpc>
              <a:spcBef>
                <a:spcPts val="0"/>
              </a:spcBef>
              <a:spcAft>
                <a:spcPts val="333"/>
              </a:spcAft>
              <a:buClrTx/>
              <a:buSzTx/>
              <a:buFontTx/>
              <a:buNone/>
              <a:tabLst/>
              <a:defRPr/>
            </a:pPr>
            <a:endParaRPr lang="it-IT" dirty="0"/>
          </a:p>
          <a:p>
            <a:pPr marL="0" marR="0" lvl="0" indent="0" algn="l" defTabSz="914367" rtl="0" eaLnBrk="1" fontAlgn="auto" latinLnBrk="0" hangingPunct="1">
              <a:lnSpc>
                <a:spcPct val="90000"/>
              </a:lnSpc>
              <a:spcBef>
                <a:spcPts val="0"/>
              </a:spcBef>
              <a:spcAft>
                <a:spcPts val="333"/>
              </a:spcAft>
              <a:buClrTx/>
              <a:buSzTx/>
              <a:buFontTx/>
              <a:buNone/>
              <a:tabLst/>
              <a:defRPr/>
            </a:pPr>
            <a:r>
              <a:rPr lang="it-IT" dirty="0"/>
              <a:t>Logs - https://docs.microsoft.com/azure/azure-monitor/platform/data-platform-logs</a:t>
            </a:r>
          </a:p>
          <a:p>
            <a:pPr marL="0" marR="0" lvl="0" indent="0" algn="l" defTabSz="914367" rtl="0" eaLnBrk="1" fontAlgn="auto" latinLnBrk="0" hangingPunct="1">
              <a:lnSpc>
                <a:spcPct val="90000"/>
              </a:lnSpc>
              <a:spcBef>
                <a:spcPts val="0"/>
              </a:spcBef>
              <a:spcAft>
                <a:spcPts val="333"/>
              </a:spcAft>
              <a:buClrTx/>
              <a:buSzTx/>
              <a:buFontTx/>
              <a:buNone/>
              <a:tabLst/>
              <a:defRPr/>
            </a:pPr>
            <a:endParaRPr lang="en-US" dirty="0"/>
          </a:p>
          <a:p>
            <a:pPr marL="0" marR="0" lvl="0" indent="0" algn="l" defTabSz="914367" rtl="0" eaLnBrk="1" fontAlgn="auto" latinLnBrk="0" hangingPunct="1">
              <a:lnSpc>
                <a:spcPct val="90000"/>
              </a:lnSpc>
              <a:spcBef>
                <a:spcPts val="0"/>
              </a:spcBef>
              <a:spcAft>
                <a:spcPts val="333"/>
              </a:spcAft>
              <a:buClrTx/>
              <a:buSzTx/>
              <a:buFontTx/>
              <a:buNone/>
              <a:tabLst/>
              <a:defRPr/>
            </a:pPr>
            <a:endParaRPr lang="en-US" dirty="0"/>
          </a:p>
          <a:p>
            <a:pPr marL="0" marR="0" lvl="0" indent="0" algn="l" defTabSz="914367" rtl="0" eaLnBrk="1" fontAlgn="auto" latinLnBrk="0" hangingPunct="1">
              <a:lnSpc>
                <a:spcPct val="90000"/>
              </a:lnSpc>
              <a:spcBef>
                <a:spcPts val="0"/>
              </a:spcBef>
              <a:spcAft>
                <a:spcPts val="333"/>
              </a:spcAft>
              <a:buClrTx/>
              <a:buSzTx/>
              <a:buFontTx/>
              <a:buNone/>
              <a:tabLst/>
              <a:defRPr/>
            </a:pPr>
            <a:endParaRPr lang="en-US" sz="850" dirty="0">
              <a:cs typeface="Segoe UI Light"/>
            </a:endParaRP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86CE63F-9E7F-4C04-9D0D-FCA25A8E9E86}"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5/2/2024 11:25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9735425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171717"/>
                </a:solidFill>
                <a:effectLst/>
                <a:latin typeface="Segoe UI" panose="020B0502040204020203" pitchFamily="34" charset="0"/>
              </a:rPr>
              <a:t>Azure Activity log - https://docs.microsoft.com/azure/azure-monitor/platform/activity-log</a:t>
            </a:r>
          </a:p>
          <a:p>
            <a:endParaRPr lang="en-US" dirty="0"/>
          </a:p>
          <a:p>
            <a:r>
              <a:rPr lang="en-US" dirty="0"/>
              <a:t>Send Azure Activity log to Log Analytics workspace using Azure portal - https://docs.microsoft.com/azure/azure-monitor/learn/quick-collect-activity-log-portal</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72E0C910-0166-48E0-B8EF-5071277A02A8}" type="datetime8">
              <a:rPr lang="en-US" smtClean="0"/>
              <a:t>5/2/2024 11:25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1198934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kern="1200" dirty="0">
                <a:solidFill>
                  <a:schemeClr val="tx1"/>
                </a:solidFill>
                <a:effectLst/>
                <a:latin typeface="Segoe UI Light" pitchFamily="34" charset="0"/>
                <a:ea typeface="+mn-ea"/>
                <a:cs typeface="+mn-cs"/>
              </a:rPr>
              <a:t>Query the Activity Log in the Azure portal - https://docs.microsoft.com/azure/monitoring-and-diagnostics/monitoring-overview-activity-logs#query-the-activity-log-in-the-azure-portal</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11:25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14180482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2E9348E-FA16-FE20-38FB-EDD806C9464D}"/>
              </a:ext>
            </a:extLst>
          </p:cNvPr>
          <p:cNvPicPr>
            <a:picLocks noChangeAspect="1"/>
          </p:cNvPicPr>
          <p:nvPr userDrawn="1"/>
        </p:nvPicPr>
        <p:blipFill>
          <a:blip r:embed="rId2"/>
          <a:stretch>
            <a:fillRect/>
          </a:stretch>
        </p:blipFill>
        <p:spPr>
          <a:xfrm>
            <a:off x="-1" y="11112"/>
            <a:ext cx="12436475" cy="6972300"/>
          </a:xfrm>
          <a:prstGeom prst="rect">
            <a:avLst/>
          </a:prstGeom>
        </p:spPr>
      </p:pic>
      <p:pic>
        <p:nvPicPr>
          <p:cNvPr id="7" name="MS logo gray - EMF" descr="Microsoft logo, gray text version">
            <a:extLst>
              <a:ext uri="{FF2B5EF4-FFF2-40B4-BE49-F238E27FC236}">
                <a16:creationId xmlns:a16="http://schemas.microsoft.com/office/drawing/2014/main" id="{7B930E7F-5B91-31B0-B67D-DB8C41E881CF}"/>
              </a:ext>
            </a:extLst>
          </p:cNvPr>
          <p:cNvPicPr>
            <a:picLocks noChangeAspect="1"/>
          </p:cNvPicPr>
          <p:nvPr userDrawn="1"/>
        </p:nvPicPr>
        <p:blipFill>
          <a:blip r:embed="rId3"/>
          <a:stretch>
            <a:fillRect/>
          </a:stretch>
        </p:blipFill>
        <p:spPr bwMode="black">
          <a:xfrm>
            <a:off x="595914" y="597450"/>
            <a:ext cx="1393840" cy="298433"/>
          </a:xfrm>
          <a:prstGeom prst="rect">
            <a:avLst/>
          </a:prstGeom>
        </p:spPr>
      </p:pic>
      <p:sp>
        <p:nvSpPr>
          <p:cNvPr id="3" name="Title 1">
            <a:extLst>
              <a:ext uri="{FF2B5EF4-FFF2-40B4-BE49-F238E27FC236}">
                <a16:creationId xmlns:a16="http://schemas.microsoft.com/office/drawing/2014/main" id="{3E21C31D-925C-53B5-2E40-C54FF245B41E}"/>
              </a:ext>
            </a:extLst>
          </p:cNvPr>
          <p:cNvSpPr>
            <a:spLocks noGrp="1"/>
          </p:cNvSpPr>
          <p:nvPr>
            <p:ph type="title" hasCustomPrompt="1"/>
          </p:nvPr>
        </p:nvSpPr>
        <p:spPr>
          <a:xfrm>
            <a:off x="581341" y="3622696"/>
            <a:ext cx="5800990" cy="1130181"/>
          </a:xfrm>
          <a:noFill/>
        </p:spPr>
        <p:txBody>
          <a:bodyPr wrap="square" lIns="0" tIns="0" rIns="0" bIns="0" anchor="ctr" anchorCtr="0">
            <a:spAutoFit/>
          </a:bodyPr>
          <a:lstStyle>
            <a:lvl1pPr>
              <a:defRPr sz="4080" b="0" i="0" spc="-51" baseline="0">
                <a:solidFill>
                  <a:schemeClr val="tx1"/>
                </a:solidFill>
                <a:latin typeface="+mn-lt"/>
                <a:cs typeface="Segoe UI" panose="020B0502040204020203" pitchFamily="34" charset="0"/>
              </a:defRPr>
            </a:lvl1pPr>
          </a:lstStyle>
          <a:p>
            <a:r>
              <a:rPr lang="en-US" dirty="0"/>
              <a:t>Event name or </a:t>
            </a:r>
            <a:br>
              <a:rPr lang="en-US" dirty="0"/>
            </a:br>
            <a:r>
              <a:rPr lang="en-US" dirty="0"/>
              <a:t>presentation title </a:t>
            </a:r>
          </a:p>
        </p:txBody>
      </p:sp>
      <p:sp>
        <p:nvSpPr>
          <p:cNvPr id="5" name="Footer Placeholder 10">
            <a:extLst>
              <a:ext uri="{FF2B5EF4-FFF2-40B4-BE49-F238E27FC236}">
                <a16:creationId xmlns:a16="http://schemas.microsoft.com/office/drawing/2014/main" id="{44253EDB-56F0-1036-A65B-02ABC067A9E8}"/>
              </a:ext>
            </a:extLst>
          </p:cNvPr>
          <p:cNvSpPr>
            <a:spLocks noGrp="1"/>
          </p:cNvSpPr>
          <p:nvPr>
            <p:ph type="ftr" sz="quarter" idx="3"/>
          </p:nvPr>
        </p:nvSpPr>
        <p:spPr>
          <a:xfrm>
            <a:off x="591057" y="6548910"/>
            <a:ext cx="4234554" cy="201917"/>
          </a:xfrm>
          <a:prstGeom prst="rect">
            <a:avLst/>
          </a:prstGeom>
        </p:spPr>
        <p:txBody>
          <a:bodyPr vert="horz" lIns="0" tIns="0" rIns="0" bIns="0" rtlCol="0" anchor="ctr"/>
          <a:lstStyle>
            <a:lvl1pPr marL="0" algn="l" defTabSz="932597" rtl="0" eaLnBrk="1" latinLnBrk="0" hangingPunct="1">
              <a:defRPr lang="en-US" sz="1020" kern="1200" dirty="0">
                <a:solidFill>
                  <a:schemeClr val="tx1"/>
                </a:solidFill>
                <a:latin typeface="+mn-lt"/>
                <a:ea typeface="+mn-ea"/>
                <a:cs typeface="+mn-cs"/>
              </a:defRPr>
            </a:lvl1pPr>
            <a:lvl5pPr>
              <a:defRPr lang="en-US" sz="765" kern="100" cap="all" spc="0" baseline="0" dirty="0">
                <a:solidFill>
                  <a:schemeClr val="tx1"/>
                </a:solidFill>
                <a:latin typeface="Arial" panose="020B0604020202020204" pitchFamily="34" charset="0"/>
                <a:ea typeface="+mn-ea"/>
                <a:cs typeface="Arial" panose="020B0604020202020204" pitchFamily="34" charset="0"/>
              </a:defRPr>
            </a:lvl5pPr>
          </a:lstStyle>
          <a:p>
            <a:pPr defTabSz="932563">
              <a:defRPr/>
            </a:pPr>
            <a:r>
              <a:rPr lang="en-US">
                <a:solidFill>
                  <a:srgbClr val="000000"/>
                </a:solidFill>
              </a:rPr>
              <a:t>© Copyright Microsoft Corporation. All rights reserved.</a:t>
            </a:r>
          </a:p>
        </p:txBody>
      </p:sp>
      <p:sp>
        <p:nvSpPr>
          <p:cNvPr id="2" name="Footer Placeholder 10">
            <a:extLst>
              <a:ext uri="{FF2B5EF4-FFF2-40B4-BE49-F238E27FC236}">
                <a16:creationId xmlns:a16="http://schemas.microsoft.com/office/drawing/2014/main" id="{A2E85BCA-8C5F-EFAA-DEF3-E5518406532B}"/>
              </a:ext>
            </a:extLst>
          </p:cNvPr>
          <p:cNvSpPr txBox="1">
            <a:spLocks/>
          </p:cNvSpPr>
          <p:nvPr userDrawn="1"/>
        </p:nvSpPr>
        <p:spPr>
          <a:xfrm>
            <a:off x="591057" y="6548910"/>
            <a:ext cx="4234554" cy="201917"/>
          </a:xfrm>
          <a:prstGeom prst="rect">
            <a:avLst/>
          </a:prstGeom>
        </p:spPr>
        <p:txBody>
          <a:bodyPr vert="horz" lIns="0" tIns="0" rIns="0" bIns="0" rtlCol="0" anchor="ctr"/>
          <a:lstStyle>
            <a:defPPr>
              <a:defRPr lang="en-US"/>
            </a:defPPr>
            <a:lvl1pPr marL="0" algn="l" defTabSz="914400" rtl="0" eaLnBrk="1" latinLnBrk="0" hangingPunct="1">
              <a:defRPr lang="en-US" sz="1000" kern="1200" dirty="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lang="en-US" sz="750" kern="100" cap="all" spc="0" baseline="0" dirty="0">
                <a:solidFill>
                  <a:schemeClr val="tx1"/>
                </a:solidFill>
                <a:latin typeface="Arial" panose="020B0604020202020204" pitchFamily="34" charset="0"/>
                <a:ea typeface="+mn-ea"/>
                <a:cs typeface="Arial" panose="020B0604020202020204" pitchFamily="34" charset="0"/>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defTabSz="932563">
              <a:defRPr/>
            </a:pPr>
            <a:r>
              <a:rPr lang="en-US" sz="1020" dirty="0">
                <a:solidFill>
                  <a:srgbClr val="000000"/>
                </a:solidFill>
              </a:rPr>
              <a:t>© Copyright Microsoft Corporation. All rights reserved.</a:t>
            </a:r>
          </a:p>
        </p:txBody>
      </p:sp>
    </p:spTree>
    <p:extLst>
      <p:ext uri="{BB962C8B-B14F-4D97-AF65-F5344CB8AC3E}">
        <p14:creationId xmlns:p14="http://schemas.microsoft.com/office/powerpoint/2010/main" val="1683255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4707CDC-9BD2-0073-85EB-939160E4C7CC}"/>
              </a:ext>
            </a:extLst>
          </p:cNvPr>
          <p:cNvPicPr>
            <a:picLocks noChangeAspect="1"/>
          </p:cNvPicPr>
          <p:nvPr userDrawn="1"/>
        </p:nvPicPr>
        <p:blipFill>
          <a:blip r:embed="rId2"/>
          <a:stretch>
            <a:fillRect/>
          </a:stretch>
        </p:blipFill>
        <p:spPr>
          <a:xfrm>
            <a:off x="427038" y="1587"/>
            <a:ext cx="12009437" cy="6991350"/>
          </a:xfrm>
          <a:prstGeom prst="rect">
            <a:avLst/>
          </a:prstGeom>
        </p:spPr>
      </p:pic>
      <p:sp>
        <p:nvSpPr>
          <p:cNvPr id="3" name="Title 1">
            <a:extLst>
              <a:ext uri="{FF2B5EF4-FFF2-40B4-BE49-F238E27FC236}">
                <a16:creationId xmlns:a16="http://schemas.microsoft.com/office/drawing/2014/main" id="{12D19AFB-6939-2FBA-48C9-66A2961406A7}"/>
              </a:ext>
            </a:extLst>
          </p:cNvPr>
          <p:cNvSpPr>
            <a:spLocks noGrp="1"/>
          </p:cNvSpPr>
          <p:nvPr>
            <p:ph type="title" hasCustomPrompt="1"/>
          </p:nvPr>
        </p:nvSpPr>
        <p:spPr>
          <a:xfrm>
            <a:off x="581340" y="3514705"/>
            <a:ext cx="6472474" cy="565091"/>
          </a:xfrm>
          <a:noFill/>
        </p:spPr>
        <p:txBody>
          <a:bodyPr wrap="square" lIns="0" tIns="0" rIns="0" bIns="0" anchor="ctr" anchorCtr="0">
            <a:spAutoFit/>
          </a:bodyPr>
          <a:lstStyle>
            <a:lvl1pPr>
              <a:defRPr sz="4080" b="0" i="0" spc="-51" baseline="0">
                <a:solidFill>
                  <a:schemeClr val="tx1"/>
                </a:solidFill>
                <a:latin typeface="+mn-lt"/>
                <a:cs typeface="Segoe UI" panose="020B0502040204020203" pitchFamily="34" charset="0"/>
              </a:defRPr>
            </a:lvl1pPr>
          </a:lstStyle>
          <a:p>
            <a:r>
              <a:rPr lang="en-US" dirty="0"/>
              <a:t>Section divider title</a:t>
            </a:r>
          </a:p>
        </p:txBody>
      </p:sp>
      <p:sp>
        <p:nvSpPr>
          <p:cNvPr id="7" name="TextBox 6">
            <a:extLst>
              <a:ext uri="{FF2B5EF4-FFF2-40B4-BE49-F238E27FC236}">
                <a16:creationId xmlns:a16="http://schemas.microsoft.com/office/drawing/2014/main" id="{49AE7960-A7FE-D692-112F-471C560CCA67}"/>
              </a:ext>
            </a:extLst>
          </p:cNvPr>
          <p:cNvSpPr txBox="1"/>
          <p:nvPr userDrawn="1"/>
        </p:nvSpPr>
        <p:spPr>
          <a:xfrm>
            <a:off x="427038" y="6411853"/>
            <a:ext cx="6216728" cy="270285"/>
          </a:xfrm>
          <a:prstGeom prst="rect">
            <a:avLst/>
          </a:prstGeom>
          <a:noFill/>
        </p:spPr>
        <p:txBody>
          <a:bodyPr wrap="square">
            <a:spAutoFit/>
          </a:bodyPr>
          <a:lstStyle/>
          <a:p>
            <a:pPr defTabSz="932563">
              <a:defRPr/>
            </a:pPr>
            <a:r>
              <a:rPr lang="en-US" sz="1122" dirty="0">
                <a:solidFill>
                  <a:srgbClr val="000000"/>
                </a:solidFill>
              </a:rPr>
              <a:t>© Copyright Microsoft Corporation. All rights reserved.</a:t>
            </a:r>
          </a:p>
        </p:txBody>
      </p:sp>
    </p:spTree>
    <p:extLst>
      <p:ext uri="{BB962C8B-B14F-4D97-AF65-F5344CB8AC3E}">
        <p14:creationId xmlns:p14="http://schemas.microsoft.com/office/powerpoint/2010/main" val="3159480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450">
          <p15:clr>
            <a:srgbClr val="FBAE40"/>
          </p15:clr>
        </p15:guide>
        <p15:guide id="2" orient="horz" pos="2647">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Tree>
    <p:extLst>
      <p:ext uri="{BB962C8B-B14F-4D97-AF65-F5344CB8AC3E}">
        <p14:creationId xmlns:p14="http://schemas.microsoft.com/office/powerpoint/2010/main" val="37056567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27038" y="449263"/>
            <a:ext cx="11568684" cy="655637"/>
          </a:xfrm>
        </p:spPr>
        <p:txBody>
          <a:bodyPr/>
          <a:lstStyle/>
          <a:p>
            <a:r>
              <a:rPr lang="en-US" dirty="0"/>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40753" y="998040"/>
            <a:ext cx="11568684" cy="439465"/>
          </a:xfrm>
        </p:spPr>
        <p:txBody>
          <a:bodyPr tIns="45720" rIns="0" bIns="45720"/>
          <a:lstStyle>
            <a:lvl1pPr>
              <a:defRPr sz="2244">
                <a:solidFill>
                  <a:schemeClr val="tx2">
                    <a:lumMod val="50000"/>
                  </a:schemeClr>
                </a:solidFill>
              </a:defRPr>
            </a:lvl1pPr>
          </a:lstStyle>
          <a:p>
            <a:r>
              <a:rPr lang="en-US" dirty="0"/>
              <a:t>Subheading Segoe UI </a:t>
            </a:r>
            <a:r>
              <a:rPr lang="en-US" dirty="0" err="1"/>
              <a:t>Semibold</a:t>
            </a:r>
            <a:r>
              <a:rPr lang="en-US" dirty="0"/>
              <a:t> 22 </a:t>
            </a:r>
            <a:r>
              <a:rPr lang="en-US" dirty="0" err="1"/>
              <a:t>pt</a:t>
            </a:r>
            <a:endParaRPr lang="en-US" dirty="0"/>
          </a:p>
        </p:txBody>
      </p:sp>
    </p:spTree>
    <p:extLst>
      <p:ext uri="{BB962C8B-B14F-4D97-AF65-F5344CB8AC3E}">
        <p14:creationId xmlns:p14="http://schemas.microsoft.com/office/powerpoint/2010/main" val="230108110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Learning Objs - no O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dirty="0"/>
              <a:t>Click to edit Master title style</a:t>
            </a: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spTree>
    <p:extLst>
      <p:ext uri="{BB962C8B-B14F-4D97-AF65-F5344CB8AC3E}">
        <p14:creationId xmlns:p14="http://schemas.microsoft.com/office/powerpoint/2010/main" val="45644143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arning Objs">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dirty="0"/>
              <a:t>Click to edit Master title style</a:t>
            </a: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sp>
        <p:nvSpPr>
          <p:cNvPr id="7" name="Rectangle: Rounded Corners 6">
            <a:extLst>
              <a:ext uri="{FF2B5EF4-FFF2-40B4-BE49-F238E27FC236}">
                <a16:creationId xmlns:a16="http://schemas.microsoft.com/office/drawing/2014/main" id="{E8885716-8A7B-42A7-93E2-E8749AF5C6BC}"/>
              </a:ext>
            </a:extLst>
          </p:cNvPr>
          <p:cNvSpPr/>
          <p:nvPr userDrawn="1"/>
        </p:nvSpPr>
        <p:spPr bwMode="auto">
          <a:xfrm>
            <a:off x="6116130" y="1476375"/>
            <a:ext cx="5313870" cy="4333875"/>
          </a:xfrm>
          <a:prstGeom prst="roundRect">
            <a:avLst/>
          </a:prstGeom>
          <a:solidFill>
            <a:schemeClr val="bg1"/>
          </a:solidFill>
          <a:ln>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75431695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arning Recap">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3183609"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grpSp>
        <p:nvGrpSpPr>
          <p:cNvPr id="3" name="Group 2">
            <a:extLst>
              <a:ext uri="{FF2B5EF4-FFF2-40B4-BE49-F238E27FC236}">
                <a16:creationId xmlns:a16="http://schemas.microsoft.com/office/drawing/2014/main" id="{C54C7EE8-4313-2803-B06C-A5BA61EA412A}"/>
              </a:ext>
              <a:ext uri="{C183D7F6-B498-43B3-948B-1728B52AA6E4}">
                <adec:decorative xmlns:adec="http://schemas.microsoft.com/office/drawing/2017/decorative" val="1"/>
              </a:ext>
            </a:extLst>
          </p:cNvPr>
          <p:cNvGrpSpPr/>
          <p:nvPr userDrawn="1"/>
        </p:nvGrpSpPr>
        <p:grpSpPr>
          <a:xfrm>
            <a:off x="2614984" y="1617484"/>
            <a:ext cx="1132870" cy="1132709"/>
            <a:chOff x="5540700" y="2116300"/>
            <a:chExt cx="1110600" cy="1110600"/>
          </a:xfrm>
        </p:grpSpPr>
        <p:sp>
          <p:nvSpPr>
            <p:cNvPr id="4" name="Oval 3">
              <a:extLst>
                <a:ext uri="{FF2B5EF4-FFF2-40B4-BE49-F238E27FC236}">
                  <a16:creationId xmlns:a16="http://schemas.microsoft.com/office/drawing/2014/main" id="{3F97E22B-DD1F-99A5-25F7-1E4F4F58DA7D}"/>
                </a:ext>
              </a:extLst>
            </p:cNvPr>
            <p:cNvSpPr/>
            <p:nvPr/>
          </p:nvSpPr>
          <p:spPr>
            <a:xfrm>
              <a:off x="5540700" y="2116300"/>
              <a:ext cx="1110600" cy="1110600"/>
            </a:xfrm>
            <a:prstGeom prst="ellipse">
              <a:avLst/>
            </a:prstGeom>
            <a:solidFill>
              <a:srgbClr val="FFA3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9" name="Picture 8">
              <a:extLst>
                <a:ext uri="{FF2B5EF4-FFF2-40B4-BE49-F238E27FC236}">
                  <a16:creationId xmlns:a16="http://schemas.microsoft.com/office/drawing/2014/main" id="{B1C046DA-F3B0-17BF-4867-63F317F8ACA9}"/>
                </a:ext>
              </a:extLst>
            </p:cNvPr>
            <p:cNvPicPr/>
            <p:nvPr/>
          </p:nvPicPr>
          <p:blipFill>
            <a:blip r:embed="rId2"/>
            <a:srcRect/>
            <a:stretch/>
          </p:blipFill>
          <p:spPr>
            <a:xfrm>
              <a:off x="5749602" y="2325202"/>
              <a:ext cx="692796" cy="692796"/>
            </a:xfrm>
            <a:prstGeom prst="rect">
              <a:avLst/>
            </a:prstGeom>
            <a:noFill/>
          </p:spPr>
        </p:pic>
      </p:grpSp>
      <p:sp>
        <p:nvSpPr>
          <p:cNvPr id="7" name="TextBox 6">
            <a:extLst>
              <a:ext uri="{FF2B5EF4-FFF2-40B4-BE49-F238E27FC236}">
                <a16:creationId xmlns:a16="http://schemas.microsoft.com/office/drawing/2014/main" id="{05350FFB-1FC5-59FA-F297-3FE6E8364735}"/>
              </a:ext>
            </a:extLst>
          </p:cNvPr>
          <p:cNvSpPr txBox="1"/>
          <p:nvPr userDrawn="1"/>
        </p:nvSpPr>
        <p:spPr>
          <a:xfrm>
            <a:off x="600058" y="2927690"/>
            <a:ext cx="2228017" cy="2366802"/>
          </a:xfrm>
          <a:prstGeom prst="rect">
            <a:avLst/>
          </a:prstGeom>
          <a:noFill/>
        </p:spPr>
        <p:txBody>
          <a:bodyPr wrap="squar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lang="en-US" sz="2400" kern="1200" spc="-50" baseline="0" dirty="0">
                <a:solidFill>
                  <a:srgbClr val="000000"/>
                </a:solidFill>
                <a:latin typeface="+mj-lt"/>
                <a:ea typeface="+mn-ea"/>
                <a:cs typeface="+mn-cs"/>
              </a:rPr>
              <a:t>Check your knowledge questions and additional study</a:t>
            </a:r>
          </a:p>
          <a:p>
            <a:pPr>
              <a:lnSpc>
                <a:spcPct val="90000"/>
              </a:lnSpc>
              <a:spcAft>
                <a:spcPts val="600"/>
              </a:spcAft>
            </a:pPr>
            <a:endParaRPr lang="en-US" sz="2400" dirty="0" err="1">
              <a:gradFill>
                <a:gsLst>
                  <a:gs pos="2917">
                    <a:schemeClr val="tx1"/>
                  </a:gs>
                  <a:gs pos="30000">
                    <a:schemeClr val="tx1"/>
                  </a:gs>
                </a:gsLst>
                <a:lin ang="5400000" scaled="0"/>
              </a:gradFill>
            </a:endParaRPr>
          </a:p>
        </p:txBody>
      </p:sp>
      <p:sp>
        <p:nvSpPr>
          <p:cNvPr id="5" name="Title 1">
            <a:extLst>
              <a:ext uri="{FF2B5EF4-FFF2-40B4-BE49-F238E27FC236}">
                <a16:creationId xmlns:a16="http://schemas.microsoft.com/office/drawing/2014/main" id="{DA9EEDEA-6687-D76A-D227-7C52A001F415}"/>
              </a:ext>
            </a:extLst>
          </p:cNvPr>
          <p:cNvSpPr>
            <a:spLocks noGrp="1"/>
          </p:cNvSpPr>
          <p:nvPr>
            <p:ph type="title"/>
          </p:nvPr>
        </p:nvSpPr>
        <p:spPr>
          <a:xfrm>
            <a:off x="427038" y="449263"/>
            <a:ext cx="11568684" cy="693737"/>
          </a:xfrm>
        </p:spPr>
        <p:txBody>
          <a:bodyPr/>
          <a:lstStyle/>
          <a:p>
            <a:r>
              <a:rPr lang="en-US" dirty="0"/>
              <a:t>Click to edit Master title style</a:t>
            </a:r>
          </a:p>
        </p:txBody>
      </p:sp>
    </p:spTree>
    <p:extLst>
      <p:ext uri="{BB962C8B-B14F-4D97-AF65-F5344CB8AC3E}">
        <p14:creationId xmlns:p14="http://schemas.microsoft.com/office/powerpoint/2010/main" val="3396147016"/>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emonstrati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a:t>Click to edit Master title style</a:t>
            </a:r>
          </a:p>
        </p:txBody>
      </p:sp>
      <p:sp>
        <p:nvSpPr>
          <p:cNvPr id="4" name="Rounded Rectangle 3_1">
            <a:extLst>
              <a:ext uri="{FF2B5EF4-FFF2-40B4-BE49-F238E27FC236}">
                <a16:creationId xmlns:a16="http://schemas.microsoft.com/office/drawing/2014/main" id="{FC76C8DF-13B1-1B33-CBD3-D0B1496658D3}"/>
              </a:ext>
            </a:extLst>
          </p:cNvPr>
          <p:cNvSpPr/>
          <p:nvPr userDrawn="1"/>
        </p:nvSpPr>
        <p:spPr>
          <a:xfrm>
            <a:off x="521111" y="1292745"/>
            <a:ext cx="10387932" cy="4749970"/>
          </a:xfrm>
          <a:prstGeom prst="roundRect">
            <a:avLst>
              <a:gd name="adj" fmla="val 6113"/>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274320" rIns="274320" bIns="182880" rtlCol="0" anchor="t"/>
          <a:lstStyle/>
          <a:p>
            <a:pPr marL="0" marR="0" lvl="0" indent="0" algn="l" defTabSz="932742" rtl="0" eaLnBrk="1" fontAlgn="auto" latinLnBrk="0" hangingPunct="1">
              <a:lnSpc>
                <a:spcPct val="100000"/>
              </a:lnSpc>
              <a:spcBef>
                <a:spcPct val="20000"/>
              </a:spcBef>
              <a:spcAft>
                <a:spcPts val="0"/>
              </a:spcAft>
              <a:buClrTx/>
              <a:buSzPct val="90000"/>
              <a:buFontTx/>
              <a:buNone/>
              <a:tabLst/>
              <a:defRPr/>
            </a:pPr>
            <a:endParaRPr kumimoji="0" lang="en-US" sz="1800" b="0" i="0" u="none" strike="noStrike" kern="1200" cap="none" spc="0" normalizeH="0" baseline="0" noProof="0" dirty="0">
              <a:ln>
                <a:noFill/>
              </a:ln>
              <a:solidFill>
                <a:srgbClr val="000000"/>
              </a:solidFill>
              <a:effectLst/>
              <a:uLnTx/>
              <a:uFillTx/>
              <a:latin typeface="Segoe UI"/>
              <a:ea typeface="+mn-ea"/>
              <a:cs typeface="Segoe UI" panose="020B0502040204020203" pitchFamily="34" charset="0"/>
            </a:endParaRPr>
          </a:p>
        </p:txBody>
      </p:sp>
      <p:sp>
        <p:nvSpPr>
          <p:cNvPr id="6" name="Oval 5">
            <a:extLst>
              <a:ext uri="{FF2B5EF4-FFF2-40B4-BE49-F238E27FC236}">
                <a16:creationId xmlns:a16="http://schemas.microsoft.com/office/drawing/2014/main" id="{C0B7F7B8-27DC-CB90-9841-2B0EB6BDC8A9}"/>
              </a:ext>
            </a:extLst>
          </p:cNvPr>
          <p:cNvSpPr/>
          <p:nvPr userDrawn="1"/>
        </p:nvSpPr>
        <p:spPr>
          <a:xfrm>
            <a:off x="10324155" y="1117294"/>
            <a:ext cx="1132870" cy="113270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pic>
        <p:nvPicPr>
          <p:cNvPr id="5" name="Graphic 4" descr="Beaker with solid fill">
            <a:extLst>
              <a:ext uri="{FF2B5EF4-FFF2-40B4-BE49-F238E27FC236}">
                <a16:creationId xmlns:a16="http://schemas.microsoft.com/office/drawing/2014/main" id="{0A4277E8-514E-E7C0-EEAE-4DBF838AD068}"/>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33390" y="1141729"/>
            <a:ext cx="914400" cy="914400"/>
          </a:xfrm>
          <a:prstGeom prst="rect">
            <a:avLst/>
          </a:prstGeom>
        </p:spPr>
      </p:pic>
    </p:spTree>
    <p:extLst>
      <p:ext uri="{BB962C8B-B14F-4D97-AF65-F5344CB8AC3E}">
        <p14:creationId xmlns:p14="http://schemas.microsoft.com/office/powerpoint/2010/main" val="147657956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b">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4282290"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BCE35D3C-86EE-875E-D2A6-669DF7E1C19A}"/>
              </a:ext>
            </a:extLst>
          </p:cNvPr>
          <p:cNvSpPr>
            <a:spLocks noGrp="1"/>
          </p:cNvSpPr>
          <p:nvPr>
            <p:ph type="title" hasCustomPrompt="1"/>
          </p:nvPr>
        </p:nvSpPr>
        <p:spPr>
          <a:xfrm>
            <a:off x="600058" y="525428"/>
            <a:ext cx="11703601" cy="502246"/>
          </a:xfrm>
        </p:spPr>
        <p:txBody>
          <a:bodyPr/>
          <a:lstStyle>
            <a:lvl1pPr>
              <a:defRPr sz="3264" b="0" i="0">
                <a:solidFill>
                  <a:schemeClr val="tx1"/>
                </a:solidFill>
                <a:latin typeface="+mj-lt"/>
                <a:cs typeface="Segoe UI Semibold" panose="020B0502040204020203" pitchFamily="34" charset="0"/>
              </a:defRPr>
            </a:lvl1pPr>
          </a:lstStyle>
          <a:p>
            <a:r>
              <a:rPr lang="en-US" dirty="0"/>
              <a:t> </a:t>
            </a:r>
          </a:p>
        </p:txBody>
      </p:sp>
      <p:grpSp>
        <p:nvGrpSpPr>
          <p:cNvPr id="8" name="Group 7">
            <a:extLst>
              <a:ext uri="{FF2B5EF4-FFF2-40B4-BE49-F238E27FC236}">
                <a16:creationId xmlns:a16="http://schemas.microsoft.com/office/drawing/2014/main" id="{1682E78A-A36F-A9AB-B5BC-51FF48A0C477}"/>
              </a:ext>
              <a:ext uri="{C183D7F6-B498-43B3-948B-1728B52AA6E4}">
                <adec:decorative xmlns:adec="http://schemas.microsoft.com/office/drawing/2017/decorative" val="1"/>
              </a:ext>
            </a:extLst>
          </p:cNvPr>
          <p:cNvGrpSpPr/>
          <p:nvPr userDrawn="1"/>
        </p:nvGrpSpPr>
        <p:grpSpPr>
          <a:xfrm>
            <a:off x="3726989" y="1477271"/>
            <a:ext cx="1110600" cy="1110600"/>
            <a:chOff x="5540700" y="2116300"/>
            <a:chExt cx="1110600" cy="1110600"/>
          </a:xfrm>
        </p:grpSpPr>
        <p:sp>
          <p:nvSpPr>
            <p:cNvPr id="10" name="Oval 9">
              <a:extLst>
                <a:ext uri="{FF2B5EF4-FFF2-40B4-BE49-F238E27FC236}">
                  <a16:creationId xmlns:a16="http://schemas.microsoft.com/office/drawing/2014/main" id="{A006B05E-82F0-67C0-F4BE-484546169B05}"/>
                </a:ext>
              </a:extLst>
            </p:cNvPr>
            <p:cNvSpPr/>
            <p:nvPr/>
          </p:nvSpPr>
          <p:spPr>
            <a:xfrm>
              <a:off x="5540700" y="2116300"/>
              <a:ext cx="1110600" cy="1110600"/>
            </a:xfrm>
            <a:prstGeom prst="ellipse">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1" name="Picture 33">
              <a:extLst>
                <a:ext uri="{FF2B5EF4-FFF2-40B4-BE49-F238E27FC236}">
                  <a16:creationId xmlns:a16="http://schemas.microsoft.com/office/drawing/2014/main" id="{B551F7BB-0B62-B45A-97E8-BDBC64276EB2}"/>
                </a:ext>
              </a:extLst>
            </p:cNvPr>
            <p:cNvPicPr/>
            <p:nvPr/>
          </p:nvPicPr>
          <p:blipFill>
            <a:blip r:embed="rId2">
              <a:extLst>
                <a:ext uri="{96DAC541-7B7A-43D3-8B79-37D633B846F1}">
                  <asvg:svgBlip xmlns:asvg="http://schemas.microsoft.com/office/drawing/2016/SVG/main" r:embed="rId3"/>
                </a:ext>
              </a:extLst>
            </a:blip>
            <a:srcRect/>
            <a:stretch/>
          </p:blipFill>
          <p:spPr>
            <a:xfrm>
              <a:off x="5749602" y="2325202"/>
              <a:ext cx="692796" cy="692796"/>
            </a:xfrm>
            <a:prstGeom prst="rect">
              <a:avLst/>
            </a:prstGeom>
            <a:noFill/>
          </p:spPr>
        </p:pic>
      </p:grpSp>
    </p:spTree>
    <p:extLst>
      <p:ext uri="{BB962C8B-B14F-4D97-AF65-F5344CB8AC3E}">
        <p14:creationId xmlns:p14="http://schemas.microsoft.com/office/powerpoint/2010/main" val="3614921951"/>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5138" y="567457"/>
            <a:ext cx="11530584" cy="830020"/>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4" name="Text Placeholder 3"/>
          <p:cNvSpPr>
            <a:spLocks noGrp="1"/>
          </p:cNvSpPr>
          <p:nvPr>
            <p:ph type="body" idx="1"/>
          </p:nvPr>
        </p:nvSpPr>
        <p:spPr>
          <a:xfrm>
            <a:off x="465138" y="1853742"/>
            <a:ext cx="11456988" cy="2062103"/>
          </a:xfrm>
          <a:prstGeom prst="rect">
            <a:avLst/>
          </a:prstGeom>
        </p:spPr>
        <p:txBody>
          <a:bodyPr vert="horz" wrap="square" lIns="0" tIns="91440" rIns="146304" bIns="91440" rtlCol="0">
            <a:spAutoFit/>
          </a:bodyPr>
          <a:lstStyle/>
          <a:p>
            <a:pPr lvl="1"/>
            <a:r>
              <a:rPr lang="en-US"/>
              <a:t>Large: subhead Segoe UI Regular 20/24</a:t>
            </a:r>
          </a:p>
          <a:p>
            <a:pPr lvl="1"/>
            <a:endParaRPr lang="en-US"/>
          </a:p>
          <a:p>
            <a:pPr lvl="2"/>
            <a:r>
              <a:rPr lang="en-US"/>
              <a:t>Medium: paragraph heading Segoe UI </a:t>
            </a:r>
            <a:r>
              <a:rPr lang="en-US" err="1"/>
              <a:t>Semibold</a:t>
            </a:r>
            <a:r>
              <a:rPr lang="en-US"/>
              <a:t> 14/18</a:t>
            </a:r>
          </a:p>
          <a:p>
            <a:pPr lvl="3"/>
            <a:r>
              <a:rPr lang="en-US"/>
              <a:t>Medium: paragraph body copy Segoe UI Regular 14/18</a:t>
            </a:r>
          </a:p>
          <a:p>
            <a:pPr lvl="3"/>
            <a:endParaRPr lang="en-US"/>
          </a:p>
          <a:p>
            <a:pPr lvl="4"/>
            <a:r>
              <a:rPr lang="en-US"/>
              <a:t>Small: caption heading Segoe UI Bold 10/12</a:t>
            </a:r>
          </a:p>
          <a:p>
            <a:pPr lvl="6"/>
            <a:r>
              <a:rPr lang="en-US"/>
              <a:t>Small: caption body copy Segoe UI Regular 10/12</a:t>
            </a:r>
          </a:p>
          <a:p>
            <a:pPr lvl="6"/>
            <a:endParaRPr lang="en-US"/>
          </a:p>
          <a:p>
            <a:pPr lvl="6"/>
            <a:endParaRPr lang="en-US"/>
          </a:p>
        </p:txBody>
      </p:sp>
      <p:sp>
        <p:nvSpPr>
          <p:cNvPr id="6" name="TextBox 5">
            <a:extLst>
              <a:ext uri="{FF2B5EF4-FFF2-40B4-BE49-F238E27FC236}">
                <a16:creationId xmlns:a16="http://schemas.microsoft.com/office/drawing/2014/main" id="{3DFC1871-CFCE-3B3A-64D9-F7F5A4441034}"/>
              </a:ext>
            </a:extLst>
          </p:cNvPr>
          <p:cNvSpPr txBox="1"/>
          <p:nvPr userDrawn="1"/>
        </p:nvSpPr>
        <p:spPr>
          <a:xfrm>
            <a:off x="465138" y="6267044"/>
            <a:ext cx="3794950" cy="447815"/>
          </a:xfrm>
          <a:prstGeom prst="rect">
            <a:avLst/>
          </a:prstGeom>
          <a:noFill/>
        </p:spPr>
        <p:txBody>
          <a:bodyPr wrap="non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lang="en-US" sz="1100" dirty="0">
                <a:solidFill>
                  <a:srgbClr val="000000"/>
                </a:solidFill>
              </a:rPr>
              <a:t>© Copyright Microsoft Corporation. All rights reserved.</a:t>
            </a:r>
          </a:p>
        </p:txBody>
      </p:sp>
    </p:spTree>
    <p:extLst>
      <p:ext uri="{BB962C8B-B14F-4D97-AF65-F5344CB8AC3E}">
        <p14:creationId xmlns:p14="http://schemas.microsoft.com/office/powerpoint/2010/main" val="3282960996"/>
      </p:ext>
    </p:extLst>
  </p:cSld>
  <p:clrMap bg1="lt1" tx1="dk1" bg2="lt2" tx2="dk2" accent1="accent1" accent2="accent2" accent3="accent3" accent4="accent4" accent5="accent5" accent6="accent6" hlink="hlink" folHlink="folHlink"/>
  <p:sldLayoutIdLst>
    <p:sldLayoutId id="2147484636" r:id="rId1"/>
    <p:sldLayoutId id="2147484637" r:id="rId2"/>
    <p:sldLayoutId id="2147484638" r:id="rId3"/>
    <p:sldLayoutId id="2147484639" r:id="rId4"/>
    <p:sldLayoutId id="2147484640" r:id="rId5"/>
    <p:sldLayoutId id="2147484641" r:id="rId6"/>
    <p:sldLayoutId id="2147484642" r:id="rId7"/>
    <p:sldLayoutId id="2147484643" r:id="rId8"/>
    <p:sldLayoutId id="2147484644" r:id="rId9"/>
  </p:sldLayoutIdLst>
  <p:transition>
    <p:fade/>
  </p:transition>
  <p:hf hdr="0" dt="0"/>
  <p:txStyles>
    <p:titleStyle>
      <a:lvl1pPr algn="l" defTabSz="932742" rtl="0" eaLnBrk="1" latinLnBrk="0" hangingPunct="1">
        <a:lnSpc>
          <a:spcPct val="90000"/>
        </a:lnSpc>
        <a:spcBef>
          <a:spcPct val="0"/>
        </a:spcBef>
        <a:buNone/>
        <a:defRPr lang="en-US" sz="2800" b="0" kern="1200" cap="none" spc="-50" baseline="0" dirty="0" smtClean="0">
          <a:ln w="3175">
            <a:noFill/>
          </a:ln>
          <a:solidFill>
            <a:srgbClr val="000000"/>
          </a:solidFill>
          <a:effectLst/>
          <a:latin typeface="+mj-lt"/>
          <a:ea typeface="+mn-ea"/>
          <a:cs typeface="Segoe UI" pitchFamily="34" charset="0"/>
        </a:defRPr>
      </a:lvl1pPr>
    </p:titleStyle>
    <p:body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49">
          <p15:clr>
            <a:srgbClr val="C35EA4"/>
          </p15:clr>
        </p15:guide>
        <p15:guide id="32" pos="1528">
          <p15:clr>
            <a:srgbClr val="C35EA4"/>
          </p15:clr>
        </p15:guide>
        <p15:guide id="33" pos="2621">
          <p15:clr>
            <a:srgbClr val="C35EA4"/>
          </p15:clr>
        </p15:guide>
        <p15:guide id="34" pos="2765">
          <p15:clr>
            <a:srgbClr val="C35EA4"/>
          </p15:clr>
        </p15:guide>
        <p15:guide id="35" pos="3854">
          <p15:clr>
            <a:srgbClr val="C35EA4"/>
          </p15:clr>
        </p15:guide>
        <p15:guide id="36" pos="4003">
          <p15:clr>
            <a:srgbClr val="C35EA4"/>
          </p15:clr>
        </p15:guide>
        <p15:guide id="37" pos="5083">
          <p15:clr>
            <a:srgbClr val="C35EA4"/>
          </p15:clr>
        </p15:guide>
        <p15:guide id="38" pos="5230">
          <p15:clr>
            <a:srgbClr val="C35EA4"/>
          </p15:clr>
        </p15:guide>
        <p15:guide id="39" pos="6323">
          <p15:clr>
            <a:srgbClr val="C35EA4"/>
          </p15:clr>
        </p15:guide>
        <p15:guide id="40" pos="6469">
          <p15:clr>
            <a:srgbClr val="C35EA4"/>
          </p15:clr>
        </p15:guide>
        <p15:guide id="41" pos="269">
          <p15:clr>
            <a:srgbClr val="F26B43"/>
          </p15:clr>
        </p15:guide>
        <p15:guide id="42" pos="7565">
          <p15:clr>
            <a:srgbClr val="F26B43"/>
          </p15:clr>
        </p15:guide>
        <p15:guide id="43" orient="horz" pos="751">
          <p15:clr>
            <a:srgbClr val="5ACBF0"/>
          </p15:clr>
        </p15:guide>
        <p15:guide id="44" orient="horz" pos="1387">
          <p15:clr>
            <a:srgbClr val="5ACBF0"/>
          </p15:clr>
        </p15:guide>
        <p15:guide id="45" orient="horz" pos="605">
          <p15:clr>
            <a:srgbClr val="5ACBF0"/>
          </p15:clr>
        </p15:guide>
        <p15:guide id="46" orient="horz" pos="1514">
          <p15:clr>
            <a:srgbClr val="5ACBF0"/>
          </p15:clr>
        </p15:guide>
        <p15:guide id="47" orient="horz" pos="2130">
          <p15:clr>
            <a:srgbClr val="5ACBF0"/>
          </p15:clr>
        </p15:guide>
        <p15:guide id="48" orient="horz" pos="2299">
          <p15:clr>
            <a:srgbClr val="5ACBF0"/>
          </p15:clr>
        </p15:guide>
        <p15:guide id="49" orient="horz" pos="283">
          <p15:clr>
            <a:srgbClr val="F26B43"/>
          </p15:clr>
        </p15:guide>
        <p15:guide id="50" orient="horz" pos="4123">
          <p15:clr>
            <a:srgbClr val="F26B43"/>
          </p15:clr>
        </p15:guide>
        <p15:guide id="51" orient="horz" pos="2891">
          <p15:clr>
            <a:srgbClr val="5ACBF0"/>
          </p15:clr>
        </p15:guide>
        <p15:guide id="52" orient="horz" pos="3019">
          <p15:clr>
            <a:srgbClr val="5ACBF0"/>
          </p15:clr>
        </p15:guide>
        <p15:guide id="53" orient="horz" pos="3643">
          <p15:clr>
            <a:srgbClr val="5ACBF0"/>
          </p15:clr>
        </p15:guide>
        <p15:guide id="54" orient="horz" pos="3763">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docs.microsoft.com/learn/modules/analyze-infrastructure-with-azure-monitor-logs/"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hyperlink" Target="https://docs.microsoft.com/learn/modules/monitor-diagnose-and-troubleshoot-azure-storage/" TargetMode="External"/><Relationship Id="rId4" Type="http://schemas.openxmlformats.org/officeDocument/2006/relationships/hyperlink" Target="https://docs.microsoft.com/learn/modules/monitor-performance-using-azure-monitor-for-vms/"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hyperlink" Target="https://docs.microsoft.com/learn/modules/incident-response-with-alerting-on-azure/"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hyperlink" Target="https://docs.microsoft.com/learn/modules/remediate-azure-defender-security-alerts/" TargetMode="External"/><Relationship Id="rId4" Type="http://schemas.openxmlformats.org/officeDocument/2006/relationships/hyperlink" Target="https://docs.microsoft.com/learn/modules/configure-settings-for-alerts-detections-microsoft-defender-for-endpoint/"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docs.microsoft.com/learn/modules/configure-azure-monitor/"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hyperlink" Target="https://microsoftlearning.github.io/AZ-104-MicrosoftAzureAdministrator/Instructions/Labs/LAB_11-Implement_Monitoring.html" TargetMode="External"/><Relationship Id="rId5" Type="http://schemas.openxmlformats.org/officeDocument/2006/relationships/hyperlink" Target="https://docs.microsoft.com/learn/modules/configure-log-analytics/" TargetMode="External"/><Relationship Id="rId4" Type="http://schemas.openxmlformats.org/officeDocument/2006/relationships/hyperlink" Target="https://learn.microsoft.com/en-us/training/modules/incident-response-with-alerting-on-azure/"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s://docs.microsoft.com/learn/modules/write-first-query-kusto-query-language/"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svg"/><Relationship Id="rId3" Type="http://schemas.openxmlformats.org/officeDocument/2006/relationships/image" Target="../media/image25.svg"/><Relationship Id="rId7" Type="http://schemas.openxmlformats.org/officeDocument/2006/relationships/image" Target="../media/image29.svg"/><Relationship Id="rId12" Type="http://schemas.openxmlformats.org/officeDocument/2006/relationships/image" Target="../media/image34.png"/><Relationship Id="rId2" Type="http://schemas.openxmlformats.org/officeDocument/2006/relationships/image" Target="../media/image24.png"/><Relationship Id="rId1" Type="http://schemas.openxmlformats.org/officeDocument/2006/relationships/slideLayout" Target="../slideLayouts/slideLayout3.xml"/><Relationship Id="rId6" Type="http://schemas.openxmlformats.org/officeDocument/2006/relationships/image" Target="../media/image28.png"/><Relationship Id="rId11" Type="http://schemas.openxmlformats.org/officeDocument/2006/relationships/image" Target="../media/image33.svg"/><Relationship Id="rId5" Type="http://schemas.openxmlformats.org/officeDocument/2006/relationships/image" Target="../media/image27.svg"/><Relationship Id="rId15" Type="http://schemas.openxmlformats.org/officeDocument/2006/relationships/image" Target="../media/image37.sv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svg"/><Relationship Id="rId14" Type="http://schemas.openxmlformats.org/officeDocument/2006/relationships/image" Target="../media/image36.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81341" y="3622696"/>
            <a:ext cx="5800990" cy="1130181"/>
          </a:xfrm>
        </p:spPr>
        <p:txBody>
          <a:bodyPr/>
          <a:lstStyle/>
          <a:p>
            <a:r>
              <a:rPr lang="en-US"/>
              <a:t>AZ-104T00A</a:t>
            </a:r>
            <a:br>
              <a:rPr lang="en-US" dirty="0"/>
            </a:br>
            <a:r>
              <a:rPr lang="en-US" dirty="0"/>
              <a:t>Administer Monitoring</a:t>
            </a:r>
          </a:p>
        </p:txBody>
      </p:sp>
    </p:spTree>
    <p:extLst>
      <p:ext uri="{BB962C8B-B14F-4D97-AF65-F5344CB8AC3E}">
        <p14:creationId xmlns:p14="http://schemas.microsoft.com/office/powerpoint/2010/main" val="3635852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Query the Activity Log</a:t>
            </a:r>
          </a:p>
        </p:txBody>
      </p:sp>
      <p:pic>
        <p:nvPicPr>
          <p:cNvPr id="2" name="Picture 2" descr="Screenshot of the Activity Log page. Several events are shown">
            <a:extLst>
              <a:ext uri="{FF2B5EF4-FFF2-40B4-BE49-F238E27FC236}">
                <a16:creationId xmlns:a16="http://schemas.microsoft.com/office/drawing/2014/main" id="{E0462F92-0D2E-4EE1-9D41-314F01ECCD6E}"/>
              </a:ext>
            </a:extLst>
          </p:cNvPr>
          <p:cNvPicPr>
            <a:picLocks noChangeAspect="1"/>
          </p:cNvPicPr>
          <p:nvPr/>
        </p:nvPicPr>
        <p:blipFill>
          <a:blip r:embed="rId3"/>
          <a:stretch>
            <a:fillRect/>
          </a:stretch>
        </p:blipFill>
        <p:spPr>
          <a:xfrm>
            <a:off x="1637739" y="1194237"/>
            <a:ext cx="9109076" cy="3152737"/>
          </a:xfrm>
          <a:prstGeom prst="rect">
            <a:avLst/>
          </a:prstGeom>
          <a:ln>
            <a:noFill/>
          </a:ln>
        </p:spPr>
      </p:pic>
      <p:sp>
        <p:nvSpPr>
          <p:cNvPr id="8" name="Freeform: Shape 7">
            <a:extLst>
              <a:ext uri="{FF2B5EF4-FFF2-40B4-BE49-F238E27FC236}">
                <a16:creationId xmlns:a16="http://schemas.microsoft.com/office/drawing/2014/main" id="{9978F8C0-2CB7-4B42-82F9-B972BE4BB5D6}"/>
              </a:ext>
            </a:extLst>
          </p:cNvPr>
          <p:cNvSpPr/>
          <p:nvPr/>
        </p:nvSpPr>
        <p:spPr>
          <a:xfrm>
            <a:off x="413399" y="4775059"/>
            <a:ext cx="3749052" cy="949880"/>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pPr>
              <a:spcBef>
                <a:spcPts val="1200"/>
              </a:spcBef>
            </a:pPr>
            <a:r>
              <a:rPr lang="en-US" dirty="0">
                <a:solidFill>
                  <a:schemeClr val="tx1"/>
                </a:solidFill>
              </a:rPr>
              <a:t>Filter by Management group, Subscription, Timespan, and Event Severity</a:t>
            </a:r>
          </a:p>
        </p:txBody>
      </p:sp>
      <p:sp>
        <p:nvSpPr>
          <p:cNvPr id="9" name="Freeform: Shape 8">
            <a:extLst>
              <a:ext uri="{FF2B5EF4-FFF2-40B4-BE49-F238E27FC236}">
                <a16:creationId xmlns:a16="http://schemas.microsoft.com/office/drawing/2014/main" id="{71814961-604C-4D8D-9599-0E4283B0E9C0}"/>
              </a:ext>
            </a:extLst>
          </p:cNvPr>
          <p:cNvSpPr/>
          <p:nvPr/>
        </p:nvSpPr>
        <p:spPr>
          <a:xfrm>
            <a:off x="4317751" y="4775059"/>
            <a:ext cx="3749052" cy="949880"/>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pPr>
              <a:spcBef>
                <a:spcPts val="1200"/>
              </a:spcBef>
            </a:pPr>
            <a:r>
              <a:rPr lang="en-US" dirty="0">
                <a:solidFill>
                  <a:schemeClr val="tx1"/>
                </a:solidFill>
              </a:rPr>
              <a:t>Add a filter, like Event Category (Security, Recommendations, Alerts) </a:t>
            </a:r>
          </a:p>
        </p:txBody>
      </p:sp>
      <p:sp>
        <p:nvSpPr>
          <p:cNvPr id="10" name="Freeform: Shape 9">
            <a:extLst>
              <a:ext uri="{FF2B5EF4-FFF2-40B4-BE49-F238E27FC236}">
                <a16:creationId xmlns:a16="http://schemas.microsoft.com/office/drawing/2014/main" id="{76434EC5-74B4-44D5-8719-9C60CC53378D}"/>
              </a:ext>
            </a:extLst>
          </p:cNvPr>
          <p:cNvSpPr/>
          <p:nvPr/>
        </p:nvSpPr>
        <p:spPr>
          <a:xfrm>
            <a:off x="8222102" y="4775059"/>
            <a:ext cx="3749052" cy="949880"/>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pPr>
              <a:spcBef>
                <a:spcPts val="1200"/>
              </a:spcBef>
            </a:pPr>
            <a:r>
              <a:rPr lang="en-US" dirty="0">
                <a:solidFill>
                  <a:schemeClr val="tx1"/>
                </a:solidFill>
              </a:rPr>
              <a:t>Pin current filters and download as CSV</a:t>
            </a:r>
          </a:p>
        </p:txBody>
      </p:sp>
    </p:spTree>
    <p:extLst>
      <p:ext uri="{BB962C8B-B14F-4D97-AF65-F5344CB8AC3E}">
        <p14:creationId xmlns:p14="http://schemas.microsoft.com/office/powerpoint/2010/main" val="2070277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r>
              <a:rPr lang="en-US" dirty="0"/>
              <a:t>Learning Recap – Configure Azure Monitor</a:t>
            </a:r>
          </a:p>
        </p:txBody>
      </p:sp>
      <p:sp>
        <p:nvSpPr>
          <p:cNvPr id="13" name="Rectangle 12">
            <a:extLst>
              <a:ext uri="{FF2B5EF4-FFF2-40B4-BE49-F238E27FC236}">
                <a16:creationId xmlns:a16="http://schemas.microsoft.com/office/drawing/2014/main" id="{6B7FCB13-AE3A-48FB-90C6-9B4527155C1B}"/>
              </a:ext>
            </a:extLst>
          </p:cNvPr>
          <p:cNvSpPr/>
          <p:nvPr/>
        </p:nvSpPr>
        <p:spPr>
          <a:xfrm>
            <a:off x="3805682" y="2002865"/>
            <a:ext cx="7132144" cy="3523291"/>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6040" tIns="106040" rIns="106040" bIns="106040" numCol="1" spcCol="1270" anchor="t" anchorCtr="0">
            <a:noAutofit/>
          </a:bodyPr>
          <a:lstStyle/>
          <a:p>
            <a:pPr marL="285750" indent="-285750" defTabSz="800100">
              <a:lnSpc>
                <a:spcPct val="90000"/>
              </a:lnSpc>
              <a:spcBef>
                <a:spcPct val="0"/>
              </a:spcBef>
              <a:spcAft>
                <a:spcPct val="35000"/>
              </a:spcAft>
              <a:buClr>
                <a:schemeClr val="accent3"/>
              </a:buClr>
              <a:buFont typeface="Arial" panose="020B0604020202020204" pitchFamily="34" charset="0"/>
              <a:buChar char="•"/>
            </a:pPr>
            <a:r>
              <a:rPr lang="en-US" dirty="0">
                <a:hlinkClick r:id="rId3"/>
              </a:rPr>
              <a:t>Analyze your Azure infrastructure by using Azure Monitor logs (</a:t>
            </a:r>
            <a:r>
              <a:rPr lang="en-US" dirty="0">
                <a:highlight>
                  <a:srgbClr val="FFFF00"/>
                </a:highlight>
                <a:hlinkClick r:id="rId3"/>
              </a:rPr>
              <a:t>sandbox</a:t>
            </a:r>
            <a:r>
              <a:rPr lang="en-US" dirty="0">
                <a:hlinkClick r:id="rId3"/>
              </a:rPr>
              <a:t>)</a:t>
            </a:r>
            <a:endParaRPr lang="en-US" dirty="0"/>
          </a:p>
          <a:p>
            <a:pPr marL="285750" indent="-285750" defTabSz="800100">
              <a:lnSpc>
                <a:spcPct val="90000"/>
              </a:lnSpc>
              <a:spcBef>
                <a:spcPct val="0"/>
              </a:spcBef>
              <a:spcAft>
                <a:spcPct val="35000"/>
              </a:spcAft>
              <a:buClr>
                <a:schemeClr val="accent3"/>
              </a:buClr>
              <a:buFont typeface="Arial" panose="020B0604020202020204" pitchFamily="34" charset="0"/>
              <a:buChar char="•"/>
            </a:pPr>
            <a:r>
              <a:rPr lang="en-US" dirty="0">
                <a:hlinkClick r:id="rId4"/>
              </a:rPr>
              <a:t>Monitor your Azure virtual machines with Azure Monitor</a:t>
            </a:r>
            <a:endParaRPr lang="en-US" dirty="0"/>
          </a:p>
          <a:p>
            <a:pPr marL="285750" indent="-285750" defTabSz="800100">
              <a:lnSpc>
                <a:spcPct val="90000"/>
              </a:lnSpc>
              <a:spcBef>
                <a:spcPct val="0"/>
              </a:spcBef>
              <a:spcAft>
                <a:spcPct val="35000"/>
              </a:spcAft>
              <a:buClr>
                <a:schemeClr val="accent3"/>
              </a:buClr>
              <a:buFont typeface="Arial" panose="020B0604020202020204" pitchFamily="34" charset="0"/>
              <a:buChar char="•"/>
            </a:pPr>
            <a:r>
              <a:rPr lang="en-US" dirty="0">
                <a:hlinkClick r:id="rId5"/>
              </a:rPr>
              <a:t>Monitor, diagnose, and troubleshoot your Azure storage (</a:t>
            </a:r>
            <a:r>
              <a:rPr lang="en-US" dirty="0">
                <a:highlight>
                  <a:srgbClr val="FFFF00"/>
                </a:highlight>
                <a:hlinkClick r:id="rId5"/>
              </a:rPr>
              <a:t>sandbox</a:t>
            </a:r>
            <a:r>
              <a:rPr lang="en-US" dirty="0">
                <a:hlinkClick r:id="rId5"/>
              </a:rPr>
              <a:t>)</a:t>
            </a:r>
            <a:endParaRPr lang="en-US" dirty="0"/>
          </a:p>
          <a:p>
            <a:pPr marL="285750" indent="-285750" defTabSz="800100">
              <a:lnSpc>
                <a:spcPct val="90000"/>
              </a:lnSpc>
              <a:spcBef>
                <a:spcPct val="0"/>
              </a:spcBef>
              <a:spcAft>
                <a:spcPct val="35000"/>
              </a:spcAft>
              <a:buClr>
                <a:schemeClr val="accent3"/>
              </a:buClr>
              <a:buFont typeface="Arial" panose="020B0604020202020204" pitchFamily="34" charset="0"/>
              <a:buChar char="•"/>
            </a:pPr>
            <a:endParaRPr lang="en-US" dirty="0"/>
          </a:p>
          <a:p>
            <a:pPr marL="285750" indent="-285750" defTabSz="800100">
              <a:lnSpc>
                <a:spcPct val="90000"/>
              </a:lnSpc>
              <a:spcBef>
                <a:spcPct val="0"/>
              </a:spcBef>
              <a:spcAft>
                <a:spcPct val="35000"/>
              </a:spcAft>
              <a:buClr>
                <a:schemeClr val="accent3"/>
              </a:buClr>
              <a:buFont typeface="Arial" panose="020B0604020202020204" pitchFamily="34" charset="0"/>
              <a:buChar char="•"/>
            </a:pPr>
            <a:endParaRPr lang="en-US" dirty="0"/>
          </a:p>
          <a:p>
            <a:pPr marL="285750" indent="-285750" defTabSz="800100">
              <a:lnSpc>
                <a:spcPct val="90000"/>
              </a:lnSpc>
              <a:spcBef>
                <a:spcPct val="0"/>
              </a:spcBef>
              <a:spcAft>
                <a:spcPct val="35000"/>
              </a:spcAft>
              <a:buClr>
                <a:schemeClr val="accent3"/>
              </a:buClr>
              <a:buFont typeface="Arial" panose="020B0604020202020204" pitchFamily="34" charset="0"/>
              <a:buChar char="•"/>
            </a:pPr>
            <a:endParaRPr lang="en-US" dirty="0"/>
          </a:p>
          <a:p>
            <a:pPr marL="285750" lvl="0" indent="-285750" defTabSz="800100">
              <a:lnSpc>
                <a:spcPct val="90000"/>
              </a:lnSpc>
              <a:spcBef>
                <a:spcPct val="0"/>
              </a:spcBef>
              <a:spcAft>
                <a:spcPct val="35000"/>
              </a:spcAft>
              <a:buClr>
                <a:schemeClr val="accent3"/>
              </a:buClr>
              <a:buFont typeface="Arial" panose="020B0604020202020204" pitchFamily="34" charset="0"/>
              <a:buChar char="•"/>
            </a:pPr>
            <a:endParaRPr lang="en-US" dirty="0">
              <a:solidFill>
                <a:schemeClr val="tx1"/>
              </a:solidFill>
            </a:endParaRPr>
          </a:p>
        </p:txBody>
      </p:sp>
      <p:sp>
        <p:nvSpPr>
          <p:cNvPr id="4" name="TextBox 3">
            <a:extLst>
              <a:ext uri="{FF2B5EF4-FFF2-40B4-BE49-F238E27FC236}">
                <a16:creationId xmlns:a16="http://schemas.microsoft.com/office/drawing/2014/main" id="{3A250349-1E96-440F-A0F9-E24B258FDD0A}"/>
              </a:ext>
            </a:extLst>
          </p:cNvPr>
          <p:cNvSpPr txBox="1"/>
          <p:nvPr/>
        </p:nvSpPr>
        <p:spPr>
          <a:xfrm>
            <a:off x="6235363" y="6000497"/>
            <a:ext cx="5760359" cy="544765"/>
          </a:xfrm>
          <a:prstGeom prst="rect">
            <a:avLst/>
          </a:prstGeom>
          <a:solidFill>
            <a:srgbClr val="FFFFCC"/>
          </a:solidFill>
        </p:spPr>
        <p:txBody>
          <a:bodyPr wrap="none" lIns="182880" tIns="146304" rIns="182880" bIns="146304" rtlCol="0">
            <a:spAutoFit/>
          </a:bodyPr>
          <a:lstStyle/>
          <a:p>
            <a:pPr>
              <a:lnSpc>
                <a:spcPct val="90000"/>
              </a:lnSpc>
              <a:spcAft>
                <a:spcPts val="600"/>
              </a:spcAft>
            </a:pPr>
            <a:r>
              <a:rPr lang="en-US" dirty="0">
                <a:gradFill>
                  <a:gsLst>
                    <a:gs pos="2917">
                      <a:schemeClr val="tx1"/>
                    </a:gs>
                    <a:gs pos="30000">
                      <a:schemeClr val="tx1"/>
                    </a:gs>
                  </a:gsLst>
                  <a:lin ang="5400000" scaled="0"/>
                </a:gradFill>
              </a:rPr>
              <a:t>A </a:t>
            </a:r>
            <a:r>
              <a:rPr lang="en-US" i="1" dirty="0">
                <a:gradFill>
                  <a:gsLst>
                    <a:gs pos="2917">
                      <a:schemeClr val="tx1"/>
                    </a:gs>
                    <a:gs pos="30000">
                      <a:schemeClr val="tx1"/>
                    </a:gs>
                  </a:gsLst>
                  <a:lin ang="5400000" scaled="0"/>
                </a:gradFill>
              </a:rPr>
              <a:t>sandbox</a:t>
            </a:r>
            <a:r>
              <a:rPr lang="en-US" dirty="0">
                <a:gradFill>
                  <a:gsLst>
                    <a:gs pos="2917">
                      <a:schemeClr val="tx1"/>
                    </a:gs>
                    <a:gs pos="30000">
                      <a:schemeClr val="tx1"/>
                    </a:gs>
                  </a:gsLst>
                  <a:lin ang="5400000" scaled="0"/>
                </a:gradFill>
              </a:rPr>
              <a:t> indicates an additional hands-on exercise.</a:t>
            </a:r>
          </a:p>
        </p:txBody>
      </p:sp>
    </p:spTree>
    <p:extLst>
      <p:ext uri="{BB962C8B-B14F-4D97-AF65-F5344CB8AC3E}">
        <p14:creationId xmlns:p14="http://schemas.microsoft.com/office/powerpoint/2010/main" val="245363075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24633" y="2233689"/>
            <a:ext cx="6472474" cy="1695272"/>
          </a:xfrm>
        </p:spPr>
        <p:txBody>
          <a:bodyPr/>
          <a:lstStyle/>
          <a:p>
            <a:br>
              <a:rPr lang="en-US" dirty="0"/>
            </a:br>
            <a:r>
              <a:rPr lang="en-US" dirty="0"/>
              <a:t>Improve incident response with alerting on Azure </a:t>
            </a:r>
          </a:p>
        </p:txBody>
      </p:sp>
    </p:spTree>
    <p:extLst>
      <p:ext uri="{BB962C8B-B14F-4D97-AF65-F5344CB8AC3E}">
        <p14:creationId xmlns:p14="http://schemas.microsoft.com/office/powerpoint/2010/main" val="3820388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2FB1F-5AB3-4049-A586-FF1938836FA3}"/>
              </a:ext>
            </a:extLst>
          </p:cNvPr>
          <p:cNvSpPr>
            <a:spLocks noGrp="1"/>
          </p:cNvSpPr>
          <p:nvPr>
            <p:ph type="title"/>
          </p:nvPr>
        </p:nvSpPr>
        <p:spPr>
          <a:xfrm>
            <a:off x="465138" y="567457"/>
            <a:ext cx="11530584" cy="830020"/>
          </a:xfrm>
        </p:spPr>
        <p:txBody>
          <a:bodyPr/>
          <a:lstStyle/>
          <a:p>
            <a:r>
              <a:rPr lang="en-US" dirty="0"/>
              <a:t>Improve incident response with alerting on Azure - Overview</a:t>
            </a:r>
          </a:p>
        </p:txBody>
      </p:sp>
      <p:sp>
        <p:nvSpPr>
          <p:cNvPr id="43" name="Rectangle 42">
            <a:extLst>
              <a:ext uri="{FF2B5EF4-FFF2-40B4-BE49-F238E27FC236}">
                <a16:creationId xmlns:a16="http://schemas.microsoft.com/office/drawing/2014/main" id="{622AE29B-6D2A-459C-A224-7E67D61D568B}"/>
              </a:ext>
            </a:extLst>
          </p:cNvPr>
          <p:cNvSpPr/>
          <p:nvPr/>
        </p:nvSpPr>
        <p:spPr bwMode="auto">
          <a:xfrm>
            <a:off x="465138" y="1397000"/>
            <a:ext cx="4997091" cy="268188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342900" indent="-342900" defTabSz="1022350">
              <a:lnSpc>
                <a:spcPct val="150000"/>
              </a:lnSpc>
              <a:spcBef>
                <a:spcPct val="0"/>
              </a:spcBef>
              <a:spcAft>
                <a:spcPct val="35000"/>
              </a:spcAft>
              <a:buFont typeface="Arial" panose="020B0604020202020204" pitchFamily="34" charset="0"/>
              <a:buChar char="•"/>
            </a:pPr>
            <a:r>
              <a:rPr lang="en-US" sz="2000" dirty="0">
                <a:solidFill>
                  <a:schemeClr val="tx1"/>
                </a:solidFill>
              </a:rPr>
              <a:t>Manage Azure Monitor Alerts</a:t>
            </a:r>
          </a:p>
          <a:p>
            <a:pPr marL="342900" indent="-342900" defTabSz="1022350">
              <a:lnSpc>
                <a:spcPct val="150000"/>
              </a:lnSpc>
              <a:spcBef>
                <a:spcPct val="0"/>
              </a:spcBef>
              <a:spcAft>
                <a:spcPct val="35000"/>
              </a:spcAft>
              <a:buFont typeface="Arial" panose="020B0604020202020204" pitchFamily="34" charset="0"/>
              <a:buChar char="•"/>
            </a:pPr>
            <a:r>
              <a:rPr lang="en-US" sz="2000" dirty="0">
                <a:solidFill>
                  <a:schemeClr val="tx1"/>
                </a:solidFill>
              </a:rPr>
              <a:t>Create Alert Rules</a:t>
            </a:r>
          </a:p>
          <a:p>
            <a:pPr marL="342900" indent="-342900" defTabSz="1022350">
              <a:lnSpc>
                <a:spcPct val="150000"/>
              </a:lnSpc>
              <a:spcBef>
                <a:spcPct val="0"/>
              </a:spcBef>
              <a:spcAft>
                <a:spcPct val="35000"/>
              </a:spcAft>
              <a:buFont typeface="Arial" panose="020B0604020202020204" pitchFamily="34" charset="0"/>
              <a:buChar char="•"/>
            </a:pPr>
            <a:r>
              <a:rPr lang="en-US" sz="2000" dirty="0">
                <a:solidFill>
                  <a:schemeClr val="tx1"/>
                </a:solidFill>
              </a:rPr>
              <a:t>Create Action Groups</a:t>
            </a:r>
          </a:p>
          <a:p>
            <a:pPr marL="342900" indent="-342900" defTabSz="1022350">
              <a:lnSpc>
                <a:spcPct val="150000"/>
              </a:lnSpc>
              <a:spcBef>
                <a:spcPct val="0"/>
              </a:spcBef>
              <a:spcAft>
                <a:spcPct val="35000"/>
              </a:spcAft>
              <a:buFont typeface="Arial" panose="020B0604020202020204" pitchFamily="34" charset="0"/>
              <a:buChar char="•"/>
            </a:pPr>
            <a:r>
              <a:rPr lang="en-US" sz="2000" dirty="0">
                <a:solidFill>
                  <a:schemeClr val="tx1"/>
                </a:solidFill>
              </a:rPr>
              <a:t>Demonstration – Alerts</a:t>
            </a:r>
          </a:p>
          <a:p>
            <a:pPr marL="342900" indent="-342900" defTabSz="1022350">
              <a:lnSpc>
                <a:spcPct val="150000"/>
              </a:lnSpc>
              <a:spcBef>
                <a:spcPct val="0"/>
              </a:spcBef>
              <a:spcAft>
                <a:spcPct val="35000"/>
              </a:spcAft>
              <a:buFont typeface="Arial" panose="020B0604020202020204" pitchFamily="34" charset="0"/>
              <a:buChar char="•"/>
            </a:pPr>
            <a:r>
              <a:rPr lang="en-US" sz="2000" dirty="0">
                <a:solidFill>
                  <a:schemeClr val="tx1"/>
                </a:solidFill>
              </a:rPr>
              <a:t>Learning Recap</a:t>
            </a:r>
          </a:p>
        </p:txBody>
      </p:sp>
      <p:sp>
        <p:nvSpPr>
          <p:cNvPr id="6" name="TextBox 5">
            <a:extLst>
              <a:ext uri="{FF2B5EF4-FFF2-40B4-BE49-F238E27FC236}">
                <a16:creationId xmlns:a16="http://schemas.microsoft.com/office/drawing/2014/main" id="{3FEE9C64-6D18-2B9F-9662-80E5DB863961}"/>
              </a:ext>
            </a:extLst>
          </p:cNvPr>
          <p:cNvSpPr txBox="1"/>
          <p:nvPr/>
        </p:nvSpPr>
        <p:spPr>
          <a:xfrm>
            <a:off x="6377655" y="2099307"/>
            <a:ext cx="4761702" cy="1277273"/>
          </a:xfrm>
          <a:prstGeom prst="rect">
            <a:avLst/>
          </a:prstGeom>
          <a:noFill/>
        </p:spPr>
        <p:txBody>
          <a:bodyPr wrap="square">
            <a:spAutoFit/>
          </a:bodyPr>
          <a:lstStyle/>
          <a:p>
            <a:pPr algn="l"/>
            <a:r>
              <a:rPr lang="en-US" kern="0" dirty="0">
                <a:solidFill>
                  <a:srgbClr val="243A5E"/>
                </a:solidFill>
              </a:rPr>
              <a:t>Monitor and maintain Azure resources (10–15%): Monitor resources in Azure</a:t>
            </a:r>
          </a:p>
          <a:p>
            <a:pPr marL="173038" marR="0" lvl="0" indent="-173038"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Set up alert rules, action groups, and alert processing rules in Azure Monitor</a:t>
            </a:r>
          </a:p>
        </p:txBody>
      </p:sp>
    </p:spTree>
    <p:extLst>
      <p:ext uri="{BB962C8B-B14F-4D97-AF65-F5344CB8AC3E}">
        <p14:creationId xmlns:p14="http://schemas.microsoft.com/office/powerpoint/2010/main" val="1467616634"/>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EA6D06-C76E-8622-0955-626657728FD2}"/>
              </a:ext>
            </a:extLst>
          </p:cNvPr>
          <p:cNvSpPr>
            <a:spLocks noGrp="1"/>
          </p:cNvSpPr>
          <p:nvPr>
            <p:ph type="title"/>
          </p:nvPr>
        </p:nvSpPr>
        <p:spPr/>
        <p:txBody>
          <a:bodyPr/>
          <a:lstStyle/>
          <a:p>
            <a:r>
              <a:rPr lang="en-US" dirty="0"/>
              <a:t>Manage Azure Monitor Alerts</a:t>
            </a:r>
          </a:p>
        </p:txBody>
      </p:sp>
      <p:pic>
        <p:nvPicPr>
          <p:cNvPr id="6" name="Picture 5" descr="Diagram of Azure resources using Alert Rules to trigger and take action. ">
            <a:extLst>
              <a:ext uri="{FF2B5EF4-FFF2-40B4-BE49-F238E27FC236}">
                <a16:creationId xmlns:a16="http://schemas.microsoft.com/office/drawing/2014/main" id="{C6ACA9CE-77A6-B762-3E15-395CE2BAA2BF}"/>
              </a:ext>
            </a:extLst>
          </p:cNvPr>
          <p:cNvPicPr>
            <a:picLocks noChangeAspect="1"/>
          </p:cNvPicPr>
          <p:nvPr/>
        </p:nvPicPr>
        <p:blipFill>
          <a:blip r:embed="rId3"/>
          <a:stretch>
            <a:fillRect/>
          </a:stretch>
        </p:blipFill>
        <p:spPr>
          <a:xfrm>
            <a:off x="754451" y="1397477"/>
            <a:ext cx="10017611" cy="4684824"/>
          </a:xfrm>
          <a:prstGeom prst="rect">
            <a:avLst/>
          </a:prstGeom>
        </p:spPr>
      </p:pic>
    </p:spTree>
    <p:extLst>
      <p:ext uri="{BB962C8B-B14F-4D97-AF65-F5344CB8AC3E}">
        <p14:creationId xmlns:p14="http://schemas.microsoft.com/office/powerpoint/2010/main" val="31680273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36EDCF-1ABE-4C85-987F-3E8F231E43D7}"/>
              </a:ext>
            </a:extLst>
          </p:cNvPr>
          <p:cNvSpPr>
            <a:spLocks noGrp="1"/>
          </p:cNvSpPr>
          <p:nvPr>
            <p:ph type="title"/>
          </p:nvPr>
        </p:nvSpPr>
        <p:spPr/>
        <p:txBody>
          <a:bodyPr/>
          <a:lstStyle/>
          <a:p>
            <a:r>
              <a:rPr lang="en-US" dirty="0"/>
              <a:t>Demonstration – Alerts</a:t>
            </a:r>
          </a:p>
        </p:txBody>
      </p:sp>
      <p:sp>
        <p:nvSpPr>
          <p:cNvPr id="34" name="Rectangle 33">
            <a:extLst>
              <a:ext uri="{FF2B5EF4-FFF2-40B4-BE49-F238E27FC236}">
                <a16:creationId xmlns:a16="http://schemas.microsoft.com/office/drawing/2014/main" id="{BB32E323-9AA7-4D95-91C6-250EF7309CE4}"/>
              </a:ext>
            </a:extLst>
          </p:cNvPr>
          <p:cNvSpPr/>
          <p:nvPr/>
        </p:nvSpPr>
        <p:spPr bwMode="auto">
          <a:xfrm>
            <a:off x="747643" y="1566104"/>
            <a:ext cx="7263297" cy="116846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342900" indent="-342900" defTabSz="1022350">
              <a:lnSpc>
                <a:spcPct val="150000"/>
              </a:lnSpc>
              <a:spcBef>
                <a:spcPct val="0"/>
              </a:spcBef>
              <a:spcAft>
                <a:spcPct val="35000"/>
              </a:spcAft>
              <a:buFont typeface="Arial" panose="020B0604020202020204" pitchFamily="34" charset="0"/>
              <a:buChar char="•"/>
            </a:pPr>
            <a:r>
              <a:rPr lang="en-US" sz="2400" dirty="0">
                <a:solidFill>
                  <a:schemeClr val="tx1"/>
                </a:solidFill>
              </a:rPr>
              <a:t>Create and configure an alert rule</a:t>
            </a:r>
          </a:p>
          <a:p>
            <a:pPr marL="342900" indent="-342900" defTabSz="1022350">
              <a:lnSpc>
                <a:spcPct val="150000"/>
              </a:lnSpc>
              <a:spcBef>
                <a:spcPct val="0"/>
              </a:spcBef>
              <a:spcAft>
                <a:spcPct val="35000"/>
              </a:spcAft>
              <a:buFont typeface="Arial" panose="020B0604020202020204" pitchFamily="34" charset="0"/>
              <a:buChar char="•"/>
            </a:pPr>
            <a:r>
              <a:rPr lang="en-US" sz="2400" dirty="0">
                <a:solidFill>
                  <a:schemeClr val="tx1"/>
                </a:solidFill>
              </a:rPr>
              <a:t>Review alerts </a:t>
            </a:r>
          </a:p>
        </p:txBody>
      </p:sp>
    </p:spTree>
    <p:extLst>
      <p:ext uri="{BB962C8B-B14F-4D97-AF65-F5344CB8AC3E}">
        <p14:creationId xmlns:p14="http://schemas.microsoft.com/office/powerpoint/2010/main" val="3811012884"/>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4F290-4388-5C78-66CF-E3E17270A0AB}"/>
              </a:ext>
            </a:extLst>
          </p:cNvPr>
          <p:cNvSpPr>
            <a:spLocks noGrp="1"/>
          </p:cNvSpPr>
          <p:nvPr>
            <p:ph type="title"/>
          </p:nvPr>
        </p:nvSpPr>
        <p:spPr/>
        <p:txBody>
          <a:bodyPr/>
          <a:lstStyle/>
          <a:p>
            <a:r>
              <a:rPr lang="en-US" dirty="0"/>
              <a:t>Create Alert Rules</a:t>
            </a:r>
          </a:p>
        </p:txBody>
      </p:sp>
      <p:pic>
        <p:nvPicPr>
          <p:cNvPr id="4" name="Picture 3" descr="Screenshot of the Alert Rules page. ">
            <a:extLst>
              <a:ext uri="{FF2B5EF4-FFF2-40B4-BE49-F238E27FC236}">
                <a16:creationId xmlns:a16="http://schemas.microsoft.com/office/drawing/2014/main" id="{96286D32-65D0-12BC-4C6D-76E8F1C54EBA}"/>
              </a:ext>
            </a:extLst>
          </p:cNvPr>
          <p:cNvPicPr>
            <a:picLocks noChangeAspect="1"/>
          </p:cNvPicPr>
          <p:nvPr/>
        </p:nvPicPr>
        <p:blipFill>
          <a:blip r:embed="rId3"/>
          <a:stretch>
            <a:fillRect/>
          </a:stretch>
        </p:blipFill>
        <p:spPr>
          <a:xfrm>
            <a:off x="244761" y="1397477"/>
            <a:ext cx="11971337" cy="2054977"/>
          </a:xfrm>
          <a:prstGeom prst="rect">
            <a:avLst/>
          </a:prstGeom>
        </p:spPr>
      </p:pic>
      <p:sp>
        <p:nvSpPr>
          <p:cNvPr id="5" name="Rectangle 4">
            <a:extLst>
              <a:ext uri="{FF2B5EF4-FFF2-40B4-BE49-F238E27FC236}">
                <a16:creationId xmlns:a16="http://schemas.microsoft.com/office/drawing/2014/main" id="{4D3AE4DC-D732-F0CE-9917-ED171B7DE9AA}"/>
              </a:ext>
              <a:ext uri="{C183D7F6-B498-43B3-948B-1728B52AA6E4}">
                <adec:decorative xmlns:adec="http://schemas.microsoft.com/office/drawing/2017/decorative" val="0"/>
              </a:ext>
            </a:extLst>
          </p:cNvPr>
          <p:cNvSpPr/>
          <p:nvPr/>
        </p:nvSpPr>
        <p:spPr bwMode="auto">
          <a:xfrm>
            <a:off x="645452" y="3761779"/>
            <a:ext cx="10861605" cy="1835269"/>
          </a:xfrm>
          <a:prstGeom prst="rect">
            <a:avLst/>
          </a:prstGeom>
          <a:no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marL="342900" indent="-342900">
              <a:spcBef>
                <a:spcPts val="1200"/>
              </a:spcBef>
              <a:buFont typeface="Arial" panose="020B0604020202020204" pitchFamily="34" charset="0"/>
              <a:buChar char="•"/>
            </a:pPr>
            <a:r>
              <a:rPr lang="en-US" sz="2000" dirty="0">
                <a:solidFill>
                  <a:srgbClr val="161616"/>
                </a:solidFill>
                <a:latin typeface="Segoe UI" panose="020B0502040204020203" pitchFamily="34" charset="0"/>
              </a:rPr>
              <a:t>Alert rules combine the resources to be monitored, the signal or data from the resource, and the conditions.</a:t>
            </a:r>
            <a:r>
              <a:rPr lang="en-US" sz="2000" b="0" i="0" dirty="0">
                <a:solidFill>
                  <a:srgbClr val="161616"/>
                </a:solidFill>
                <a:effectLst/>
                <a:latin typeface="Segoe UI" panose="020B0502040204020203" pitchFamily="34" charset="0"/>
              </a:rPr>
              <a:t> </a:t>
            </a:r>
          </a:p>
          <a:p>
            <a:pPr marL="342900" indent="-342900">
              <a:spcBef>
                <a:spcPts val="1200"/>
              </a:spcBef>
              <a:buFont typeface="Arial" panose="020B0604020202020204" pitchFamily="34" charset="0"/>
              <a:buChar char="•"/>
            </a:pPr>
            <a:r>
              <a:rPr lang="en-US" sz="2000" b="0" i="0" dirty="0">
                <a:solidFill>
                  <a:srgbClr val="161616"/>
                </a:solidFill>
                <a:effectLst/>
                <a:latin typeface="Segoe UI" panose="020B0502040204020203" pitchFamily="34" charset="0"/>
              </a:rPr>
              <a:t>You can </a:t>
            </a:r>
            <a:r>
              <a:rPr lang="en-US" sz="2000" dirty="0">
                <a:solidFill>
                  <a:srgbClr val="161616"/>
                </a:solidFill>
                <a:latin typeface="Segoe UI" panose="020B0502040204020203" pitchFamily="34" charset="0"/>
              </a:rPr>
              <a:t>enable recommended out-of-the-box alert rules in the Azure portal.</a:t>
            </a:r>
          </a:p>
        </p:txBody>
      </p:sp>
    </p:spTree>
    <p:extLst>
      <p:ext uri="{BB962C8B-B14F-4D97-AF65-F5344CB8AC3E}">
        <p14:creationId xmlns:p14="http://schemas.microsoft.com/office/powerpoint/2010/main" val="3786441742"/>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Create Action Groups</a:t>
            </a:r>
          </a:p>
        </p:txBody>
      </p:sp>
      <p:sp>
        <p:nvSpPr>
          <p:cNvPr id="8" name="Rectangle 7">
            <a:extLst>
              <a:ext uri="{FF2B5EF4-FFF2-40B4-BE49-F238E27FC236}">
                <a16:creationId xmlns:a16="http://schemas.microsoft.com/office/drawing/2014/main" id="{84E87EFB-8C40-486A-8EA0-06670498B356}"/>
              </a:ext>
              <a:ext uri="{C183D7F6-B498-43B3-948B-1728B52AA6E4}">
                <adec:decorative xmlns:adec="http://schemas.microsoft.com/office/drawing/2017/decorative" val="0"/>
              </a:ext>
            </a:extLst>
          </p:cNvPr>
          <p:cNvSpPr/>
          <p:nvPr/>
        </p:nvSpPr>
        <p:spPr bwMode="auto">
          <a:xfrm>
            <a:off x="427037" y="2003461"/>
            <a:ext cx="5215250" cy="1194683"/>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a:spcBef>
                <a:spcPts val="1200"/>
              </a:spcBef>
            </a:pPr>
            <a:r>
              <a:rPr lang="en-US" sz="2000" dirty="0">
                <a:solidFill>
                  <a:schemeClr val="tx1"/>
                </a:solidFill>
              </a:rPr>
              <a:t>Defines a set of notifications and/or actions when an alert is triggered</a:t>
            </a:r>
          </a:p>
        </p:txBody>
      </p:sp>
      <p:sp>
        <p:nvSpPr>
          <p:cNvPr id="10" name="Rectangle 9">
            <a:extLst>
              <a:ext uri="{FF2B5EF4-FFF2-40B4-BE49-F238E27FC236}">
                <a16:creationId xmlns:a16="http://schemas.microsoft.com/office/drawing/2014/main" id="{F0EB7391-CEA6-4D08-9675-907CEF06BE36}"/>
              </a:ext>
              <a:ext uri="{C183D7F6-B498-43B3-948B-1728B52AA6E4}">
                <adec:decorative xmlns:adec="http://schemas.microsoft.com/office/drawing/2017/decorative" val="0"/>
              </a:ext>
            </a:extLst>
          </p:cNvPr>
          <p:cNvSpPr/>
          <p:nvPr/>
        </p:nvSpPr>
        <p:spPr bwMode="auto">
          <a:xfrm>
            <a:off x="427037" y="3707064"/>
            <a:ext cx="5215249" cy="1194683"/>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algn="l"/>
            <a:r>
              <a:rPr lang="en-US" sz="2000" dirty="0">
                <a:solidFill>
                  <a:schemeClr val="tx1"/>
                </a:solidFill>
              </a:rPr>
              <a:t>You can add up to five action groups to an alert rule. Multiple alert rules can use the same action group.</a:t>
            </a:r>
          </a:p>
        </p:txBody>
      </p:sp>
      <p:pic>
        <p:nvPicPr>
          <p:cNvPr id="15" name="Picture 14" descr="Screenshot of the Portal Action Group Notifications tab. ">
            <a:extLst>
              <a:ext uri="{FF2B5EF4-FFF2-40B4-BE49-F238E27FC236}">
                <a16:creationId xmlns:a16="http://schemas.microsoft.com/office/drawing/2014/main" id="{B7D0BF3F-742A-4D1D-80D7-1A59C7F5CD0C}"/>
              </a:ext>
            </a:extLst>
          </p:cNvPr>
          <p:cNvPicPr>
            <a:picLocks noChangeAspect="1"/>
          </p:cNvPicPr>
          <p:nvPr/>
        </p:nvPicPr>
        <p:blipFill>
          <a:blip r:embed="rId3"/>
          <a:stretch>
            <a:fillRect/>
          </a:stretch>
        </p:blipFill>
        <p:spPr>
          <a:xfrm>
            <a:off x="5921375" y="1245519"/>
            <a:ext cx="6153150" cy="1952625"/>
          </a:xfrm>
          <a:prstGeom prst="rect">
            <a:avLst/>
          </a:prstGeom>
        </p:spPr>
      </p:pic>
      <p:sp>
        <p:nvSpPr>
          <p:cNvPr id="20" name="Rectangle 19">
            <a:extLst>
              <a:ext uri="{FF2B5EF4-FFF2-40B4-BE49-F238E27FC236}">
                <a16:creationId xmlns:a16="http://schemas.microsoft.com/office/drawing/2014/main" id="{7B2BDFE6-D4A9-4C86-9B69-57AA12FC25F0}"/>
              </a:ext>
              <a:ext uri="{C183D7F6-B498-43B3-948B-1728B52AA6E4}">
                <adec:decorative xmlns:adec="http://schemas.microsoft.com/office/drawing/2017/decorative" val="1"/>
              </a:ext>
            </a:extLst>
          </p:cNvPr>
          <p:cNvSpPr/>
          <p:nvPr/>
        </p:nvSpPr>
        <p:spPr bwMode="auto">
          <a:xfrm>
            <a:off x="5891752" y="3396281"/>
            <a:ext cx="6117685" cy="2915721"/>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dirty="0">
              <a:gradFill>
                <a:gsLst>
                  <a:gs pos="0">
                    <a:srgbClr val="FFFFFF"/>
                  </a:gs>
                  <a:gs pos="100000">
                    <a:srgbClr val="FFFFFF"/>
                  </a:gs>
                </a:gsLst>
                <a:lin ang="5400000" scaled="0"/>
              </a:gradFill>
              <a:cs typeface="Segoe UI" pitchFamily="34" charset="0"/>
            </a:endParaRPr>
          </a:p>
        </p:txBody>
      </p:sp>
      <p:sp>
        <p:nvSpPr>
          <p:cNvPr id="11" name="Rectangle 10">
            <a:extLst>
              <a:ext uri="{FF2B5EF4-FFF2-40B4-BE49-F238E27FC236}">
                <a16:creationId xmlns:a16="http://schemas.microsoft.com/office/drawing/2014/main" id="{E37B3AB1-C9BA-49FC-9C76-8DFC7F45A7F5}"/>
              </a:ext>
              <a:ext uri="{C183D7F6-B498-43B3-948B-1728B52AA6E4}">
                <adec:decorative xmlns:adec="http://schemas.microsoft.com/office/drawing/2017/decorative" val="1"/>
              </a:ext>
            </a:extLst>
          </p:cNvPr>
          <p:cNvSpPr/>
          <p:nvPr/>
        </p:nvSpPr>
        <p:spPr bwMode="auto">
          <a:xfrm>
            <a:off x="5891752" y="1192214"/>
            <a:ext cx="6117685" cy="2078888"/>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dirty="0">
              <a:gradFill>
                <a:gsLst>
                  <a:gs pos="0">
                    <a:srgbClr val="FFFFFF"/>
                  </a:gs>
                  <a:gs pos="100000">
                    <a:srgbClr val="FFFFFF"/>
                  </a:gs>
                </a:gsLst>
                <a:lin ang="5400000" scaled="0"/>
              </a:gradFill>
              <a:cs typeface="Segoe UI" pitchFamily="34" charset="0"/>
            </a:endParaRPr>
          </a:p>
        </p:txBody>
      </p:sp>
      <p:pic>
        <p:nvPicPr>
          <p:cNvPr id="7" name="Picture 6" descr="Screenshot of the Actions page with Action types like Event Hub. ">
            <a:extLst>
              <a:ext uri="{FF2B5EF4-FFF2-40B4-BE49-F238E27FC236}">
                <a16:creationId xmlns:a16="http://schemas.microsoft.com/office/drawing/2014/main" id="{F2D73BA6-89A4-66BD-0DDE-D17F19D8375B}"/>
              </a:ext>
            </a:extLst>
          </p:cNvPr>
          <p:cNvPicPr>
            <a:picLocks noChangeAspect="1"/>
          </p:cNvPicPr>
          <p:nvPr/>
        </p:nvPicPr>
        <p:blipFill>
          <a:blip r:embed="rId4"/>
          <a:stretch>
            <a:fillRect/>
          </a:stretch>
        </p:blipFill>
        <p:spPr>
          <a:xfrm>
            <a:off x="5994364" y="3583389"/>
            <a:ext cx="5913384" cy="2636715"/>
          </a:xfrm>
          <a:prstGeom prst="rect">
            <a:avLst/>
          </a:prstGeom>
        </p:spPr>
      </p:pic>
    </p:spTree>
    <p:extLst>
      <p:ext uri="{BB962C8B-B14F-4D97-AF65-F5344CB8AC3E}">
        <p14:creationId xmlns:p14="http://schemas.microsoft.com/office/powerpoint/2010/main" val="1082155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r>
              <a:rPr lang="en-US" dirty="0"/>
              <a:t>Learning Recap – Configure Azure Alerts</a:t>
            </a:r>
          </a:p>
        </p:txBody>
      </p:sp>
      <p:sp>
        <p:nvSpPr>
          <p:cNvPr id="7" name="Rectangle 6">
            <a:extLst>
              <a:ext uri="{FF2B5EF4-FFF2-40B4-BE49-F238E27FC236}">
                <a16:creationId xmlns:a16="http://schemas.microsoft.com/office/drawing/2014/main" id="{F252B34B-AA3F-48F4-BB9F-584CC6528192}"/>
              </a:ext>
            </a:extLst>
          </p:cNvPr>
          <p:cNvSpPr/>
          <p:nvPr/>
        </p:nvSpPr>
        <p:spPr>
          <a:xfrm>
            <a:off x="3872267" y="2049305"/>
            <a:ext cx="7587550" cy="2463998"/>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6040" tIns="106040" rIns="106040" bIns="106040" numCol="1" spcCol="1270" anchor="t" anchorCtr="0">
            <a:noAutofit/>
          </a:bodyPr>
          <a:lstStyle/>
          <a:p>
            <a:pPr marL="342900" lvl="0" indent="-342900" defTabSz="800100">
              <a:lnSpc>
                <a:spcPct val="90000"/>
              </a:lnSpc>
              <a:spcBef>
                <a:spcPct val="0"/>
              </a:spcBef>
              <a:spcAft>
                <a:spcPts val="600"/>
              </a:spcAft>
              <a:buClr>
                <a:schemeClr val="accent3"/>
              </a:buClr>
              <a:buFont typeface="Arial" panose="020B0604020202020204" pitchFamily="34" charset="0"/>
              <a:buChar char="•"/>
            </a:pPr>
            <a:r>
              <a:rPr lang="en-US" sz="2000" dirty="0">
                <a:hlinkClick r:id="rId3"/>
              </a:rPr>
              <a:t>Improve incident response with alerting on Azure (</a:t>
            </a:r>
            <a:r>
              <a:rPr lang="en-US" sz="2000" dirty="0">
                <a:highlight>
                  <a:srgbClr val="FFFF00"/>
                </a:highlight>
                <a:hlinkClick r:id="rId3"/>
              </a:rPr>
              <a:t>sandbox</a:t>
            </a:r>
            <a:r>
              <a:rPr lang="en-US" sz="2000" dirty="0">
                <a:hlinkClick r:id="rId3"/>
              </a:rPr>
              <a:t>)</a:t>
            </a:r>
            <a:endParaRPr lang="en-US" sz="2000" dirty="0"/>
          </a:p>
          <a:p>
            <a:pPr marL="342900" indent="-342900" defTabSz="800100">
              <a:lnSpc>
                <a:spcPct val="90000"/>
              </a:lnSpc>
              <a:spcBef>
                <a:spcPct val="0"/>
              </a:spcBef>
              <a:spcAft>
                <a:spcPts val="600"/>
              </a:spcAft>
              <a:buClr>
                <a:schemeClr val="accent3"/>
              </a:buClr>
              <a:buFont typeface="Arial" panose="020B0604020202020204" pitchFamily="34" charset="0"/>
              <a:buChar char="•"/>
            </a:pPr>
            <a:r>
              <a:rPr lang="en-US" sz="2000" dirty="0">
                <a:hlinkClick r:id="rId4"/>
              </a:rPr>
              <a:t>Configure for alerts and detections in Microsoft Defender for Endpoint </a:t>
            </a:r>
            <a:endParaRPr lang="en-US" sz="2000" dirty="0"/>
          </a:p>
          <a:p>
            <a:pPr marL="342900" indent="-342900" defTabSz="800100">
              <a:lnSpc>
                <a:spcPct val="90000"/>
              </a:lnSpc>
              <a:spcBef>
                <a:spcPct val="0"/>
              </a:spcBef>
              <a:spcAft>
                <a:spcPts val="600"/>
              </a:spcAft>
              <a:buClr>
                <a:schemeClr val="accent3"/>
              </a:buClr>
              <a:buFont typeface="Arial" panose="020B0604020202020204" pitchFamily="34" charset="0"/>
              <a:buChar char="•"/>
            </a:pPr>
            <a:r>
              <a:rPr lang="en-US" sz="2000" dirty="0">
                <a:hlinkClick r:id="rId5"/>
              </a:rPr>
              <a:t>Remediate security alerts using Microsoft Defender for Cloud</a:t>
            </a:r>
            <a:endParaRPr lang="en-US" sz="2000" dirty="0">
              <a:solidFill>
                <a:schemeClr val="tx1"/>
              </a:solidFill>
            </a:endParaRPr>
          </a:p>
          <a:p>
            <a:pPr marL="342900" indent="-342900" defTabSz="800100">
              <a:lnSpc>
                <a:spcPct val="90000"/>
              </a:lnSpc>
              <a:spcBef>
                <a:spcPct val="0"/>
              </a:spcBef>
              <a:spcAft>
                <a:spcPts val="600"/>
              </a:spcAft>
              <a:buClr>
                <a:schemeClr val="accent3"/>
              </a:buClr>
              <a:buFont typeface="Arial" panose="020B0604020202020204" pitchFamily="34" charset="0"/>
              <a:buChar char="•"/>
            </a:pPr>
            <a:endParaRPr lang="en-US" sz="2000" dirty="0">
              <a:solidFill>
                <a:schemeClr val="tx1"/>
              </a:solidFill>
            </a:endParaRPr>
          </a:p>
          <a:p>
            <a:pPr marL="342900" indent="-342900" defTabSz="800100">
              <a:lnSpc>
                <a:spcPct val="90000"/>
              </a:lnSpc>
              <a:spcBef>
                <a:spcPct val="0"/>
              </a:spcBef>
              <a:spcAft>
                <a:spcPts val="600"/>
              </a:spcAft>
              <a:buClr>
                <a:schemeClr val="accent3"/>
              </a:buClr>
              <a:buFont typeface="Arial" panose="020B0604020202020204" pitchFamily="34" charset="0"/>
              <a:buChar char="•"/>
            </a:pPr>
            <a:endParaRPr lang="en-US" sz="2000" dirty="0">
              <a:solidFill>
                <a:schemeClr val="tx1"/>
              </a:solidFill>
            </a:endParaRPr>
          </a:p>
          <a:p>
            <a:pPr marL="342900" lvl="0" indent="-342900" defTabSz="800100">
              <a:lnSpc>
                <a:spcPct val="90000"/>
              </a:lnSpc>
              <a:spcBef>
                <a:spcPct val="0"/>
              </a:spcBef>
              <a:spcAft>
                <a:spcPts val="600"/>
              </a:spcAft>
              <a:buClr>
                <a:schemeClr val="accent3"/>
              </a:buClr>
              <a:buFont typeface="Arial" panose="020B0604020202020204" pitchFamily="34" charset="0"/>
              <a:buChar char="•"/>
            </a:pPr>
            <a:endParaRPr lang="en-US" sz="2000" dirty="0">
              <a:solidFill>
                <a:schemeClr val="tx1"/>
              </a:solidFill>
            </a:endParaRPr>
          </a:p>
        </p:txBody>
      </p:sp>
      <p:sp>
        <p:nvSpPr>
          <p:cNvPr id="3" name="TextBox 2">
            <a:extLst>
              <a:ext uri="{FF2B5EF4-FFF2-40B4-BE49-F238E27FC236}">
                <a16:creationId xmlns:a16="http://schemas.microsoft.com/office/drawing/2014/main" id="{88459969-38FB-1106-1C38-59A5724CAAFE}"/>
              </a:ext>
            </a:extLst>
          </p:cNvPr>
          <p:cNvSpPr txBox="1"/>
          <p:nvPr/>
        </p:nvSpPr>
        <p:spPr>
          <a:xfrm>
            <a:off x="6235363" y="6000497"/>
            <a:ext cx="5760359" cy="544765"/>
          </a:xfrm>
          <a:prstGeom prst="rect">
            <a:avLst/>
          </a:prstGeom>
          <a:solidFill>
            <a:srgbClr val="FFFFCC"/>
          </a:solidFill>
        </p:spPr>
        <p:txBody>
          <a:bodyPr wrap="none" lIns="182880" tIns="146304" rIns="182880" bIns="146304" rtlCol="0">
            <a:spAutoFit/>
          </a:bodyPr>
          <a:lstStyle/>
          <a:p>
            <a:pPr>
              <a:lnSpc>
                <a:spcPct val="90000"/>
              </a:lnSpc>
              <a:spcAft>
                <a:spcPts val="600"/>
              </a:spcAft>
            </a:pPr>
            <a:r>
              <a:rPr lang="en-US" dirty="0">
                <a:gradFill>
                  <a:gsLst>
                    <a:gs pos="2917">
                      <a:schemeClr val="tx1"/>
                    </a:gs>
                    <a:gs pos="30000">
                      <a:schemeClr val="tx1"/>
                    </a:gs>
                  </a:gsLst>
                  <a:lin ang="5400000" scaled="0"/>
                </a:gradFill>
              </a:rPr>
              <a:t>A </a:t>
            </a:r>
            <a:r>
              <a:rPr lang="en-US" i="1" dirty="0">
                <a:gradFill>
                  <a:gsLst>
                    <a:gs pos="2917">
                      <a:schemeClr val="tx1"/>
                    </a:gs>
                    <a:gs pos="30000">
                      <a:schemeClr val="tx1"/>
                    </a:gs>
                  </a:gsLst>
                  <a:lin ang="5400000" scaled="0"/>
                </a:gradFill>
              </a:rPr>
              <a:t>sandbox</a:t>
            </a:r>
            <a:r>
              <a:rPr lang="en-US" dirty="0">
                <a:gradFill>
                  <a:gsLst>
                    <a:gs pos="2917">
                      <a:schemeClr val="tx1"/>
                    </a:gs>
                    <a:gs pos="30000">
                      <a:schemeClr val="tx1"/>
                    </a:gs>
                  </a:gsLst>
                  <a:lin ang="5400000" scaled="0"/>
                </a:gradFill>
              </a:rPr>
              <a:t> indicates an additional hands-on exercise.</a:t>
            </a:r>
          </a:p>
        </p:txBody>
      </p:sp>
    </p:spTree>
    <p:extLst>
      <p:ext uri="{BB962C8B-B14F-4D97-AF65-F5344CB8AC3E}">
        <p14:creationId xmlns:p14="http://schemas.microsoft.com/office/powerpoint/2010/main" val="3606641594"/>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p:txBody>
          <a:bodyPr/>
          <a:lstStyle/>
          <a:p>
            <a:r>
              <a:rPr lang="en-US" dirty="0"/>
              <a:t>Configure Log Analytics</a:t>
            </a:r>
          </a:p>
        </p:txBody>
      </p:sp>
    </p:spTree>
    <p:extLst>
      <p:ext uri="{BB962C8B-B14F-4D97-AF65-F5344CB8AC3E}">
        <p14:creationId xmlns:p14="http://schemas.microsoft.com/office/powerpoint/2010/main" val="3009258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387740A-BEC2-413A-A8AC-E348170AE49A}"/>
              </a:ext>
            </a:extLst>
          </p:cNvPr>
          <p:cNvSpPr>
            <a:spLocks noGrp="1"/>
          </p:cNvSpPr>
          <p:nvPr>
            <p:ph type="title"/>
          </p:nvPr>
        </p:nvSpPr>
        <p:spPr/>
        <p:txBody>
          <a:bodyPr/>
          <a:lstStyle/>
          <a:p>
            <a:r>
              <a:rPr lang="en-US" dirty="0"/>
              <a:t>Learning Objectives - Administer Monitoring </a:t>
            </a:r>
          </a:p>
        </p:txBody>
      </p:sp>
      <p:sp>
        <p:nvSpPr>
          <p:cNvPr id="26" name="TextBox 25">
            <a:extLst>
              <a:ext uri="{FF2B5EF4-FFF2-40B4-BE49-F238E27FC236}">
                <a16:creationId xmlns:a16="http://schemas.microsoft.com/office/drawing/2014/main" id="{75055C2C-D7C0-45CF-8740-EBEEE37322AE}"/>
              </a:ext>
            </a:extLst>
          </p:cNvPr>
          <p:cNvSpPr txBox="1"/>
          <p:nvPr/>
        </p:nvSpPr>
        <p:spPr>
          <a:xfrm>
            <a:off x="465137" y="1471465"/>
            <a:ext cx="7412193" cy="3072970"/>
          </a:xfrm>
          <a:prstGeom prst="rect">
            <a:avLst/>
          </a:prstGeom>
          <a:noFill/>
        </p:spPr>
        <p:txBody>
          <a:bodyPr wrap="square" lIns="0" tIns="0" rIns="0" bIns="0" rtlCol="0" anchor="t">
            <a:noAutofit/>
          </a:bodyPr>
          <a:lstStyle/>
          <a:p>
            <a:pPr marL="342900" indent="-342900">
              <a:lnSpc>
                <a:spcPct val="150000"/>
              </a:lnSpc>
              <a:spcBef>
                <a:spcPct val="0"/>
              </a:spcBef>
              <a:spcAft>
                <a:spcPct val="35000"/>
              </a:spcAft>
              <a:buFont typeface="Arial" panose="020B0604020202020204" pitchFamily="34" charset="0"/>
              <a:buChar char="•"/>
            </a:pPr>
            <a:r>
              <a:rPr lang="en-US" sz="2000" dirty="0">
                <a:hlinkClick r:id="rId3"/>
              </a:rPr>
              <a:t>Configure Azure Monitor</a:t>
            </a:r>
            <a:endParaRPr lang="en-US" sz="2000" dirty="0"/>
          </a:p>
          <a:p>
            <a:pPr marL="342900" indent="-342900">
              <a:lnSpc>
                <a:spcPct val="150000"/>
              </a:lnSpc>
              <a:spcBef>
                <a:spcPct val="0"/>
              </a:spcBef>
              <a:spcAft>
                <a:spcPct val="35000"/>
              </a:spcAft>
              <a:buFont typeface="Arial" panose="020B0604020202020204" pitchFamily="34" charset="0"/>
              <a:buChar char="•"/>
            </a:pPr>
            <a:r>
              <a:rPr lang="en-US" sz="2000" dirty="0">
                <a:hlinkClick r:id="rId4"/>
              </a:rPr>
              <a:t>Improve incident response with alerting on Azure</a:t>
            </a:r>
            <a:endParaRPr lang="en-US" sz="2000" dirty="0"/>
          </a:p>
          <a:p>
            <a:pPr marL="342900" indent="-342900">
              <a:lnSpc>
                <a:spcPct val="150000"/>
              </a:lnSpc>
              <a:spcBef>
                <a:spcPct val="0"/>
              </a:spcBef>
              <a:spcAft>
                <a:spcPct val="35000"/>
              </a:spcAft>
              <a:buFont typeface="Arial" panose="020B0604020202020204" pitchFamily="34" charset="0"/>
              <a:buChar char="•"/>
            </a:pPr>
            <a:r>
              <a:rPr lang="en-US" sz="2000" dirty="0">
                <a:hlinkClick r:id="rId5"/>
              </a:rPr>
              <a:t>Configure Log Analytics</a:t>
            </a:r>
            <a:endParaRPr lang="en-US" sz="2000" dirty="0"/>
          </a:p>
          <a:p>
            <a:pPr marL="342900" indent="-342900">
              <a:lnSpc>
                <a:spcPct val="150000"/>
              </a:lnSpc>
              <a:spcBef>
                <a:spcPct val="0"/>
              </a:spcBef>
              <a:spcAft>
                <a:spcPct val="35000"/>
              </a:spcAft>
              <a:buFont typeface="Arial" panose="020B0604020202020204" pitchFamily="34" charset="0"/>
              <a:buChar char="•"/>
            </a:pPr>
            <a:r>
              <a:rPr lang="en-US" sz="2000" dirty="0">
                <a:hlinkClick r:id="rId6"/>
              </a:rPr>
              <a:t>Lab 11 – Implement Monitoring</a:t>
            </a:r>
            <a:endParaRPr lang="en-US" sz="2000" dirty="0"/>
          </a:p>
        </p:txBody>
      </p:sp>
    </p:spTree>
    <p:extLst>
      <p:ext uri="{BB962C8B-B14F-4D97-AF65-F5344CB8AC3E}">
        <p14:creationId xmlns:p14="http://schemas.microsoft.com/office/powerpoint/2010/main" val="1653400231"/>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2FB1F-5AB3-4049-A586-FF1938836FA3}"/>
              </a:ext>
            </a:extLst>
          </p:cNvPr>
          <p:cNvSpPr>
            <a:spLocks noGrp="1"/>
          </p:cNvSpPr>
          <p:nvPr>
            <p:ph type="title"/>
          </p:nvPr>
        </p:nvSpPr>
        <p:spPr/>
        <p:txBody>
          <a:bodyPr/>
          <a:lstStyle/>
          <a:p>
            <a:r>
              <a:rPr lang="en-US" dirty="0"/>
              <a:t>Learning Objectives - Configure Log </a:t>
            </a:r>
            <a:r>
              <a:rPr lang="en-US"/>
              <a:t>Analytics </a:t>
            </a:r>
            <a:endParaRPr lang="en-US" dirty="0"/>
          </a:p>
        </p:txBody>
      </p:sp>
      <p:sp>
        <p:nvSpPr>
          <p:cNvPr id="49" name="Rectangle 48">
            <a:extLst>
              <a:ext uri="{FF2B5EF4-FFF2-40B4-BE49-F238E27FC236}">
                <a16:creationId xmlns:a16="http://schemas.microsoft.com/office/drawing/2014/main" id="{53B635EF-3EA3-471D-B5DF-DB26BC3143F0}"/>
              </a:ext>
            </a:extLst>
          </p:cNvPr>
          <p:cNvSpPr/>
          <p:nvPr/>
        </p:nvSpPr>
        <p:spPr bwMode="auto">
          <a:xfrm>
            <a:off x="465138" y="1316868"/>
            <a:ext cx="5378623" cy="348210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342900" indent="-342900" defTabSz="444500">
              <a:lnSpc>
                <a:spcPct val="150000"/>
              </a:lnSpc>
              <a:spcBef>
                <a:spcPct val="0"/>
              </a:spcBef>
              <a:spcAft>
                <a:spcPts val="1200"/>
              </a:spcAft>
              <a:buFont typeface="Arial" panose="020B0604020202020204" pitchFamily="34" charset="0"/>
              <a:buChar char="•"/>
            </a:pPr>
            <a:r>
              <a:rPr lang="en-US" sz="2000" dirty="0">
                <a:solidFill>
                  <a:schemeClr val="tx1"/>
                </a:solidFill>
              </a:rPr>
              <a:t>Determine Log Analytics Uses</a:t>
            </a:r>
          </a:p>
          <a:p>
            <a:pPr marL="342900" indent="-342900" defTabSz="444500">
              <a:lnSpc>
                <a:spcPct val="150000"/>
              </a:lnSpc>
              <a:spcBef>
                <a:spcPct val="0"/>
              </a:spcBef>
              <a:spcAft>
                <a:spcPts val="1200"/>
              </a:spcAft>
              <a:buFont typeface="Arial" panose="020B0604020202020204" pitchFamily="34" charset="0"/>
              <a:buChar char="•"/>
            </a:pPr>
            <a:r>
              <a:rPr lang="en-US" sz="2000" dirty="0">
                <a:solidFill>
                  <a:schemeClr val="tx1"/>
                </a:solidFill>
              </a:rPr>
              <a:t>Create a Workspace</a:t>
            </a:r>
          </a:p>
          <a:p>
            <a:pPr marL="342900" indent="-342900" defTabSz="444500">
              <a:lnSpc>
                <a:spcPct val="150000"/>
              </a:lnSpc>
              <a:spcBef>
                <a:spcPct val="0"/>
              </a:spcBef>
              <a:spcAft>
                <a:spcPts val="1200"/>
              </a:spcAft>
              <a:buFont typeface="Arial" panose="020B0604020202020204" pitchFamily="34" charset="0"/>
              <a:buChar char="•"/>
            </a:pPr>
            <a:r>
              <a:rPr lang="en-US" sz="2000" dirty="0">
                <a:solidFill>
                  <a:schemeClr val="tx1"/>
                </a:solidFill>
              </a:rPr>
              <a:t>Query Log Analytics Data</a:t>
            </a:r>
          </a:p>
          <a:p>
            <a:pPr marL="342900" indent="-342900" defTabSz="444500">
              <a:lnSpc>
                <a:spcPct val="150000"/>
              </a:lnSpc>
              <a:spcBef>
                <a:spcPct val="0"/>
              </a:spcBef>
              <a:spcAft>
                <a:spcPts val="1200"/>
              </a:spcAft>
              <a:buFont typeface="Arial" panose="020B0604020202020204" pitchFamily="34" charset="0"/>
              <a:buChar char="•"/>
            </a:pPr>
            <a:r>
              <a:rPr lang="en-US" sz="2000" dirty="0">
                <a:solidFill>
                  <a:schemeClr val="tx1"/>
                </a:solidFill>
              </a:rPr>
              <a:t>Structure Log Analytics Queries</a:t>
            </a:r>
          </a:p>
          <a:p>
            <a:pPr marL="342900" indent="-342900" defTabSz="444500">
              <a:lnSpc>
                <a:spcPct val="150000"/>
              </a:lnSpc>
              <a:spcBef>
                <a:spcPct val="0"/>
              </a:spcBef>
              <a:spcAft>
                <a:spcPts val="1200"/>
              </a:spcAft>
              <a:buFont typeface="Arial" panose="020B0604020202020204" pitchFamily="34" charset="0"/>
              <a:buChar char="•"/>
            </a:pPr>
            <a:r>
              <a:rPr lang="en-US" sz="2000" dirty="0">
                <a:solidFill>
                  <a:schemeClr val="tx1"/>
                </a:solidFill>
              </a:rPr>
              <a:t>Demonstration – Log Analytics</a:t>
            </a:r>
          </a:p>
          <a:p>
            <a:pPr marL="342900" indent="-342900" defTabSz="444500">
              <a:lnSpc>
                <a:spcPct val="150000"/>
              </a:lnSpc>
              <a:spcBef>
                <a:spcPct val="0"/>
              </a:spcBef>
              <a:spcAft>
                <a:spcPts val="1200"/>
              </a:spcAft>
              <a:buFont typeface="Arial" panose="020B0604020202020204" pitchFamily="34" charset="0"/>
              <a:buChar char="•"/>
            </a:pPr>
            <a:r>
              <a:rPr lang="en-US" sz="2000" dirty="0">
                <a:solidFill>
                  <a:schemeClr val="tx1"/>
                </a:solidFill>
              </a:rPr>
              <a:t>Learning Recap</a:t>
            </a:r>
          </a:p>
        </p:txBody>
      </p:sp>
      <p:sp>
        <p:nvSpPr>
          <p:cNvPr id="3" name="TextBox 2">
            <a:extLst>
              <a:ext uri="{FF2B5EF4-FFF2-40B4-BE49-F238E27FC236}">
                <a16:creationId xmlns:a16="http://schemas.microsoft.com/office/drawing/2014/main" id="{A5C63B55-2159-AE7C-5040-F1EBDEDA3648}"/>
              </a:ext>
            </a:extLst>
          </p:cNvPr>
          <p:cNvSpPr txBox="1"/>
          <p:nvPr/>
        </p:nvSpPr>
        <p:spPr>
          <a:xfrm>
            <a:off x="6592715" y="1998859"/>
            <a:ext cx="4761702" cy="1000274"/>
          </a:xfrm>
          <a:prstGeom prst="rect">
            <a:avLst/>
          </a:prstGeom>
          <a:noFill/>
        </p:spPr>
        <p:txBody>
          <a:bodyPr wrap="square">
            <a:spAutoFit/>
          </a:bodyPr>
          <a:lstStyle/>
          <a:p>
            <a:pPr algn="l"/>
            <a:r>
              <a:rPr lang="en-US" kern="0" dirty="0">
                <a:solidFill>
                  <a:srgbClr val="243A5E"/>
                </a:solidFill>
              </a:rPr>
              <a:t>Monitor and maintain Azure resources (10–15%): Monitor resources in Azure</a:t>
            </a:r>
          </a:p>
          <a:p>
            <a:pPr algn="l">
              <a:spcBef>
                <a:spcPts val="600"/>
              </a:spcBef>
              <a:buFont typeface="Arial" panose="020B0604020202020204" pitchFamily="34" charset="0"/>
              <a:buChar char="•"/>
            </a:pPr>
            <a:r>
              <a:rPr lang="en-US" b="0" i="0" dirty="0">
                <a:solidFill>
                  <a:srgbClr val="161616"/>
                </a:solidFill>
                <a:effectLst/>
                <a:latin typeface="Segoe UI" panose="020B0502040204020203" pitchFamily="34" charset="0"/>
              </a:rPr>
              <a:t> Query and analyze logs in Azure Monitor</a:t>
            </a:r>
          </a:p>
        </p:txBody>
      </p:sp>
    </p:spTree>
    <p:extLst>
      <p:ext uri="{BB962C8B-B14F-4D97-AF65-F5344CB8AC3E}">
        <p14:creationId xmlns:p14="http://schemas.microsoft.com/office/powerpoint/2010/main" val="4038080133"/>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9BB8E15-07CC-4B42-AB9F-9162C9F776EB}"/>
              </a:ext>
            </a:extLst>
          </p:cNvPr>
          <p:cNvSpPr>
            <a:spLocks noGrp="1"/>
          </p:cNvSpPr>
          <p:nvPr>
            <p:ph type="title"/>
          </p:nvPr>
        </p:nvSpPr>
        <p:spPr/>
        <p:txBody>
          <a:bodyPr/>
          <a:lstStyle/>
          <a:p>
            <a:r>
              <a:rPr lang="en-US" dirty="0">
                <a:cs typeface="Segoe UI"/>
              </a:rPr>
              <a:t>Determine Log Analytics Uses</a:t>
            </a:r>
          </a:p>
        </p:txBody>
      </p:sp>
      <p:sp>
        <p:nvSpPr>
          <p:cNvPr id="6" name="Rectangle 5">
            <a:extLst>
              <a:ext uri="{FF2B5EF4-FFF2-40B4-BE49-F238E27FC236}">
                <a16:creationId xmlns:a16="http://schemas.microsoft.com/office/drawing/2014/main" id="{2B075833-694E-4137-B519-80D51BBB18CE}"/>
              </a:ext>
              <a:ext uri="{C183D7F6-B498-43B3-948B-1728B52AA6E4}">
                <adec:decorative xmlns:adec="http://schemas.microsoft.com/office/drawing/2017/decorative" val="0"/>
              </a:ext>
            </a:extLst>
          </p:cNvPr>
          <p:cNvSpPr/>
          <p:nvPr/>
        </p:nvSpPr>
        <p:spPr bwMode="auto">
          <a:xfrm>
            <a:off x="465140" y="1459498"/>
            <a:ext cx="5059362" cy="1249458"/>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a:spcBef>
                <a:spcPts val="1200"/>
              </a:spcBef>
            </a:pPr>
            <a:r>
              <a:rPr lang="en-US" sz="2000" dirty="0">
                <a:solidFill>
                  <a:schemeClr val="tx1"/>
                </a:solidFill>
              </a:rPr>
              <a:t>A service that helps you collect and analyze data generated by resources in your cloud and on-premises environments</a:t>
            </a:r>
          </a:p>
        </p:txBody>
      </p:sp>
      <p:sp>
        <p:nvSpPr>
          <p:cNvPr id="7" name="Rectangle 6">
            <a:extLst>
              <a:ext uri="{FF2B5EF4-FFF2-40B4-BE49-F238E27FC236}">
                <a16:creationId xmlns:a16="http://schemas.microsoft.com/office/drawing/2014/main" id="{7870B128-9604-4F4F-8EAE-0DCC410C5C12}"/>
              </a:ext>
              <a:ext uri="{C183D7F6-B498-43B3-948B-1728B52AA6E4}">
                <adec:decorative xmlns:adec="http://schemas.microsoft.com/office/drawing/2017/decorative" val="0"/>
              </a:ext>
            </a:extLst>
          </p:cNvPr>
          <p:cNvSpPr/>
          <p:nvPr/>
        </p:nvSpPr>
        <p:spPr bwMode="auto">
          <a:xfrm>
            <a:off x="465140" y="2832718"/>
            <a:ext cx="5059362" cy="1249459"/>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a:spcBef>
                <a:spcPts val="1200"/>
              </a:spcBef>
            </a:pPr>
            <a:r>
              <a:rPr lang="en-US" sz="2000" dirty="0">
                <a:solidFill>
                  <a:schemeClr val="tx1"/>
                </a:solidFill>
              </a:rPr>
              <a:t>Write log queries and interactively analyze their results</a:t>
            </a:r>
          </a:p>
        </p:txBody>
      </p:sp>
      <p:sp>
        <p:nvSpPr>
          <p:cNvPr id="8" name="Rectangle 7">
            <a:extLst>
              <a:ext uri="{FF2B5EF4-FFF2-40B4-BE49-F238E27FC236}">
                <a16:creationId xmlns:a16="http://schemas.microsoft.com/office/drawing/2014/main" id="{B7C5506F-CFC3-4B03-9B26-C03B4637B9D1}"/>
              </a:ext>
              <a:ext uri="{C183D7F6-B498-43B3-948B-1728B52AA6E4}">
                <adec:decorative xmlns:adec="http://schemas.microsoft.com/office/drawing/2017/decorative" val="0"/>
              </a:ext>
            </a:extLst>
          </p:cNvPr>
          <p:cNvSpPr/>
          <p:nvPr/>
        </p:nvSpPr>
        <p:spPr bwMode="auto">
          <a:xfrm>
            <a:off x="465138" y="4205938"/>
            <a:ext cx="5059362" cy="1329087"/>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a:spcBef>
                <a:spcPts val="1200"/>
              </a:spcBef>
            </a:pPr>
            <a:r>
              <a:rPr lang="en-US" sz="2000" dirty="0">
                <a:solidFill>
                  <a:schemeClr val="tx1"/>
                </a:solidFill>
              </a:rPr>
              <a:t>Examples include assessing system updates and troubleshooting operational incidents</a:t>
            </a:r>
          </a:p>
        </p:txBody>
      </p:sp>
      <p:pic>
        <p:nvPicPr>
          <p:cNvPr id="2" name="Picture 2" descr="Screenshot of Microsoft Monitor Logs - Logs is being highlighted and on the right New Query One window pops up">
            <a:extLst>
              <a:ext uri="{FF2B5EF4-FFF2-40B4-BE49-F238E27FC236}">
                <a16:creationId xmlns:a16="http://schemas.microsoft.com/office/drawing/2014/main" id="{2B123903-9386-4D62-8827-2914A02356F4}"/>
              </a:ext>
            </a:extLst>
          </p:cNvPr>
          <p:cNvPicPr>
            <a:picLocks noChangeAspect="1"/>
          </p:cNvPicPr>
          <p:nvPr/>
        </p:nvPicPr>
        <p:blipFill>
          <a:blip r:embed="rId3"/>
          <a:stretch>
            <a:fillRect/>
          </a:stretch>
        </p:blipFill>
        <p:spPr>
          <a:xfrm>
            <a:off x="6392170" y="1254349"/>
            <a:ext cx="4787319" cy="4988127"/>
          </a:xfrm>
          <a:prstGeom prst="rect">
            <a:avLst/>
          </a:prstGeom>
          <a:ln>
            <a:noFill/>
          </a:ln>
        </p:spPr>
      </p:pic>
    </p:spTree>
    <p:extLst>
      <p:ext uri="{BB962C8B-B14F-4D97-AF65-F5344CB8AC3E}">
        <p14:creationId xmlns:p14="http://schemas.microsoft.com/office/powerpoint/2010/main" val="2838728891"/>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A0198-9E9B-4199-8F93-D516F767DE10}"/>
              </a:ext>
            </a:extLst>
          </p:cNvPr>
          <p:cNvSpPr>
            <a:spLocks noGrp="1"/>
          </p:cNvSpPr>
          <p:nvPr>
            <p:ph type="title"/>
          </p:nvPr>
        </p:nvSpPr>
        <p:spPr/>
        <p:txBody>
          <a:bodyPr/>
          <a:lstStyle/>
          <a:p>
            <a:r>
              <a:rPr lang="en-US" dirty="0"/>
              <a:t>Demonstration – Log Analytics</a:t>
            </a:r>
          </a:p>
        </p:txBody>
      </p:sp>
      <p:sp>
        <p:nvSpPr>
          <p:cNvPr id="5" name="TextBox 4">
            <a:extLst>
              <a:ext uri="{FF2B5EF4-FFF2-40B4-BE49-F238E27FC236}">
                <a16:creationId xmlns:a16="http://schemas.microsoft.com/office/drawing/2014/main" id="{17D97059-4512-97BF-DCF6-5BDECD8AE533}"/>
              </a:ext>
            </a:extLst>
          </p:cNvPr>
          <p:cNvSpPr txBox="1"/>
          <p:nvPr/>
        </p:nvSpPr>
        <p:spPr>
          <a:xfrm>
            <a:off x="892037" y="1677042"/>
            <a:ext cx="6216926" cy="958339"/>
          </a:xfrm>
          <a:prstGeom prst="rect">
            <a:avLst/>
          </a:prstGeom>
          <a:noFill/>
        </p:spPr>
        <p:txBody>
          <a:bodyPr wrap="square">
            <a:spAutoFit/>
          </a:bodyPr>
          <a:lstStyle/>
          <a:p>
            <a:pPr marL="342900" indent="-342900" defTabSz="932472" fontAlgn="base">
              <a:lnSpc>
                <a:spcPct val="150000"/>
              </a:lnSpc>
              <a:spcBef>
                <a:spcPct val="0"/>
              </a:spcBef>
              <a:spcAft>
                <a:spcPct val="0"/>
              </a:spcAft>
              <a:buFont typeface="Arial" panose="020B0604020202020204" pitchFamily="34" charset="0"/>
              <a:buChar char="•"/>
            </a:pPr>
            <a:r>
              <a:rPr lang="en-US" sz="2000" dirty="0">
                <a:solidFill>
                  <a:schemeClr val="tx1"/>
                </a:solidFill>
              </a:rPr>
              <a:t>Review built-in log queries</a:t>
            </a:r>
          </a:p>
          <a:p>
            <a:pPr marL="342900" indent="-342900" defTabSz="932472" fontAlgn="base">
              <a:lnSpc>
                <a:spcPct val="150000"/>
              </a:lnSpc>
              <a:spcBef>
                <a:spcPct val="0"/>
              </a:spcBef>
              <a:spcAft>
                <a:spcPct val="0"/>
              </a:spcAft>
              <a:buFont typeface="Arial" panose="020B0604020202020204" pitchFamily="34" charset="0"/>
              <a:buChar char="•"/>
            </a:pPr>
            <a:r>
              <a:rPr lang="en-US" sz="2000" dirty="0">
                <a:solidFill>
                  <a:schemeClr val="tx1"/>
                </a:solidFill>
              </a:rPr>
              <a:t>Review the KQL language</a:t>
            </a:r>
          </a:p>
        </p:txBody>
      </p:sp>
    </p:spTree>
    <p:extLst>
      <p:ext uri="{BB962C8B-B14F-4D97-AF65-F5344CB8AC3E}">
        <p14:creationId xmlns:p14="http://schemas.microsoft.com/office/powerpoint/2010/main" val="3699274446"/>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Create a Workspace</a:t>
            </a:r>
          </a:p>
        </p:txBody>
      </p:sp>
      <p:sp>
        <p:nvSpPr>
          <p:cNvPr id="11" name="Rectangle 10">
            <a:extLst>
              <a:ext uri="{FF2B5EF4-FFF2-40B4-BE49-F238E27FC236}">
                <a16:creationId xmlns:a16="http://schemas.microsoft.com/office/drawing/2014/main" id="{B9C68CE0-7F43-433F-9771-4C6305E34249}"/>
              </a:ext>
              <a:ext uri="{C183D7F6-B498-43B3-948B-1728B52AA6E4}">
                <adec:decorative xmlns:adec="http://schemas.microsoft.com/office/drawing/2017/decorative" val="0"/>
              </a:ext>
            </a:extLst>
          </p:cNvPr>
          <p:cNvSpPr/>
          <p:nvPr/>
        </p:nvSpPr>
        <p:spPr bwMode="auto">
          <a:xfrm>
            <a:off x="465138" y="1614813"/>
            <a:ext cx="5059362" cy="1240162"/>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a:spcBef>
                <a:spcPts val="1200"/>
              </a:spcBef>
            </a:pPr>
            <a:r>
              <a:rPr lang="en-US" sz="2000" dirty="0">
                <a:solidFill>
                  <a:schemeClr val="tx1"/>
                </a:solidFill>
              </a:rPr>
              <a:t>A workspace is an Azure resource and</a:t>
            </a:r>
            <a:br>
              <a:rPr lang="en-US" sz="2000" dirty="0">
                <a:solidFill>
                  <a:schemeClr val="tx1"/>
                </a:solidFill>
              </a:rPr>
            </a:br>
            <a:r>
              <a:rPr lang="en-US" sz="2000" dirty="0">
                <a:solidFill>
                  <a:schemeClr val="tx1"/>
                </a:solidFill>
              </a:rPr>
              <a:t>is a container where data is collected, aggregated, analyzed, and presented</a:t>
            </a:r>
          </a:p>
        </p:txBody>
      </p:sp>
      <p:sp>
        <p:nvSpPr>
          <p:cNvPr id="12" name="Rectangle 11">
            <a:extLst>
              <a:ext uri="{FF2B5EF4-FFF2-40B4-BE49-F238E27FC236}">
                <a16:creationId xmlns:a16="http://schemas.microsoft.com/office/drawing/2014/main" id="{1A38F902-ECEC-4E53-8663-98AC2B9F3397}"/>
              </a:ext>
              <a:ext uri="{C183D7F6-B498-43B3-948B-1728B52AA6E4}">
                <adec:decorative xmlns:adec="http://schemas.microsoft.com/office/drawing/2017/decorative" val="0"/>
              </a:ext>
            </a:extLst>
          </p:cNvPr>
          <p:cNvSpPr/>
          <p:nvPr/>
        </p:nvSpPr>
        <p:spPr bwMode="auto">
          <a:xfrm>
            <a:off x="465138" y="3079613"/>
            <a:ext cx="5059362" cy="1240161"/>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a:spcBef>
                <a:spcPts val="1200"/>
              </a:spcBef>
            </a:pPr>
            <a:r>
              <a:rPr lang="en-US" sz="2000" dirty="0">
                <a:solidFill>
                  <a:schemeClr val="tx1"/>
                </a:solidFill>
              </a:rPr>
              <a:t>You can have multiple workspaces per Azure subscription, and you can have access to more than one workspace</a:t>
            </a:r>
          </a:p>
        </p:txBody>
      </p:sp>
      <p:sp>
        <p:nvSpPr>
          <p:cNvPr id="13" name="Rectangle 12">
            <a:extLst>
              <a:ext uri="{FF2B5EF4-FFF2-40B4-BE49-F238E27FC236}">
                <a16:creationId xmlns:a16="http://schemas.microsoft.com/office/drawing/2014/main" id="{F7E4931E-7AAE-4F69-B021-33C4D5D91F79}"/>
              </a:ext>
              <a:ext uri="{C183D7F6-B498-43B3-948B-1728B52AA6E4}">
                <adec:decorative xmlns:adec="http://schemas.microsoft.com/office/drawing/2017/decorative" val="0"/>
              </a:ext>
            </a:extLst>
          </p:cNvPr>
          <p:cNvSpPr/>
          <p:nvPr/>
        </p:nvSpPr>
        <p:spPr bwMode="auto">
          <a:xfrm>
            <a:off x="465138" y="4544412"/>
            <a:ext cx="5059362" cy="1240161"/>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a:spcBef>
                <a:spcPts val="1200"/>
              </a:spcBef>
            </a:pPr>
            <a:r>
              <a:rPr lang="en-US" sz="2000" dirty="0">
                <a:solidFill>
                  <a:schemeClr val="tx1"/>
                </a:solidFill>
              </a:rPr>
              <a:t>A workspace provides a geographic location, data isolation, and scope</a:t>
            </a:r>
          </a:p>
        </p:txBody>
      </p:sp>
      <p:pic>
        <p:nvPicPr>
          <p:cNvPr id="4" name="Picture 3" descr="Screenshot of the Create Log Analytics workspace portal page. ">
            <a:extLst>
              <a:ext uri="{FF2B5EF4-FFF2-40B4-BE49-F238E27FC236}">
                <a16:creationId xmlns:a16="http://schemas.microsoft.com/office/drawing/2014/main" id="{B523FFE5-00CD-9F6D-8E2D-F60988784B7F}"/>
              </a:ext>
            </a:extLst>
          </p:cNvPr>
          <p:cNvPicPr>
            <a:picLocks noChangeAspect="1"/>
          </p:cNvPicPr>
          <p:nvPr/>
        </p:nvPicPr>
        <p:blipFill>
          <a:blip r:embed="rId3"/>
          <a:stretch>
            <a:fillRect/>
          </a:stretch>
        </p:blipFill>
        <p:spPr>
          <a:xfrm>
            <a:off x="6140145" y="1304289"/>
            <a:ext cx="5622036" cy="4945380"/>
          </a:xfrm>
          <a:prstGeom prst="rect">
            <a:avLst/>
          </a:prstGeom>
        </p:spPr>
      </p:pic>
    </p:spTree>
    <p:extLst>
      <p:ext uri="{BB962C8B-B14F-4D97-AF65-F5344CB8AC3E}">
        <p14:creationId xmlns:p14="http://schemas.microsoft.com/office/powerpoint/2010/main" val="60174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621376-13AB-4493-AA50-3523327179B5}"/>
              </a:ext>
            </a:extLst>
          </p:cNvPr>
          <p:cNvSpPr>
            <a:spLocks noGrp="1"/>
          </p:cNvSpPr>
          <p:nvPr>
            <p:ph type="title"/>
          </p:nvPr>
        </p:nvSpPr>
        <p:spPr/>
        <p:txBody>
          <a:bodyPr/>
          <a:lstStyle/>
          <a:p>
            <a:r>
              <a:rPr lang="en-US" b="1" dirty="0"/>
              <a:t>Query Log Analytics Data</a:t>
            </a:r>
          </a:p>
        </p:txBody>
      </p:sp>
      <p:sp>
        <p:nvSpPr>
          <p:cNvPr id="6" name="Rectangle 5">
            <a:extLst>
              <a:ext uri="{FF2B5EF4-FFF2-40B4-BE49-F238E27FC236}">
                <a16:creationId xmlns:a16="http://schemas.microsoft.com/office/drawing/2014/main" id="{6BEBBF42-D68B-4CF7-9DA4-88B310D77DED}"/>
              </a:ext>
              <a:ext uri="{C183D7F6-B498-43B3-948B-1728B52AA6E4}">
                <adec:decorative xmlns:adec="http://schemas.microsoft.com/office/drawing/2017/decorative" val="0"/>
              </a:ext>
            </a:extLst>
          </p:cNvPr>
          <p:cNvSpPr/>
          <p:nvPr/>
        </p:nvSpPr>
        <p:spPr bwMode="auto">
          <a:xfrm>
            <a:off x="427038" y="1486285"/>
            <a:ext cx="5188570" cy="941127"/>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a:spcBef>
                <a:spcPts val="1200"/>
              </a:spcBef>
            </a:pPr>
            <a:r>
              <a:rPr lang="en-US" sz="2000" dirty="0">
                <a:solidFill>
                  <a:schemeClr val="tx1"/>
                </a:solidFill>
              </a:rPr>
              <a:t>Common queries and a query language (KQL) for custom searches</a:t>
            </a:r>
          </a:p>
        </p:txBody>
      </p:sp>
      <p:sp>
        <p:nvSpPr>
          <p:cNvPr id="7" name="Rectangle 6">
            <a:extLst>
              <a:ext uri="{FF2B5EF4-FFF2-40B4-BE49-F238E27FC236}">
                <a16:creationId xmlns:a16="http://schemas.microsoft.com/office/drawing/2014/main" id="{2A950FB8-3454-424D-92E9-BB69C17E17DD}"/>
              </a:ext>
              <a:ext uri="{C183D7F6-B498-43B3-948B-1728B52AA6E4}">
                <adec:decorative xmlns:adec="http://schemas.microsoft.com/office/drawing/2017/decorative" val="0"/>
              </a:ext>
            </a:extLst>
          </p:cNvPr>
          <p:cNvSpPr/>
          <p:nvPr/>
        </p:nvSpPr>
        <p:spPr bwMode="auto">
          <a:xfrm>
            <a:off x="427039" y="2628403"/>
            <a:ext cx="5188570" cy="941126"/>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a:spcBef>
                <a:spcPts val="1200"/>
              </a:spcBef>
            </a:pPr>
            <a:r>
              <a:rPr lang="en-US" sz="2000" dirty="0">
                <a:solidFill>
                  <a:schemeClr val="tx1"/>
                </a:solidFill>
              </a:rPr>
              <a:t>Quickly retrieve and consolidate data in the repository</a:t>
            </a:r>
          </a:p>
        </p:txBody>
      </p:sp>
      <p:sp>
        <p:nvSpPr>
          <p:cNvPr id="8" name="Rectangle 7">
            <a:extLst>
              <a:ext uri="{FF2B5EF4-FFF2-40B4-BE49-F238E27FC236}">
                <a16:creationId xmlns:a16="http://schemas.microsoft.com/office/drawing/2014/main" id="{DB3D733E-BF55-473B-AA83-8272CBC5521D}"/>
              </a:ext>
              <a:ext uri="{C183D7F6-B498-43B3-948B-1728B52AA6E4}">
                <adec:decorative xmlns:adec="http://schemas.microsoft.com/office/drawing/2017/decorative" val="0"/>
              </a:ext>
            </a:extLst>
          </p:cNvPr>
          <p:cNvSpPr/>
          <p:nvPr/>
        </p:nvSpPr>
        <p:spPr bwMode="auto">
          <a:xfrm>
            <a:off x="427038" y="3823211"/>
            <a:ext cx="5188570" cy="941126"/>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a:spcBef>
                <a:spcPts val="1200"/>
              </a:spcBef>
            </a:pPr>
            <a:r>
              <a:rPr lang="en-US" sz="2000" dirty="0">
                <a:solidFill>
                  <a:schemeClr val="tx1"/>
                </a:solidFill>
              </a:rPr>
              <a:t>Save or have log searches run automatically to create an alert </a:t>
            </a:r>
          </a:p>
        </p:txBody>
      </p:sp>
      <p:sp>
        <p:nvSpPr>
          <p:cNvPr id="9" name="Rectangle 8">
            <a:extLst>
              <a:ext uri="{FF2B5EF4-FFF2-40B4-BE49-F238E27FC236}">
                <a16:creationId xmlns:a16="http://schemas.microsoft.com/office/drawing/2014/main" id="{DC24399E-B6DE-484B-A796-F2ADD18A18DD}"/>
              </a:ext>
              <a:ext uri="{C183D7F6-B498-43B3-948B-1728B52AA6E4}">
                <adec:decorative xmlns:adec="http://schemas.microsoft.com/office/drawing/2017/decorative" val="0"/>
              </a:ext>
            </a:extLst>
          </p:cNvPr>
          <p:cNvSpPr/>
          <p:nvPr/>
        </p:nvSpPr>
        <p:spPr bwMode="auto">
          <a:xfrm>
            <a:off x="427038" y="5018019"/>
            <a:ext cx="5188570" cy="941126"/>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a:spcBef>
                <a:spcPts val="1200"/>
              </a:spcBef>
            </a:pPr>
            <a:r>
              <a:rPr lang="en-US" sz="2000" dirty="0">
                <a:solidFill>
                  <a:schemeClr val="tx1"/>
                </a:solidFill>
              </a:rPr>
              <a:t>Export the data to Power BI or Excel</a:t>
            </a:r>
          </a:p>
        </p:txBody>
      </p:sp>
      <p:pic>
        <p:nvPicPr>
          <p:cNvPr id="5" name="Picture 4" descr="Screenshot of the Log Analytics All Queries portal page. ">
            <a:extLst>
              <a:ext uri="{FF2B5EF4-FFF2-40B4-BE49-F238E27FC236}">
                <a16:creationId xmlns:a16="http://schemas.microsoft.com/office/drawing/2014/main" id="{8579CC0F-C532-4204-A0FE-E219066C618B}"/>
              </a:ext>
            </a:extLst>
          </p:cNvPr>
          <p:cNvPicPr>
            <a:picLocks noChangeAspect="1"/>
          </p:cNvPicPr>
          <p:nvPr/>
        </p:nvPicPr>
        <p:blipFill>
          <a:blip r:embed="rId3"/>
          <a:stretch>
            <a:fillRect/>
          </a:stretch>
        </p:blipFill>
        <p:spPr>
          <a:xfrm>
            <a:off x="6212681" y="1321653"/>
            <a:ext cx="5067300" cy="4802124"/>
          </a:xfrm>
          <a:prstGeom prst="rect">
            <a:avLst/>
          </a:prstGeom>
        </p:spPr>
      </p:pic>
    </p:spTree>
    <p:extLst>
      <p:ext uri="{BB962C8B-B14F-4D97-AF65-F5344CB8AC3E}">
        <p14:creationId xmlns:p14="http://schemas.microsoft.com/office/powerpoint/2010/main" val="3053248424"/>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621376-13AB-4493-AA50-3523327179B5}"/>
              </a:ext>
            </a:extLst>
          </p:cNvPr>
          <p:cNvSpPr>
            <a:spLocks noGrp="1"/>
          </p:cNvSpPr>
          <p:nvPr>
            <p:ph type="title"/>
          </p:nvPr>
        </p:nvSpPr>
        <p:spPr/>
        <p:txBody>
          <a:bodyPr/>
          <a:lstStyle/>
          <a:p>
            <a:r>
              <a:rPr lang="en-US" b="1" dirty="0"/>
              <a:t>Structure Log Analytics Queries</a:t>
            </a:r>
          </a:p>
        </p:txBody>
      </p:sp>
      <p:pic>
        <p:nvPicPr>
          <p:cNvPr id="6" name="Picture 5" descr="Illustration showing how Log Analytics queries are built from data in dedicated tables in a Log Analytics workspace. An example of a query is given that uses the main query tables (Event, Syslog, Heartbeat, and Alert)">
            <a:extLst>
              <a:ext uri="{FF2B5EF4-FFF2-40B4-BE49-F238E27FC236}">
                <a16:creationId xmlns:a16="http://schemas.microsoft.com/office/drawing/2014/main" id="{1EDFD141-9E91-43BB-8AD9-9C5B8BA7E06C}"/>
              </a:ext>
            </a:extLst>
          </p:cNvPr>
          <p:cNvPicPr/>
          <p:nvPr/>
        </p:nvPicPr>
        <p:blipFill>
          <a:blip r:embed="rId3"/>
          <a:stretch>
            <a:fillRect/>
          </a:stretch>
        </p:blipFill>
        <p:spPr>
          <a:xfrm>
            <a:off x="2068910" y="1270000"/>
            <a:ext cx="8298656" cy="3492500"/>
          </a:xfrm>
          <a:prstGeom prst="rect">
            <a:avLst/>
          </a:prstGeom>
        </p:spPr>
      </p:pic>
      <p:sp>
        <p:nvSpPr>
          <p:cNvPr id="8" name="Freeform: Shape 7">
            <a:extLst>
              <a:ext uri="{FF2B5EF4-FFF2-40B4-BE49-F238E27FC236}">
                <a16:creationId xmlns:a16="http://schemas.microsoft.com/office/drawing/2014/main" id="{D12DF2CC-7C69-4258-A2E0-7472160BA0D3}"/>
              </a:ext>
            </a:extLst>
          </p:cNvPr>
          <p:cNvSpPr/>
          <p:nvPr/>
        </p:nvSpPr>
        <p:spPr>
          <a:xfrm>
            <a:off x="424435" y="4762500"/>
            <a:ext cx="11571287" cy="1449544"/>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rgbClr val="EBEBEB"/>
          </a:solidFill>
          <a:ln w="6350">
            <a:solidFill>
              <a:srgbClr val="EBEBEB"/>
            </a:solidFill>
          </a:ln>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marL="233149" lvl="1"/>
            <a:r>
              <a:rPr lang="en-US" dirty="0">
                <a:solidFill>
                  <a:schemeClr val="tx1"/>
                </a:solidFill>
                <a:latin typeface="Consolas" panose="020B0609020204030204" pitchFamily="49" charset="0"/>
              </a:rPr>
              <a:t>Event</a:t>
            </a:r>
          </a:p>
          <a:p>
            <a:pPr marL="233149" lvl="1"/>
            <a:r>
              <a:rPr lang="en-US" dirty="0">
                <a:solidFill>
                  <a:schemeClr val="tx1"/>
                </a:solidFill>
                <a:latin typeface="Consolas" panose="020B0609020204030204" pitchFamily="49" charset="0"/>
              </a:rPr>
              <a:t>| where (EventLevelName == "Error")</a:t>
            </a:r>
          </a:p>
          <a:p>
            <a:pPr marL="233149" lvl="1"/>
            <a:r>
              <a:rPr lang="en-US" dirty="0">
                <a:solidFill>
                  <a:schemeClr val="tx1"/>
                </a:solidFill>
                <a:latin typeface="Consolas" panose="020B0609020204030204" pitchFamily="49" charset="0"/>
              </a:rPr>
              <a:t>| where (TimeGenerated &gt; ago(1days))</a:t>
            </a:r>
          </a:p>
          <a:p>
            <a:pPr marL="233149" lvl="1"/>
            <a:r>
              <a:rPr lang="en-US" dirty="0">
                <a:solidFill>
                  <a:schemeClr val="tx1"/>
                </a:solidFill>
                <a:latin typeface="Consolas" panose="020B0609020204030204" pitchFamily="49" charset="0"/>
              </a:rPr>
              <a:t>| summarize ErrorCount = count() by Computer</a:t>
            </a:r>
          </a:p>
          <a:p>
            <a:pPr marL="233149" lvl="1"/>
            <a:r>
              <a:rPr lang="en-US" dirty="0">
                <a:solidFill>
                  <a:schemeClr val="tx1"/>
                </a:solidFill>
                <a:latin typeface="Consolas" panose="020B0609020204030204" pitchFamily="49" charset="0"/>
              </a:rPr>
              <a:t>| top 10 by ErrorCount desc</a:t>
            </a:r>
          </a:p>
        </p:txBody>
      </p:sp>
    </p:spTree>
    <p:extLst>
      <p:ext uri="{BB962C8B-B14F-4D97-AF65-F5344CB8AC3E}">
        <p14:creationId xmlns:p14="http://schemas.microsoft.com/office/powerpoint/2010/main" val="3742336202"/>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r>
              <a:rPr lang="en-US" dirty="0"/>
              <a:t>Learning Recap – Configure Log Analytics</a:t>
            </a:r>
          </a:p>
        </p:txBody>
      </p:sp>
      <p:sp>
        <p:nvSpPr>
          <p:cNvPr id="12" name="TextBox 11">
            <a:extLst>
              <a:ext uri="{FF2B5EF4-FFF2-40B4-BE49-F238E27FC236}">
                <a16:creationId xmlns:a16="http://schemas.microsoft.com/office/drawing/2014/main" id="{AB0E0891-AD3C-445A-A373-5B63DD9569F1}"/>
              </a:ext>
            </a:extLst>
          </p:cNvPr>
          <p:cNvSpPr txBox="1"/>
          <p:nvPr/>
        </p:nvSpPr>
        <p:spPr>
          <a:xfrm>
            <a:off x="3930730" y="2049827"/>
            <a:ext cx="6215864" cy="400110"/>
          </a:xfrm>
          <a:prstGeom prst="rect">
            <a:avLst/>
          </a:prstGeom>
          <a:noFill/>
        </p:spPr>
        <p:txBody>
          <a:bodyPr wrap="square">
            <a:spAutoFit/>
          </a:bodyPr>
          <a:lstStyle/>
          <a:p>
            <a:pPr marL="342900" indent="-342900">
              <a:buFont typeface="Arial" panose="020B0604020202020204" pitchFamily="34" charset="0"/>
              <a:buChar char="•"/>
            </a:pPr>
            <a:r>
              <a:rPr lang="en-US" sz="2000" dirty="0">
                <a:hlinkClick r:id="rId3"/>
              </a:rPr>
              <a:t>Write your first query with Kusto Query Language </a:t>
            </a:r>
            <a:endParaRPr lang="en-US" sz="2000" dirty="0"/>
          </a:p>
        </p:txBody>
      </p:sp>
    </p:spTree>
    <p:extLst>
      <p:ext uri="{BB962C8B-B14F-4D97-AF65-F5344CB8AC3E}">
        <p14:creationId xmlns:p14="http://schemas.microsoft.com/office/powerpoint/2010/main" val="2569214390"/>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81340" y="3514705"/>
            <a:ext cx="6472474" cy="565091"/>
          </a:xfrm>
        </p:spPr>
        <p:txBody>
          <a:bodyPr/>
          <a:lstStyle/>
          <a:p>
            <a:r>
              <a:rPr lang="en-US" dirty="0"/>
              <a:t>Lab – Implement Monitoring</a:t>
            </a:r>
          </a:p>
        </p:txBody>
      </p:sp>
    </p:spTree>
    <p:extLst>
      <p:ext uri="{BB962C8B-B14F-4D97-AF65-F5344CB8AC3E}">
        <p14:creationId xmlns:p14="http://schemas.microsoft.com/office/powerpoint/2010/main" val="3194727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B55C8-6368-4BBB-A9E6-0DE88363DA1D}"/>
              </a:ext>
            </a:extLst>
          </p:cNvPr>
          <p:cNvSpPr>
            <a:spLocks noGrp="1"/>
          </p:cNvSpPr>
          <p:nvPr>
            <p:ph type="title"/>
          </p:nvPr>
        </p:nvSpPr>
        <p:spPr>
          <a:xfrm>
            <a:off x="600855" y="525428"/>
            <a:ext cx="11701941" cy="502246"/>
          </a:xfrm>
        </p:spPr>
        <p:txBody>
          <a:bodyPr>
            <a:noAutofit/>
          </a:bodyPr>
          <a:lstStyle/>
          <a:p>
            <a:r>
              <a:rPr lang="en-US" dirty="0"/>
              <a:t>Lab 11 – Implement monitoring</a:t>
            </a:r>
          </a:p>
        </p:txBody>
      </p:sp>
      <p:sp>
        <p:nvSpPr>
          <p:cNvPr id="5" name="Text Placeholder 2">
            <a:extLst>
              <a:ext uri="{FF2B5EF4-FFF2-40B4-BE49-F238E27FC236}">
                <a16:creationId xmlns:a16="http://schemas.microsoft.com/office/drawing/2014/main" id="{5B4572D1-8BDB-4E8C-997C-153C1991CF42}"/>
              </a:ext>
            </a:extLst>
          </p:cNvPr>
          <p:cNvSpPr txBox="1">
            <a:spLocks/>
          </p:cNvSpPr>
          <p:nvPr/>
        </p:nvSpPr>
        <p:spPr>
          <a:xfrm>
            <a:off x="340048" y="2406469"/>
            <a:ext cx="3758606" cy="2260106"/>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SzPct val="100000"/>
            </a:pPr>
            <a:r>
              <a:rPr lang="en-US" sz="1800" spc="0" dirty="0">
                <a:latin typeface="+mn-lt"/>
              </a:rPr>
              <a:t>In this lab, you learn about Azure Monitor.</a:t>
            </a:r>
          </a:p>
          <a:p>
            <a:pPr>
              <a:buSzPct val="100000"/>
            </a:pPr>
            <a:endParaRPr lang="en-US" sz="1800" spc="0" dirty="0">
              <a:latin typeface="+mn-lt"/>
            </a:endParaRPr>
          </a:p>
          <a:p>
            <a:pPr>
              <a:buSzPct val="100000"/>
            </a:pPr>
            <a:r>
              <a:rPr lang="en-US" sz="1800" spc="0" dirty="0">
                <a:latin typeface="+mn-lt"/>
              </a:rPr>
              <a:t>You learn to create an alert to be sent to an action group.</a:t>
            </a:r>
          </a:p>
          <a:p>
            <a:pPr>
              <a:buSzPct val="100000"/>
            </a:pPr>
            <a:endParaRPr lang="en-US" sz="1800" spc="0" dirty="0">
              <a:latin typeface="+mn-lt"/>
            </a:endParaRPr>
          </a:p>
          <a:p>
            <a:pPr>
              <a:buSzPct val="100000"/>
            </a:pPr>
            <a:r>
              <a:rPr lang="en-US" sz="1800" spc="0" dirty="0">
                <a:latin typeface="+mn-lt"/>
              </a:rPr>
              <a:t>You trigger the alert and check the activity log.  </a:t>
            </a:r>
          </a:p>
        </p:txBody>
      </p:sp>
      <p:sp>
        <p:nvSpPr>
          <p:cNvPr id="8" name="Rectangle 7">
            <a:extLst>
              <a:ext uri="{FF2B5EF4-FFF2-40B4-BE49-F238E27FC236}">
                <a16:creationId xmlns:a16="http://schemas.microsoft.com/office/drawing/2014/main" id="{143E2443-3CB7-4D43-9917-6DB7F6C731EF}"/>
              </a:ext>
            </a:extLst>
          </p:cNvPr>
          <p:cNvSpPr/>
          <p:nvPr/>
        </p:nvSpPr>
        <p:spPr bwMode="auto">
          <a:xfrm>
            <a:off x="5121949" y="2052287"/>
            <a:ext cx="6431746" cy="3313479"/>
          </a:xfrm>
          <a:prstGeom prst="rect">
            <a:avLst/>
          </a:prstGeom>
          <a:solidFill>
            <a:schemeClr val="bg1"/>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54" tIns="137141" rIns="182854" bIns="137141" numCol="1" spcCol="1270" anchor="t" anchorCtr="0">
            <a:noAutofit/>
          </a:bodyPr>
          <a:lstStyle/>
          <a:p>
            <a:pPr>
              <a:spcAft>
                <a:spcPts val="612"/>
              </a:spcAft>
              <a:buSzPct val="90000"/>
            </a:pPr>
            <a:r>
              <a:rPr lang="en-US" sz="2040" dirty="0">
                <a:solidFill>
                  <a:schemeClr val="tx1"/>
                </a:solidFill>
                <a:latin typeface="+mj-lt"/>
                <a:cs typeface="Segoe UI Semilight"/>
              </a:rPr>
              <a:t>Task 1</a:t>
            </a:r>
            <a:r>
              <a:rPr lang="en-US" sz="2040" dirty="0">
                <a:solidFill>
                  <a:schemeClr val="tx1"/>
                </a:solidFill>
                <a:cs typeface="Segoe UI Semilight"/>
              </a:rPr>
              <a:t>: Use a template to provision an infrastructure.</a:t>
            </a:r>
          </a:p>
          <a:p>
            <a:pPr>
              <a:spcAft>
                <a:spcPts val="612"/>
              </a:spcAft>
              <a:buSzPct val="90000"/>
            </a:pPr>
            <a:r>
              <a:rPr lang="en-US" sz="2040" dirty="0">
                <a:solidFill>
                  <a:schemeClr val="tx1"/>
                </a:solidFill>
                <a:latin typeface="+mj-lt"/>
                <a:cs typeface="Segoe UI Semilight"/>
              </a:rPr>
              <a:t>Task 2</a:t>
            </a:r>
            <a:r>
              <a:rPr lang="en-US" sz="2040" dirty="0">
                <a:solidFill>
                  <a:schemeClr val="tx1"/>
                </a:solidFill>
                <a:cs typeface="Segoe UI Semilight"/>
              </a:rPr>
              <a:t>: Create an alert.</a:t>
            </a:r>
          </a:p>
          <a:p>
            <a:pPr>
              <a:spcAft>
                <a:spcPts val="612"/>
              </a:spcAft>
              <a:buSzPct val="90000"/>
            </a:pPr>
            <a:r>
              <a:rPr lang="en-US" sz="2040" dirty="0">
                <a:solidFill>
                  <a:schemeClr val="tx1"/>
                </a:solidFill>
                <a:latin typeface="+mj-lt"/>
                <a:cs typeface="Segoe UI Semilight"/>
              </a:rPr>
              <a:t>Task 3</a:t>
            </a:r>
            <a:r>
              <a:rPr lang="en-US" sz="2040" dirty="0">
                <a:solidFill>
                  <a:schemeClr val="tx1"/>
                </a:solidFill>
                <a:cs typeface="Segoe UI Semilight"/>
              </a:rPr>
              <a:t>: Configure action group notifications.</a:t>
            </a:r>
          </a:p>
          <a:p>
            <a:pPr>
              <a:spcAft>
                <a:spcPts val="612"/>
              </a:spcAft>
              <a:buSzPct val="90000"/>
            </a:pPr>
            <a:r>
              <a:rPr lang="en-US" sz="2040" dirty="0">
                <a:solidFill>
                  <a:schemeClr val="tx1"/>
                </a:solidFill>
                <a:latin typeface="+mj-lt"/>
                <a:cs typeface="Segoe UI Semilight"/>
              </a:rPr>
              <a:t>Task 4: </a:t>
            </a:r>
            <a:r>
              <a:rPr lang="en-US" sz="2040" dirty="0">
                <a:solidFill>
                  <a:schemeClr val="tx1"/>
                </a:solidFill>
                <a:cs typeface="Segoe UI Semilight"/>
              </a:rPr>
              <a:t>Trigger an alert and confirm it is working.</a:t>
            </a:r>
          </a:p>
          <a:p>
            <a:pPr>
              <a:spcAft>
                <a:spcPts val="612"/>
              </a:spcAft>
              <a:buSzPct val="90000"/>
            </a:pPr>
            <a:r>
              <a:rPr lang="en-US" sz="2040" dirty="0">
                <a:solidFill>
                  <a:schemeClr val="tx1"/>
                </a:solidFill>
                <a:latin typeface="+mj-lt"/>
                <a:cs typeface="Segoe UI Semilight"/>
              </a:rPr>
              <a:t>Task 5</a:t>
            </a:r>
            <a:r>
              <a:rPr lang="en-US" sz="2040" dirty="0">
                <a:solidFill>
                  <a:schemeClr val="tx1"/>
                </a:solidFill>
                <a:cs typeface="Segoe UI Semilight"/>
              </a:rPr>
              <a:t>: Configure an alert rule.</a:t>
            </a:r>
          </a:p>
          <a:p>
            <a:pPr>
              <a:spcAft>
                <a:spcPts val="612"/>
              </a:spcAft>
              <a:buSzPct val="90000"/>
            </a:pPr>
            <a:r>
              <a:rPr lang="en-US" sz="2040" dirty="0">
                <a:solidFill>
                  <a:schemeClr val="tx1"/>
                </a:solidFill>
                <a:latin typeface="+mj-lt"/>
                <a:cs typeface="Segoe UI Semilight"/>
              </a:rPr>
              <a:t>Task 6</a:t>
            </a:r>
            <a:r>
              <a:rPr lang="en-US" sz="2040" dirty="0">
                <a:solidFill>
                  <a:schemeClr val="tx1"/>
                </a:solidFill>
                <a:cs typeface="Segoe UI Semilight"/>
              </a:rPr>
              <a:t>: Use Azure Monitor log queries.</a:t>
            </a:r>
          </a:p>
        </p:txBody>
      </p:sp>
      <p:sp>
        <p:nvSpPr>
          <p:cNvPr id="3" name="Text Placeholder 2">
            <a:extLst>
              <a:ext uri="{FF2B5EF4-FFF2-40B4-BE49-F238E27FC236}">
                <a16:creationId xmlns:a16="http://schemas.microsoft.com/office/drawing/2014/main" id="{27215AA5-E15C-4AA2-9693-9CAA4665B51F}"/>
              </a:ext>
              <a:ext uri="{C183D7F6-B498-43B3-948B-1728B52AA6E4}">
                <adec:decorative xmlns:adec="http://schemas.microsoft.com/office/drawing/2017/decorative" val="1"/>
              </a:ext>
            </a:extLst>
          </p:cNvPr>
          <p:cNvSpPr txBox="1">
            <a:spLocks/>
          </p:cNvSpPr>
          <p:nvPr/>
        </p:nvSpPr>
        <p:spPr>
          <a:xfrm>
            <a:off x="8251643" y="6126432"/>
            <a:ext cx="3408749" cy="246093"/>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599" spc="0" dirty="0">
                <a:solidFill>
                  <a:schemeClr val="tx1"/>
                </a:solidFill>
                <a:latin typeface="+mn-lt"/>
                <a:cs typeface="Segoe UI Semilight"/>
              </a:rPr>
              <a:t>Next slide for an architecture diagram </a:t>
            </a:r>
          </a:p>
        </p:txBody>
      </p:sp>
      <p:sp>
        <p:nvSpPr>
          <p:cNvPr id="4" name="arrow_15">
            <a:extLst>
              <a:ext uri="{FF2B5EF4-FFF2-40B4-BE49-F238E27FC236}">
                <a16:creationId xmlns:a16="http://schemas.microsoft.com/office/drawing/2014/main" id="{92248CC0-8B9A-4982-A2E7-73815481BB90}"/>
              </a:ext>
              <a:ext uri="{C183D7F6-B498-43B3-948B-1728B52AA6E4}">
                <adec:decorative xmlns:adec="http://schemas.microsoft.com/office/drawing/2017/decorative" val="1"/>
              </a:ext>
            </a:extLst>
          </p:cNvPr>
          <p:cNvSpPr>
            <a:spLocks noChangeAspect="1" noEditPoints="1"/>
          </p:cNvSpPr>
          <p:nvPr/>
        </p:nvSpPr>
        <p:spPr bwMode="auto">
          <a:xfrm>
            <a:off x="11783228" y="6137089"/>
            <a:ext cx="225900" cy="224873"/>
          </a:xfrm>
          <a:custGeom>
            <a:avLst/>
            <a:gdLst>
              <a:gd name="T0" fmla="*/ 0 w 304"/>
              <a:gd name="T1" fmla="*/ 151 h 303"/>
              <a:gd name="T2" fmla="*/ 152 w 304"/>
              <a:gd name="T3" fmla="*/ 0 h 303"/>
              <a:gd name="T4" fmla="*/ 304 w 304"/>
              <a:gd name="T5" fmla="*/ 151 h 303"/>
              <a:gd name="T6" fmla="*/ 152 w 304"/>
              <a:gd name="T7" fmla="*/ 303 h 303"/>
              <a:gd name="T8" fmla="*/ 0 w 304"/>
              <a:gd name="T9" fmla="*/ 151 h 303"/>
              <a:gd name="T10" fmla="*/ 151 w 304"/>
              <a:gd name="T11" fmla="*/ 223 h 303"/>
              <a:gd name="T12" fmla="*/ 223 w 304"/>
              <a:gd name="T13" fmla="*/ 151 h 303"/>
              <a:gd name="T14" fmla="*/ 151 w 304"/>
              <a:gd name="T15" fmla="*/ 79 h 303"/>
              <a:gd name="T16" fmla="*/ 223 w 304"/>
              <a:gd name="T17" fmla="*/ 151 h 303"/>
              <a:gd name="T18" fmla="*/ 73 w 304"/>
              <a:gd name="T19" fmla="*/ 151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4" h="303">
                <a:moveTo>
                  <a:pt x="0" y="151"/>
                </a:moveTo>
                <a:cubicBezTo>
                  <a:pt x="0" y="68"/>
                  <a:pt x="68" y="0"/>
                  <a:pt x="152" y="0"/>
                </a:cubicBezTo>
                <a:cubicBezTo>
                  <a:pt x="236" y="0"/>
                  <a:pt x="304" y="68"/>
                  <a:pt x="304" y="151"/>
                </a:cubicBezTo>
                <a:cubicBezTo>
                  <a:pt x="304" y="235"/>
                  <a:pt x="236" y="303"/>
                  <a:pt x="152" y="303"/>
                </a:cubicBezTo>
                <a:cubicBezTo>
                  <a:pt x="68" y="303"/>
                  <a:pt x="0" y="235"/>
                  <a:pt x="0" y="151"/>
                </a:cubicBezTo>
                <a:close/>
                <a:moveTo>
                  <a:pt x="151" y="223"/>
                </a:moveTo>
                <a:cubicBezTo>
                  <a:pt x="223" y="151"/>
                  <a:pt x="223" y="151"/>
                  <a:pt x="223" y="151"/>
                </a:cubicBezTo>
                <a:cubicBezTo>
                  <a:pt x="151" y="79"/>
                  <a:pt x="151" y="79"/>
                  <a:pt x="151" y="79"/>
                </a:cubicBezTo>
                <a:moveTo>
                  <a:pt x="223" y="151"/>
                </a:moveTo>
                <a:cubicBezTo>
                  <a:pt x="73" y="151"/>
                  <a:pt x="73" y="151"/>
                  <a:pt x="73" y="151"/>
                </a:cubicBezTo>
              </a:path>
            </a:pathLst>
          </a:custGeom>
          <a:solidFill>
            <a:srgbClr val="FFFF00"/>
          </a:solidFill>
          <a:ln w="15875" cap="sq">
            <a:solidFill>
              <a:schemeClr val="tx1"/>
            </a:solidFill>
            <a:prstDash val="solid"/>
            <a:miter lim="800000"/>
            <a:headEnd/>
            <a:tailEnd/>
          </a:ln>
        </p:spPr>
        <p:txBody>
          <a:bodyPr vert="horz" wrap="square" lIns="91427" tIns="45713" rIns="91427" bIns="45713" numCol="1" anchor="t" anchorCtr="0" compatLnSpc="1">
            <a:prstTxWarp prst="textNoShape">
              <a:avLst/>
            </a:prstTxWarp>
          </a:bodyPr>
          <a:lstStyle/>
          <a:p>
            <a:endParaRPr lang="en-US" sz="900" dirty="0">
              <a:gradFill>
                <a:gsLst>
                  <a:gs pos="0">
                    <a:srgbClr val="505050"/>
                  </a:gs>
                  <a:gs pos="100000">
                    <a:srgbClr val="505050"/>
                  </a:gs>
                </a:gsLst>
                <a:lin ang="5400000" scaled="1"/>
              </a:gradFill>
            </a:endParaRPr>
          </a:p>
        </p:txBody>
      </p:sp>
      <p:sp>
        <p:nvSpPr>
          <p:cNvPr id="6" name="TextBox 5">
            <a:extLst>
              <a:ext uri="{FF2B5EF4-FFF2-40B4-BE49-F238E27FC236}">
                <a16:creationId xmlns:a16="http://schemas.microsoft.com/office/drawing/2014/main" id="{7B8773BA-DA51-D97B-AFF5-A791468253DC}"/>
              </a:ext>
              <a:ext uri="{C183D7F6-B498-43B3-948B-1728B52AA6E4}">
                <adec:decorative xmlns:adec="http://schemas.microsoft.com/office/drawing/2017/decorative" val="1"/>
              </a:ext>
            </a:extLst>
          </p:cNvPr>
          <p:cNvSpPr txBox="1"/>
          <p:nvPr/>
        </p:nvSpPr>
        <p:spPr>
          <a:xfrm>
            <a:off x="5035246" y="1738886"/>
            <a:ext cx="6215646" cy="414353"/>
          </a:xfrm>
          <a:prstGeom prst="rect">
            <a:avLst/>
          </a:prstGeom>
          <a:noFill/>
        </p:spPr>
        <p:txBody>
          <a:bodyPr wrap="square">
            <a:spAutoFit/>
          </a:bodyPr>
          <a:lstStyle/>
          <a:p>
            <a:r>
              <a:rPr lang="en-US" sz="2040" dirty="0">
                <a:latin typeface="Segoe UI Semibold" panose="020B0702040204020203" pitchFamily="34" charset="0"/>
                <a:cs typeface="Segoe UI Semibold" panose="020B0702040204020203" pitchFamily="34" charset="0"/>
              </a:rPr>
              <a:t>Job Skills</a:t>
            </a:r>
            <a:endParaRPr lang="en-US" sz="2040" dirty="0"/>
          </a:p>
        </p:txBody>
      </p:sp>
    </p:spTree>
    <p:extLst>
      <p:ext uri="{BB962C8B-B14F-4D97-AF65-F5344CB8AC3E}">
        <p14:creationId xmlns:p14="http://schemas.microsoft.com/office/powerpoint/2010/main" val="4120710586"/>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B8B5A-D869-4B8D-B02A-F882E5A64307}"/>
              </a:ext>
            </a:extLst>
          </p:cNvPr>
          <p:cNvSpPr>
            <a:spLocks noGrp="1"/>
          </p:cNvSpPr>
          <p:nvPr>
            <p:ph type="title"/>
          </p:nvPr>
        </p:nvSpPr>
        <p:spPr/>
        <p:txBody>
          <a:bodyPr/>
          <a:lstStyle/>
          <a:p>
            <a:r>
              <a:rPr lang="en-US" sz="3264" dirty="0"/>
              <a:t>Lab 11 – Architecture diagram</a:t>
            </a:r>
          </a:p>
        </p:txBody>
      </p:sp>
      <p:grpSp>
        <p:nvGrpSpPr>
          <p:cNvPr id="88" name="Group 87" descr="Architecture diagram for the monitoring lab tasks. ">
            <a:extLst>
              <a:ext uri="{FF2B5EF4-FFF2-40B4-BE49-F238E27FC236}">
                <a16:creationId xmlns:a16="http://schemas.microsoft.com/office/drawing/2014/main" id="{7A542043-FFD9-107D-1A02-7DE8657B80B0}"/>
              </a:ext>
            </a:extLst>
          </p:cNvPr>
          <p:cNvGrpSpPr/>
          <p:nvPr/>
        </p:nvGrpSpPr>
        <p:grpSpPr>
          <a:xfrm>
            <a:off x="2718199" y="1287880"/>
            <a:ext cx="6155738" cy="4793459"/>
            <a:chOff x="1504781" y="1197516"/>
            <a:chExt cx="6043501" cy="4925378"/>
          </a:xfrm>
        </p:grpSpPr>
        <p:sp>
          <p:nvSpPr>
            <p:cNvPr id="86" name="Rectangle 85">
              <a:extLst>
                <a:ext uri="{FF2B5EF4-FFF2-40B4-BE49-F238E27FC236}">
                  <a16:creationId xmlns:a16="http://schemas.microsoft.com/office/drawing/2014/main" id="{8A463B19-6E0D-C389-55E4-D88CECD41A87}"/>
                </a:ext>
              </a:extLst>
            </p:cNvPr>
            <p:cNvSpPr/>
            <p:nvPr/>
          </p:nvSpPr>
          <p:spPr bwMode="auto">
            <a:xfrm>
              <a:off x="1504781" y="1371600"/>
              <a:ext cx="6043501" cy="4751294"/>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err="1">
                <a:gradFill>
                  <a:gsLst>
                    <a:gs pos="0">
                      <a:srgbClr val="FFFFFF"/>
                    </a:gs>
                    <a:gs pos="100000">
                      <a:srgbClr val="FFFFFF"/>
                    </a:gs>
                  </a:gsLst>
                  <a:lin ang="5400000" scaled="0"/>
                </a:gradFill>
                <a:ea typeface="Segoe UI" pitchFamily="34" charset="0"/>
                <a:cs typeface="Segoe UI" pitchFamily="34" charset="0"/>
              </a:endParaRPr>
            </a:p>
          </p:txBody>
        </p:sp>
        <p:sp>
          <p:nvSpPr>
            <p:cNvPr id="32" name="Rectangle 31">
              <a:extLst>
                <a:ext uri="{FF2B5EF4-FFF2-40B4-BE49-F238E27FC236}">
                  <a16:creationId xmlns:a16="http://schemas.microsoft.com/office/drawing/2014/main" id="{51D5A156-32BC-553A-F9E1-4D2462798037}"/>
                </a:ext>
              </a:extLst>
            </p:cNvPr>
            <p:cNvSpPr/>
            <p:nvPr/>
          </p:nvSpPr>
          <p:spPr bwMode="auto">
            <a:xfrm>
              <a:off x="3793386" y="3838856"/>
              <a:ext cx="3503883" cy="902847"/>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fr-FR" sz="1632" dirty="0">
                <a:gradFill>
                  <a:gsLst>
                    <a:gs pos="0">
                      <a:srgbClr val="FFFFFF"/>
                    </a:gs>
                    <a:gs pos="100000">
                      <a:srgbClr val="FFFFFF"/>
                    </a:gs>
                  </a:gsLst>
                  <a:lin ang="5400000" scaled="0"/>
                </a:gradFill>
                <a:ea typeface="Segoe UI" pitchFamily="34" charset="0"/>
                <a:cs typeface="Segoe UI" pitchFamily="34" charset="0"/>
              </a:endParaRPr>
            </a:p>
          </p:txBody>
        </p:sp>
        <p:sp>
          <p:nvSpPr>
            <p:cNvPr id="30" name="Rectangle 29">
              <a:extLst>
                <a:ext uri="{FF2B5EF4-FFF2-40B4-BE49-F238E27FC236}">
                  <a16:creationId xmlns:a16="http://schemas.microsoft.com/office/drawing/2014/main" id="{5AAA9F90-394C-C860-2918-54F5773246D4}"/>
                </a:ext>
              </a:extLst>
            </p:cNvPr>
            <p:cNvSpPr/>
            <p:nvPr/>
          </p:nvSpPr>
          <p:spPr bwMode="auto">
            <a:xfrm>
              <a:off x="3793386" y="2706140"/>
              <a:ext cx="3503883" cy="902847"/>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fr-FR" sz="1632" dirty="0">
                <a:gradFill>
                  <a:gsLst>
                    <a:gs pos="0">
                      <a:srgbClr val="FFFFFF"/>
                    </a:gs>
                    <a:gs pos="100000">
                      <a:srgbClr val="FFFFFF"/>
                    </a:gs>
                  </a:gsLst>
                  <a:lin ang="5400000" scaled="0"/>
                </a:gradFill>
                <a:ea typeface="Segoe UI" pitchFamily="34" charset="0"/>
                <a:cs typeface="Segoe UI" pitchFamily="34" charset="0"/>
              </a:endParaRPr>
            </a:p>
          </p:txBody>
        </p:sp>
        <p:sp>
          <p:nvSpPr>
            <p:cNvPr id="45" name="Rectangle 44">
              <a:extLst>
                <a:ext uri="{FF2B5EF4-FFF2-40B4-BE49-F238E27FC236}">
                  <a16:creationId xmlns:a16="http://schemas.microsoft.com/office/drawing/2014/main" id="{0F92A459-EF63-4693-A94C-CC7A0B0E5C05}"/>
                </a:ext>
              </a:extLst>
            </p:cNvPr>
            <p:cNvSpPr/>
            <p:nvPr/>
          </p:nvSpPr>
          <p:spPr bwMode="auto">
            <a:xfrm>
              <a:off x="3793386" y="1573424"/>
              <a:ext cx="3503883" cy="902847"/>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fr-FR" sz="1632" dirty="0">
                <a:gradFill>
                  <a:gsLst>
                    <a:gs pos="0">
                      <a:srgbClr val="FFFFFF"/>
                    </a:gs>
                    <a:gs pos="100000">
                      <a:srgbClr val="FFFFFF"/>
                    </a:gs>
                  </a:gsLst>
                  <a:lin ang="5400000" scaled="0"/>
                </a:gradFill>
                <a:ea typeface="Segoe UI" pitchFamily="34" charset="0"/>
                <a:cs typeface="Segoe UI" pitchFamily="34" charset="0"/>
              </a:endParaRPr>
            </a:p>
          </p:txBody>
        </p:sp>
        <p:grpSp>
          <p:nvGrpSpPr>
            <p:cNvPr id="68" name="Group 67">
              <a:extLst>
                <a:ext uri="{FF2B5EF4-FFF2-40B4-BE49-F238E27FC236}">
                  <a16:creationId xmlns:a16="http://schemas.microsoft.com/office/drawing/2014/main" id="{21BDE8C5-EDF8-DD7F-F0CB-E7701B4BC6D9}"/>
                </a:ext>
              </a:extLst>
            </p:cNvPr>
            <p:cNvGrpSpPr/>
            <p:nvPr/>
          </p:nvGrpSpPr>
          <p:grpSpPr>
            <a:xfrm>
              <a:off x="1596951" y="1197516"/>
              <a:ext cx="1635969" cy="370842"/>
              <a:chOff x="1605916" y="1583926"/>
              <a:chExt cx="1635969" cy="370842"/>
            </a:xfrm>
          </p:grpSpPr>
          <p:sp>
            <p:nvSpPr>
              <p:cNvPr id="39" name="TextBox 38">
                <a:extLst>
                  <a:ext uri="{FF2B5EF4-FFF2-40B4-BE49-F238E27FC236}">
                    <a16:creationId xmlns:a16="http://schemas.microsoft.com/office/drawing/2014/main" id="{F1253F70-908D-4D99-8026-C6E5455EA625}"/>
                  </a:ext>
                </a:extLst>
              </p:cNvPr>
              <p:cNvSpPr txBox="1"/>
              <p:nvPr/>
            </p:nvSpPr>
            <p:spPr>
              <a:xfrm>
                <a:off x="1605916" y="1594797"/>
                <a:ext cx="1635969" cy="359971"/>
              </a:xfrm>
              <a:prstGeom prst="rect">
                <a:avLst/>
              </a:prstGeom>
              <a:solidFill>
                <a:schemeClr val="bg1"/>
              </a:solidFill>
            </p:spPr>
            <p:txBody>
              <a:bodyPr wrap="square">
                <a:spAutoFit/>
              </a:bodyPr>
              <a:lstStyle/>
              <a:p>
                <a:pPr algn="r"/>
                <a:r>
                  <a:rPr lang="fr-FR" sz="1632" dirty="0"/>
                  <a:t>az104-rg11</a:t>
                </a:r>
              </a:p>
            </p:txBody>
          </p:sp>
          <p:pic>
            <p:nvPicPr>
              <p:cNvPr id="41" name="Graphic 40">
                <a:extLst>
                  <a:ext uri="{FF2B5EF4-FFF2-40B4-BE49-F238E27FC236}">
                    <a16:creationId xmlns:a16="http://schemas.microsoft.com/office/drawing/2014/main" id="{991E135E-20DD-46D6-A8F0-53FA9918A21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05916" y="1583926"/>
                <a:ext cx="368970" cy="337149"/>
              </a:xfrm>
              <a:prstGeom prst="rect">
                <a:avLst/>
              </a:prstGeom>
            </p:spPr>
          </p:pic>
        </p:grpSp>
        <p:grpSp>
          <p:nvGrpSpPr>
            <p:cNvPr id="4" name="Group 3">
              <a:extLst>
                <a:ext uri="{FF2B5EF4-FFF2-40B4-BE49-F238E27FC236}">
                  <a16:creationId xmlns:a16="http://schemas.microsoft.com/office/drawing/2014/main" id="{CA0278F7-1E90-B29B-47B2-BA0459747F54}"/>
                </a:ext>
              </a:extLst>
            </p:cNvPr>
            <p:cNvGrpSpPr/>
            <p:nvPr/>
          </p:nvGrpSpPr>
          <p:grpSpPr>
            <a:xfrm>
              <a:off x="1637093" y="2025608"/>
              <a:ext cx="1798942" cy="1493034"/>
              <a:chOff x="2151985" y="2447340"/>
              <a:chExt cx="1515058" cy="1226528"/>
            </a:xfrm>
          </p:grpSpPr>
          <p:sp>
            <p:nvSpPr>
              <p:cNvPr id="93" name="Rectangle 92">
                <a:extLst>
                  <a:ext uri="{FF2B5EF4-FFF2-40B4-BE49-F238E27FC236}">
                    <a16:creationId xmlns:a16="http://schemas.microsoft.com/office/drawing/2014/main" id="{A75749D2-7236-4930-A055-83940D5AE734}"/>
                  </a:ext>
                </a:extLst>
              </p:cNvPr>
              <p:cNvSpPr/>
              <p:nvPr/>
            </p:nvSpPr>
            <p:spPr bwMode="auto">
              <a:xfrm>
                <a:off x="2171801" y="2462214"/>
                <a:ext cx="1495242" cy="1211654"/>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fr-FR" sz="1632" dirty="0">
                  <a:gradFill>
                    <a:gsLst>
                      <a:gs pos="0">
                        <a:srgbClr val="FFFFFF"/>
                      </a:gs>
                      <a:gs pos="100000">
                        <a:srgbClr val="FFFFFF"/>
                      </a:gs>
                    </a:gsLst>
                    <a:lin ang="5400000" scaled="0"/>
                  </a:gradFill>
                  <a:ea typeface="Segoe UI" pitchFamily="34" charset="0"/>
                  <a:cs typeface="Segoe UI" pitchFamily="34" charset="0"/>
                </a:endParaRPr>
              </a:p>
            </p:txBody>
          </p:sp>
          <p:sp>
            <p:nvSpPr>
              <p:cNvPr id="95" name="TextBox 94">
                <a:extLst>
                  <a:ext uri="{FF2B5EF4-FFF2-40B4-BE49-F238E27FC236}">
                    <a16:creationId xmlns:a16="http://schemas.microsoft.com/office/drawing/2014/main" id="{B095A8CE-D0CF-4414-B9CB-3B3B83ADC484}"/>
                  </a:ext>
                </a:extLst>
              </p:cNvPr>
              <p:cNvSpPr txBox="1"/>
              <p:nvPr/>
            </p:nvSpPr>
            <p:spPr>
              <a:xfrm>
                <a:off x="2171801" y="3286998"/>
                <a:ext cx="1363994" cy="295717"/>
              </a:xfrm>
              <a:prstGeom prst="rect">
                <a:avLst/>
              </a:prstGeom>
              <a:noFill/>
              <a:ln>
                <a:noFill/>
              </a:ln>
            </p:spPr>
            <p:txBody>
              <a:bodyPr wrap="square">
                <a:spAutoFit/>
              </a:bodyPr>
              <a:lstStyle/>
              <a:p>
                <a:pPr algn="ctr"/>
                <a:r>
                  <a:rPr lang="fr-FR" sz="1632" dirty="0"/>
                  <a:t>az104-11-vm0</a:t>
                </a:r>
              </a:p>
            </p:txBody>
          </p:sp>
          <p:pic>
            <p:nvPicPr>
              <p:cNvPr id="97" name="Graphic 96">
                <a:extLst>
                  <a:ext uri="{FF2B5EF4-FFF2-40B4-BE49-F238E27FC236}">
                    <a16:creationId xmlns:a16="http://schemas.microsoft.com/office/drawing/2014/main" id="{4358472A-78E7-49BE-8D3E-9C08B920D36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670565" y="2805227"/>
                <a:ext cx="434273" cy="396820"/>
              </a:xfrm>
              <a:prstGeom prst="rect">
                <a:avLst/>
              </a:prstGeom>
            </p:spPr>
          </p:pic>
          <p:sp>
            <p:nvSpPr>
              <p:cNvPr id="99" name="TextBox 98">
                <a:extLst>
                  <a:ext uri="{FF2B5EF4-FFF2-40B4-BE49-F238E27FC236}">
                    <a16:creationId xmlns:a16="http://schemas.microsoft.com/office/drawing/2014/main" id="{CD555457-6743-4CB8-BBCB-AE111F3E88E5}"/>
                  </a:ext>
                </a:extLst>
              </p:cNvPr>
              <p:cNvSpPr txBox="1"/>
              <p:nvPr/>
            </p:nvSpPr>
            <p:spPr>
              <a:xfrm>
                <a:off x="2151985" y="2447340"/>
                <a:ext cx="1208616" cy="295717"/>
              </a:xfrm>
              <a:prstGeom prst="rect">
                <a:avLst/>
              </a:prstGeom>
              <a:noFill/>
              <a:ln>
                <a:noFill/>
              </a:ln>
            </p:spPr>
            <p:txBody>
              <a:bodyPr wrap="square">
                <a:spAutoFit/>
              </a:bodyPr>
              <a:lstStyle/>
              <a:p>
                <a:r>
                  <a:rPr lang="en-US" sz="1632" b="1" dirty="0">
                    <a:solidFill>
                      <a:schemeClr val="tx2">
                        <a:lumMod val="50000"/>
                      </a:schemeClr>
                    </a:solidFill>
                  </a:rPr>
                  <a:t>Task</a:t>
                </a:r>
                <a:r>
                  <a:rPr lang="fr-FR" sz="1632" b="1" dirty="0">
                    <a:solidFill>
                      <a:schemeClr val="tx2">
                        <a:lumMod val="50000"/>
                      </a:schemeClr>
                    </a:solidFill>
                  </a:rPr>
                  <a:t> 1</a:t>
                </a:r>
              </a:p>
            </p:txBody>
          </p:sp>
        </p:grpSp>
        <p:sp>
          <p:nvSpPr>
            <p:cNvPr id="47" name="TextBox 46">
              <a:extLst>
                <a:ext uri="{FF2B5EF4-FFF2-40B4-BE49-F238E27FC236}">
                  <a16:creationId xmlns:a16="http://schemas.microsoft.com/office/drawing/2014/main" id="{8DC2BFCA-FDD9-4D08-B127-5A37C58B7517}"/>
                </a:ext>
              </a:extLst>
            </p:cNvPr>
            <p:cNvSpPr txBox="1"/>
            <p:nvPr/>
          </p:nvSpPr>
          <p:spPr>
            <a:xfrm>
              <a:off x="3818064" y="1572981"/>
              <a:ext cx="839641" cy="359971"/>
            </a:xfrm>
            <a:prstGeom prst="rect">
              <a:avLst/>
            </a:prstGeom>
            <a:noFill/>
          </p:spPr>
          <p:txBody>
            <a:bodyPr wrap="square">
              <a:spAutoFit/>
            </a:bodyPr>
            <a:lstStyle/>
            <a:p>
              <a:r>
                <a:rPr lang="en-US" sz="1632" b="1" dirty="0">
                  <a:solidFill>
                    <a:schemeClr val="tx2">
                      <a:lumMod val="50000"/>
                    </a:schemeClr>
                  </a:solidFill>
                </a:rPr>
                <a:t>Task</a:t>
              </a:r>
              <a:r>
                <a:rPr lang="fr-FR" sz="1632" b="1" dirty="0">
                  <a:solidFill>
                    <a:schemeClr val="tx2">
                      <a:lumMod val="50000"/>
                    </a:schemeClr>
                  </a:solidFill>
                </a:rPr>
                <a:t> 2</a:t>
              </a:r>
            </a:p>
          </p:txBody>
        </p:sp>
        <p:pic>
          <p:nvPicPr>
            <p:cNvPr id="9" name="Graphic 8">
              <a:extLst>
                <a:ext uri="{FF2B5EF4-FFF2-40B4-BE49-F238E27FC236}">
                  <a16:creationId xmlns:a16="http://schemas.microsoft.com/office/drawing/2014/main" id="{F0905B8D-3526-35F7-3E7B-6EF9FAE8D2D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036365" y="1902463"/>
              <a:ext cx="508293" cy="508293"/>
            </a:xfrm>
            <a:prstGeom prst="rect">
              <a:avLst/>
            </a:prstGeom>
          </p:spPr>
        </p:pic>
        <p:sp>
          <p:nvSpPr>
            <p:cNvPr id="10" name="TextBox 9">
              <a:extLst>
                <a:ext uri="{FF2B5EF4-FFF2-40B4-BE49-F238E27FC236}">
                  <a16:creationId xmlns:a16="http://schemas.microsoft.com/office/drawing/2014/main" id="{B17541C8-4EBA-0C4E-5F71-2B6AED701034}"/>
                </a:ext>
              </a:extLst>
            </p:cNvPr>
            <p:cNvSpPr txBox="1"/>
            <p:nvPr/>
          </p:nvSpPr>
          <p:spPr>
            <a:xfrm>
              <a:off x="4580062" y="1909627"/>
              <a:ext cx="2825998" cy="359971"/>
            </a:xfrm>
            <a:prstGeom prst="rect">
              <a:avLst/>
            </a:prstGeom>
            <a:noFill/>
          </p:spPr>
          <p:txBody>
            <a:bodyPr wrap="square">
              <a:spAutoFit/>
            </a:bodyPr>
            <a:lstStyle/>
            <a:p>
              <a:r>
                <a:rPr lang="en-US" sz="1632" dirty="0"/>
                <a:t>Alert- delete virtual machine</a:t>
              </a:r>
            </a:p>
          </p:txBody>
        </p:sp>
        <p:pic>
          <p:nvPicPr>
            <p:cNvPr id="12" name="Graphic 11" descr="Envelope with solid fill">
              <a:extLst>
                <a:ext uri="{FF2B5EF4-FFF2-40B4-BE49-F238E27FC236}">
                  <a16:creationId xmlns:a16="http://schemas.microsoft.com/office/drawing/2014/main" id="{FF5FC94D-F321-56AD-9BBB-03B5BA61C31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038608" y="2990847"/>
              <a:ext cx="503807" cy="503807"/>
            </a:xfrm>
            <a:prstGeom prst="rect">
              <a:avLst/>
            </a:prstGeom>
          </p:spPr>
        </p:pic>
        <p:cxnSp>
          <p:nvCxnSpPr>
            <p:cNvPr id="16" name="Connector: Elbow 15">
              <a:extLst>
                <a:ext uri="{FF2B5EF4-FFF2-40B4-BE49-F238E27FC236}">
                  <a16:creationId xmlns:a16="http://schemas.microsoft.com/office/drawing/2014/main" id="{15054B5D-49A5-F768-3F6A-9A15FEA96665}"/>
                </a:ext>
              </a:extLst>
            </p:cNvPr>
            <p:cNvCxnSpPr>
              <a:cxnSpLocks/>
              <a:stCxn id="97" idx="3"/>
              <a:endCxn id="32" idx="1"/>
            </p:cNvCxnSpPr>
            <p:nvPr/>
          </p:nvCxnSpPr>
          <p:spPr>
            <a:xfrm>
              <a:off x="2768487" y="2702780"/>
              <a:ext cx="1024899" cy="1587500"/>
            </a:xfrm>
            <a:prstGeom prst="bentConnector3">
              <a:avLst>
                <a:gd name="adj1" fmla="val 79739"/>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58BB4CA5-E489-465D-ED3B-DB00395E3F83}"/>
                </a:ext>
              </a:extLst>
            </p:cNvPr>
            <p:cNvSpPr txBox="1"/>
            <p:nvPr/>
          </p:nvSpPr>
          <p:spPr>
            <a:xfrm>
              <a:off x="3818063" y="2714096"/>
              <a:ext cx="839641" cy="359971"/>
            </a:xfrm>
            <a:prstGeom prst="rect">
              <a:avLst/>
            </a:prstGeom>
            <a:noFill/>
          </p:spPr>
          <p:txBody>
            <a:bodyPr wrap="square">
              <a:spAutoFit/>
            </a:bodyPr>
            <a:lstStyle/>
            <a:p>
              <a:r>
                <a:rPr lang="en-US" sz="1632" b="1" dirty="0">
                  <a:solidFill>
                    <a:schemeClr val="tx2">
                      <a:lumMod val="50000"/>
                    </a:schemeClr>
                  </a:solidFill>
                </a:rPr>
                <a:t>Task</a:t>
              </a:r>
              <a:r>
                <a:rPr lang="fr-FR" sz="1632" b="1" dirty="0">
                  <a:solidFill>
                    <a:schemeClr val="tx2">
                      <a:lumMod val="50000"/>
                    </a:schemeClr>
                  </a:solidFill>
                </a:rPr>
                <a:t> 3</a:t>
              </a:r>
            </a:p>
          </p:txBody>
        </p:sp>
        <p:sp>
          <p:nvSpPr>
            <p:cNvPr id="28" name="TextBox 27">
              <a:extLst>
                <a:ext uri="{FF2B5EF4-FFF2-40B4-BE49-F238E27FC236}">
                  <a16:creationId xmlns:a16="http://schemas.microsoft.com/office/drawing/2014/main" id="{F355282D-50C6-EA34-3FD1-2458C2B467BC}"/>
                </a:ext>
              </a:extLst>
            </p:cNvPr>
            <p:cNvSpPr txBox="1"/>
            <p:nvPr/>
          </p:nvSpPr>
          <p:spPr>
            <a:xfrm>
              <a:off x="4580062" y="3019163"/>
              <a:ext cx="2825998" cy="359971"/>
            </a:xfrm>
            <a:prstGeom prst="rect">
              <a:avLst/>
            </a:prstGeom>
            <a:noFill/>
          </p:spPr>
          <p:txBody>
            <a:bodyPr wrap="square">
              <a:spAutoFit/>
            </a:bodyPr>
            <a:lstStyle/>
            <a:p>
              <a:r>
                <a:rPr lang="en-US" sz="1632" dirty="0"/>
                <a:t>Action – send email</a:t>
              </a:r>
            </a:p>
          </p:txBody>
        </p:sp>
        <p:sp>
          <p:nvSpPr>
            <p:cNvPr id="34" name="TextBox 33">
              <a:extLst>
                <a:ext uri="{FF2B5EF4-FFF2-40B4-BE49-F238E27FC236}">
                  <a16:creationId xmlns:a16="http://schemas.microsoft.com/office/drawing/2014/main" id="{167E920A-97CB-9A33-C587-49347B023A3C}"/>
                </a:ext>
              </a:extLst>
            </p:cNvPr>
            <p:cNvSpPr txBox="1"/>
            <p:nvPr/>
          </p:nvSpPr>
          <p:spPr>
            <a:xfrm>
              <a:off x="3818063" y="3807677"/>
              <a:ext cx="839641" cy="359971"/>
            </a:xfrm>
            <a:prstGeom prst="rect">
              <a:avLst/>
            </a:prstGeom>
            <a:noFill/>
          </p:spPr>
          <p:txBody>
            <a:bodyPr wrap="square">
              <a:spAutoFit/>
            </a:bodyPr>
            <a:lstStyle/>
            <a:p>
              <a:r>
                <a:rPr lang="en-US" sz="1632" b="1" dirty="0">
                  <a:solidFill>
                    <a:schemeClr val="tx2">
                      <a:lumMod val="50000"/>
                    </a:schemeClr>
                  </a:solidFill>
                </a:rPr>
                <a:t>Task</a:t>
              </a:r>
              <a:r>
                <a:rPr lang="fr-FR" sz="1632" b="1" dirty="0">
                  <a:solidFill>
                    <a:schemeClr val="tx2">
                      <a:lumMod val="50000"/>
                    </a:schemeClr>
                  </a:solidFill>
                </a:rPr>
                <a:t> 4</a:t>
              </a:r>
            </a:p>
          </p:txBody>
        </p:sp>
        <p:sp>
          <p:nvSpPr>
            <p:cNvPr id="36" name="TextBox 35">
              <a:extLst>
                <a:ext uri="{FF2B5EF4-FFF2-40B4-BE49-F238E27FC236}">
                  <a16:creationId xmlns:a16="http://schemas.microsoft.com/office/drawing/2014/main" id="{E1E684CD-6571-EBF0-546A-F0F414498C36}"/>
                </a:ext>
              </a:extLst>
            </p:cNvPr>
            <p:cNvSpPr txBox="1"/>
            <p:nvPr/>
          </p:nvSpPr>
          <p:spPr>
            <a:xfrm>
              <a:off x="4580062" y="4258782"/>
              <a:ext cx="2825998" cy="359971"/>
            </a:xfrm>
            <a:prstGeom prst="rect">
              <a:avLst/>
            </a:prstGeom>
            <a:noFill/>
          </p:spPr>
          <p:txBody>
            <a:bodyPr wrap="square">
              <a:spAutoFit/>
            </a:bodyPr>
            <a:lstStyle/>
            <a:p>
              <a:r>
                <a:rPr lang="en-US" sz="1632" dirty="0"/>
                <a:t>Trigger the alert</a:t>
              </a:r>
            </a:p>
          </p:txBody>
        </p:sp>
        <p:pic>
          <p:nvPicPr>
            <p:cNvPr id="7" name="Graphic 6" descr="Garbage with solid fill">
              <a:extLst>
                <a:ext uri="{FF2B5EF4-FFF2-40B4-BE49-F238E27FC236}">
                  <a16:creationId xmlns:a16="http://schemas.microsoft.com/office/drawing/2014/main" id="{2E1352E6-D504-42D2-1715-8643FA0CFE4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996036" y="4075585"/>
              <a:ext cx="588950" cy="588950"/>
            </a:xfrm>
            <a:prstGeom prst="rect">
              <a:avLst/>
            </a:prstGeom>
          </p:spPr>
        </p:pic>
        <p:sp>
          <p:nvSpPr>
            <p:cNvPr id="50" name="Rectangle 49">
              <a:extLst>
                <a:ext uri="{FF2B5EF4-FFF2-40B4-BE49-F238E27FC236}">
                  <a16:creationId xmlns:a16="http://schemas.microsoft.com/office/drawing/2014/main" id="{51A70EC8-C704-47FB-A016-271DDAAA7015}"/>
                </a:ext>
              </a:extLst>
            </p:cNvPr>
            <p:cNvSpPr/>
            <p:nvPr/>
          </p:nvSpPr>
          <p:spPr bwMode="auto">
            <a:xfrm>
              <a:off x="3793386" y="4985702"/>
              <a:ext cx="3503883" cy="902847"/>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fr-FR" sz="1632" dirty="0">
                <a:gradFill>
                  <a:gsLst>
                    <a:gs pos="0">
                      <a:srgbClr val="FFFFFF"/>
                    </a:gs>
                    <a:gs pos="100000">
                      <a:srgbClr val="FFFFFF"/>
                    </a:gs>
                  </a:gsLst>
                  <a:lin ang="5400000" scaled="0"/>
                </a:gradFill>
                <a:ea typeface="Segoe UI" pitchFamily="34" charset="0"/>
                <a:cs typeface="Segoe UI" pitchFamily="34" charset="0"/>
              </a:endParaRPr>
            </a:p>
          </p:txBody>
        </p:sp>
        <p:sp>
          <p:nvSpPr>
            <p:cNvPr id="52" name="TextBox 51">
              <a:extLst>
                <a:ext uri="{FF2B5EF4-FFF2-40B4-BE49-F238E27FC236}">
                  <a16:creationId xmlns:a16="http://schemas.microsoft.com/office/drawing/2014/main" id="{E5D3319D-2E93-CE75-6754-A76D5BB38A97}"/>
                </a:ext>
              </a:extLst>
            </p:cNvPr>
            <p:cNvSpPr txBox="1"/>
            <p:nvPr/>
          </p:nvSpPr>
          <p:spPr>
            <a:xfrm>
              <a:off x="3818063" y="4954523"/>
              <a:ext cx="839641" cy="359971"/>
            </a:xfrm>
            <a:prstGeom prst="rect">
              <a:avLst/>
            </a:prstGeom>
            <a:noFill/>
          </p:spPr>
          <p:txBody>
            <a:bodyPr wrap="square">
              <a:spAutoFit/>
            </a:bodyPr>
            <a:lstStyle/>
            <a:p>
              <a:r>
                <a:rPr lang="en-US" sz="1632" b="1" dirty="0">
                  <a:solidFill>
                    <a:schemeClr val="tx2">
                      <a:lumMod val="50000"/>
                    </a:schemeClr>
                  </a:solidFill>
                </a:rPr>
                <a:t>Task</a:t>
              </a:r>
              <a:r>
                <a:rPr lang="fr-FR" sz="1632" b="1" dirty="0">
                  <a:solidFill>
                    <a:schemeClr val="tx2">
                      <a:lumMod val="50000"/>
                    </a:schemeClr>
                  </a:solidFill>
                </a:rPr>
                <a:t> 5</a:t>
              </a:r>
            </a:p>
          </p:txBody>
        </p:sp>
        <p:sp>
          <p:nvSpPr>
            <p:cNvPr id="54" name="TextBox 53">
              <a:extLst>
                <a:ext uri="{FF2B5EF4-FFF2-40B4-BE49-F238E27FC236}">
                  <a16:creationId xmlns:a16="http://schemas.microsoft.com/office/drawing/2014/main" id="{1770976B-11A0-115A-70B5-D94F668AC184}"/>
                </a:ext>
              </a:extLst>
            </p:cNvPr>
            <p:cNvSpPr txBox="1"/>
            <p:nvPr/>
          </p:nvSpPr>
          <p:spPr>
            <a:xfrm>
              <a:off x="4580062" y="5405628"/>
              <a:ext cx="2825998" cy="359971"/>
            </a:xfrm>
            <a:prstGeom prst="rect">
              <a:avLst/>
            </a:prstGeom>
            <a:noFill/>
          </p:spPr>
          <p:txBody>
            <a:bodyPr wrap="square">
              <a:spAutoFit/>
            </a:bodyPr>
            <a:lstStyle/>
            <a:p>
              <a:r>
                <a:rPr lang="en-US" sz="1632" dirty="0"/>
                <a:t>Add a processing rule</a:t>
              </a:r>
            </a:p>
          </p:txBody>
        </p:sp>
        <p:pic>
          <p:nvPicPr>
            <p:cNvPr id="64" name="Graphic 63" descr="Clock with solid fill">
              <a:extLst>
                <a:ext uri="{FF2B5EF4-FFF2-40B4-BE49-F238E27FC236}">
                  <a16:creationId xmlns:a16="http://schemas.microsoft.com/office/drawing/2014/main" id="{7DA28035-70B0-345A-19FE-937FCE86EB4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975752" y="5221038"/>
              <a:ext cx="629519" cy="629519"/>
            </a:xfrm>
            <a:prstGeom prst="rect">
              <a:avLst/>
            </a:prstGeom>
          </p:spPr>
        </p:pic>
        <p:grpSp>
          <p:nvGrpSpPr>
            <p:cNvPr id="80" name="Group 79">
              <a:extLst>
                <a:ext uri="{FF2B5EF4-FFF2-40B4-BE49-F238E27FC236}">
                  <a16:creationId xmlns:a16="http://schemas.microsoft.com/office/drawing/2014/main" id="{1051B26B-4333-8059-E14A-CCC13A4A0F13}"/>
                </a:ext>
              </a:extLst>
            </p:cNvPr>
            <p:cNvGrpSpPr/>
            <p:nvPr/>
          </p:nvGrpSpPr>
          <p:grpSpPr>
            <a:xfrm>
              <a:off x="1660622" y="3931031"/>
              <a:ext cx="1775413" cy="1474928"/>
              <a:chOff x="8703843" y="2786265"/>
              <a:chExt cx="1775413" cy="1474928"/>
            </a:xfrm>
          </p:grpSpPr>
          <p:sp>
            <p:nvSpPr>
              <p:cNvPr id="72" name="Rectangle 71">
                <a:extLst>
                  <a:ext uri="{FF2B5EF4-FFF2-40B4-BE49-F238E27FC236}">
                    <a16:creationId xmlns:a16="http://schemas.microsoft.com/office/drawing/2014/main" id="{D0BE4B3A-1AE2-1CFB-020B-0AD75B880CAD}"/>
                  </a:ext>
                </a:extLst>
              </p:cNvPr>
              <p:cNvSpPr/>
              <p:nvPr/>
            </p:nvSpPr>
            <p:spPr bwMode="auto">
              <a:xfrm>
                <a:off x="8703843" y="2786265"/>
                <a:ext cx="1775413" cy="1474928"/>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fr-FR" sz="1632" dirty="0">
                  <a:gradFill>
                    <a:gsLst>
                      <a:gs pos="0">
                        <a:srgbClr val="FFFFFF"/>
                      </a:gs>
                      <a:gs pos="100000">
                        <a:srgbClr val="FFFFFF"/>
                      </a:gs>
                    </a:gsLst>
                    <a:lin ang="5400000" scaled="0"/>
                  </a:gradFill>
                  <a:ea typeface="Segoe UI" pitchFamily="34" charset="0"/>
                  <a:cs typeface="Segoe UI" pitchFamily="34" charset="0"/>
                </a:endParaRPr>
              </a:p>
            </p:txBody>
          </p:sp>
          <p:sp>
            <p:nvSpPr>
              <p:cNvPr id="74" name="TextBox 73">
                <a:extLst>
                  <a:ext uri="{FF2B5EF4-FFF2-40B4-BE49-F238E27FC236}">
                    <a16:creationId xmlns:a16="http://schemas.microsoft.com/office/drawing/2014/main" id="{B8B38508-0535-90B4-117F-D0EBDA946BD3}"/>
                  </a:ext>
                </a:extLst>
              </p:cNvPr>
              <p:cNvSpPr txBox="1"/>
              <p:nvPr/>
            </p:nvSpPr>
            <p:spPr>
              <a:xfrm>
                <a:off x="8781763" y="3840936"/>
                <a:ext cx="1619572" cy="359971"/>
              </a:xfrm>
              <a:prstGeom prst="rect">
                <a:avLst/>
              </a:prstGeom>
              <a:noFill/>
              <a:ln>
                <a:noFill/>
              </a:ln>
            </p:spPr>
            <p:txBody>
              <a:bodyPr wrap="square">
                <a:spAutoFit/>
              </a:bodyPr>
              <a:lstStyle/>
              <a:p>
                <a:pPr algn="ctr"/>
                <a:r>
                  <a:rPr lang="en-US" sz="1632" dirty="0"/>
                  <a:t>Log Queries</a:t>
                </a:r>
              </a:p>
            </p:txBody>
          </p:sp>
          <p:sp>
            <p:nvSpPr>
              <p:cNvPr id="78" name="TextBox 77">
                <a:extLst>
                  <a:ext uri="{FF2B5EF4-FFF2-40B4-BE49-F238E27FC236}">
                    <a16:creationId xmlns:a16="http://schemas.microsoft.com/office/drawing/2014/main" id="{646E08A8-664B-2BF0-DEAE-D0C13E49D2AC}"/>
                  </a:ext>
                </a:extLst>
              </p:cNvPr>
              <p:cNvSpPr txBox="1"/>
              <p:nvPr/>
            </p:nvSpPr>
            <p:spPr>
              <a:xfrm>
                <a:off x="8716255" y="2797246"/>
                <a:ext cx="1435080" cy="359971"/>
              </a:xfrm>
              <a:prstGeom prst="rect">
                <a:avLst/>
              </a:prstGeom>
              <a:noFill/>
              <a:ln>
                <a:noFill/>
              </a:ln>
            </p:spPr>
            <p:txBody>
              <a:bodyPr wrap="square">
                <a:spAutoFit/>
              </a:bodyPr>
              <a:lstStyle/>
              <a:p>
                <a:r>
                  <a:rPr lang="en-US" sz="1632" b="1" dirty="0">
                    <a:solidFill>
                      <a:schemeClr val="tx2">
                        <a:lumMod val="50000"/>
                      </a:schemeClr>
                    </a:solidFill>
                  </a:rPr>
                  <a:t>Task</a:t>
                </a:r>
                <a:r>
                  <a:rPr lang="fr-FR" sz="1632" b="1" dirty="0">
                    <a:solidFill>
                      <a:schemeClr val="tx2">
                        <a:lumMod val="50000"/>
                      </a:schemeClr>
                    </a:solidFill>
                  </a:rPr>
                  <a:t> 6</a:t>
                </a:r>
              </a:p>
            </p:txBody>
          </p:sp>
          <p:pic>
            <p:nvPicPr>
              <p:cNvPr id="60" name="Graphic 59">
                <a:extLst>
                  <a:ext uri="{FF2B5EF4-FFF2-40B4-BE49-F238E27FC236}">
                    <a16:creationId xmlns:a16="http://schemas.microsoft.com/office/drawing/2014/main" id="{3A95B106-3713-576A-BDD2-889B0ECD9F2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9339506" y="3146781"/>
                <a:ext cx="618075" cy="618075"/>
              </a:xfrm>
              <a:prstGeom prst="rect">
                <a:avLst/>
              </a:prstGeom>
            </p:spPr>
          </p:pic>
        </p:grpSp>
      </p:grpSp>
    </p:spTree>
    <p:extLst>
      <p:ext uri="{BB962C8B-B14F-4D97-AF65-F5344CB8AC3E}">
        <p14:creationId xmlns:p14="http://schemas.microsoft.com/office/powerpoint/2010/main" val="517425869"/>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B6F3CF-FE70-D80B-E030-0AAC92F2D7B8}"/>
              </a:ext>
            </a:extLst>
          </p:cNvPr>
          <p:cNvSpPr>
            <a:spLocks noGrp="1"/>
          </p:cNvSpPr>
          <p:nvPr>
            <p:ph type="title"/>
          </p:nvPr>
        </p:nvSpPr>
        <p:spPr/>
        <p:txBody>
          <a:bodyPr/>
          <a:lstStyle/>
          <a:p>
            <a:r>
              <a:rPr lang="en-US" dirty="0"/>
              <a:t>Administer Monitoring whiteboard</a:t>
            </a:r>
          </a:p>
        </p:txBody>
      </p:sp>
      <p:pic>
        <p:nvPicPr>
          <p:cNvPr id="6" name="Picture 5" descr="azure monitor data sources, data platform">
            <a:extLst>
              <a:ext uri="{FF2B5EF4-FFF2-40B4-BE49-F238E27FC236}">
                <a16:creationId xmlns:a16="http://schemas.microsoft.com/office/drawing/2014/main" id="{4CDA7AED-C1AD-2F98-7CA5-DD1F6CCDF398}"/>
              </a:ext>
            </a:extLst>
          </p:cNvPr>
          <p:cNvPicPr>
            <a:picLocks noChangeAspect="1"/>
          </p:cNvPicPr>
          <p:nvPr/>
        </p:nvPicPr>
        <p:blipFill>
          <a:blip r:embed="rId3"/>
          <a:stretch>
            <a:fillRect/>
          </a:stretch>
        </p:blipFill>
        <p:spPr>
          <a:xfrm>
            <a:off x="1130158" y="1027636"/>
            <a:ext cx="9688530" cy="5151145"/>
          </a:xfrm>
          <a:prstGeom prst="rect">
            <a:avLst/>
          </a:prstGeom>
        </p:spPr>
      </p:pic>
    </p:spTree>
    <p:extLst>
      <p:ext uri="{BB962C8B-B14F-4D97-AF65-F5344CB8AC3E}">
        <p14:creationId xmlns:p14="http://schemas.microsoft.com/office/powerpoint/2010/main" val="1042792078"/>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CF0980-BE18-42C3-A74D-4012B78D248B}"/>
              </a:ext>
            </a:extLst>
          </p:cNvPr>
          <p:cNvSpPr>
            <a:spLocks noGrp="1"/>
          </p:cNvSpPr>
          <p:nvPr>
            <p:ph type="title"/>
          </p:nvPr>
        </p:nvSpPr>
        <p:spPr/>
        <p:txBody>
          <a:bodyPr/>
          <a:lstStyle/>
          <a:p>
            <a:r>
              <a:rPr lang="en-US" dirty="0"/>
              <a:t>End of presentation</a:t>
            </a:r>
          </a:p>
        </p:txBody>
      </p:sp>
    </p:spTree>
    <p:extLst>
      <p:ext uri="{BB962C8B-B14F-4D97-AF65-F5344CB8AC3E}">
        <p14:creationId xmlns:p14="http://schemas.microsoft.com/office/powerpoint/2010/main" val="3322631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p:txBody>
          <a:bodyPr/>
          <a:lstStyle/>
          <a:p>
            <a:r>
              <a:rPr lang="en-US" dirty="0"/>
              <a:t>Configure Azure Monitor</a:t>
            </a:r>
          </a:p>
        </p:txBody>
      </p:sp>
    </p:spTree>
    <p:extLst>
      <p:ext uri="{BB962C8B-B14F-4D97-AF65-F5344CB8AC3E}">
        <p14:creationId xmlns:p14="http://schemas.microsoft.com/office/powerpoint/2010/main" val="3746766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2FB1F-5AB3-4049-A586-FF1938836FA3}"/>
              </a:ext>
            </a:extLst>
          </p:cNvPr>
          <p:cNvSpPr>
            <a:spLocks noGrp="1"/>
          </p:cNvSpPr>
          <p:nvPr>
            <p:ph type="title"/>
          </p:nvPr>
        </p:nvSpPr>
        <p:spPr/>
        <p:txBody>
          <a:bodyPr/>
          <a:lstStyle/>
          <a:p>
            <a:r>
              <a:rPr lang="en-US" dirty="0"/>
              <a:t>Learning Objectives - Configure Azure Monitor </a:t>
            </a:r>
          </a:p>
        </p:txBody>
      </p:sp>
      <p:sp>
        <p:nvSpPr>
          <p:cNvPr id="5" name="Rectangle 4">
            <a:extLst>
              <a:ext uri="{FF2B5EF4-FFF2-40B4-BE49-F238E27FC236}">
                <a16:creationId xmlns:a16="http://schemas.microsoft.com/office/drawing/2014/main" id="{044407CE-9C75-4C0D-A29C-41102E9655ED}"/>
              </a:ext>
            </a:extLst>
          </p:cNvPr>
          <p:cNvSpPr/>
          <p:nvPr/>
        </p:nvSpPr>
        <p:spPr bwMode="auto">
          <a:xfrm>
            <a:off x="570195" y="1397477"/>
            <a:ext cx="4849243" cy="3251275"/>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342900" indent="-342900" defTabSz="444500">
              <a:lnSpc>
                <a:spcPct val="150000"/>
              </a:lnSpc>
              <a:spcBef>
                <a:spcPct val="0"/>
              </a:spcBef>
              <a:spcAft>
                <a:spcPct val="35000"/>
              </a:spcAft>
              <a:buFont typeface="Arial" panose="020B0604020202020204" pitchFamily="34" charset="0"/>
              <a:buChar char="•"/>
            </a:pPr>
            <a:r>
              <a:rPr lang="en-US" sz="2000" dirty="0">
                <a:solidFill>
                  <a:schemeClr val="tx1"/>
                </a:solidFill>
              </a:rPr>
              <a:t>Describe Azure Monitor Key Capabilities</a:t>
            </a:r>
          </a:p>
          <a:p>
            <a:pPr marL="342900" indent="-342900" defTabSz="444500">
              <a:lnSpc>
                <a:spcPct val="150000"/>
              </a:lnSpc>
              <a:spcBef>
                <a:spcPct val="0"/>
              </a:spcBef>
              <a:spcAft>
                <a:spcPct val="35000"/>
              </a:spcAft>
              <a:buFont typeface="Arial" panose="020B0604020202020204" pitchFamily="34" charset="0"/>
              <a:buChar char="•"/>
            </a:pPr>
            <a:r>
              <a:rPr lang="en-US" sz="2000" dirty="0">
                <a:solidFill>
                  <a:schemeClr val="tx1"/>
                </a:solidFill>
              </a:rPr>
              <a:t>Describe Azure Monitor Components</a:t>
            </a:r>
          </a:p>
          <a:p>
            <a:pPr marL="342900" indent="-342900" defTabSz="444500">
              <a:lnSpc>
                <a:spcPct val="150000"/>
              </a:lnSpc>
              <a:spcBef>
                <a:spcPct val="0"/>
              </a:spcBef>
              <a:spcAft>
                <a:spcPct val="35000"/>
              </a:spcAft>
              <a:buFont typeface="Arial" panose="020B0604020202020204" pitchFamily="34" charset="0"/>
              <a:buChar char="•"/>
            </a:pPr>
            <a:r>
              <a:rPr lang="en-US" sz="2000" dirty="0">
                <a:solidFill>
                  <a:schemeClr val="tx1"/>
                </a:solidFill>
              </a:rPr>
              <a:t>Define Metrics and Logs</a:t>
            </a:r>
          </a:p>
          <a:p>
            <a:pPr marL="342900" indent="-342900" defTabSz="444500">
              <a:lnSpc>
                <a:spcPct val="150000"/>
              </a:lnSpc>
              <a:spcBef>
                <a:spcPct val="0"/>
              </a:spcBef>
              <a:spcAft>
                <a:spcPct val="35000"/>
              </a:spcAft>
              <a:buFont typeface="Arial" panose="020B0604020202020204" pitchFamily="34" charset="0"/>
              <a:buChar char="•"/>
            </a:pPr>
            <a:r>
              <a:rPr lang="en-US" sz="2000" dirty="0">
                <a:solidFill>
                  <a:schemeClr val="tx1"/>
                </a:solidFill>
              </a:rPr>
              <a:t>Identify Data Types</a:t>
            </a:r>
          </a:p>
          <a:p>
            <a:pPr marL="342900" indent="-342900" defTabSz="444500">
              <a:lnSpc>
                <a:spcPct val="150000"/>
              </a:lnSpc>
              <a:spcBef>
                <a:spcPct val="0"/>
              </a:spcBef>
              <a:spcAft>
                <a:spcPct val="35000"/>
              </a:spcAft>
              <a:buFont typeface="Arial" panose="020B0604020202020204" pitchFamily="34" charset="0"/>
              <a:buChar char="•"/>
            </a:pPr>
            <a:r>
              <a:rPr lang="en-US" sz="2000" dirty="0">
                <a:solidFill>
                  <a:schemeClr val="tx1"/>
                </a:solidFill>
              </a:rPr>
              <a:t>Describe Activity Log Events</a:t>
            </a:r>
          </a:p>
          <a:p>
            <a:pPr marL="342900" indent="-342900" defTabSz="444500">
              <a:lnSpc>
                <a:spcPct val="150000"/>
              </a:lnSpc>
              <a:spcBef>
                <a:spcPct val="0"/>
              </a:spcBef>
              <a:spcAft>
                <a:spcPct val="35000"/>
              </a:spcAft>
              <a:buFont typeface="Arial" panose="020B0604020202020204" pitchFamily="34" charset="0"/>
              <a:buChar char="•"/>
            </a:pPr>
            <a:r>
              <a:rPr lang="en-US" sz="2000" dirty="0">
                <a:solidFill>
                  <a:schemeClr val="tx1"/>
                </a:solidFill>
              </a:rPr>
              <a:t>Learning Recap</a:t>
            </a:r>
          </a:p>
        </p:txBody>
      </p:sp>
      <p:sp>
        <p:nvSpPr>
          <p:cNvPr id="4" name="TextBox 3">
            <a:extLst>
              <a:ext uri="{FF2B5EF4-FFF2-40B4-BE49-F238E27FC236}">
                <a16:creationId xmlns:a16="http://schemas.microsoft.com/office/drawing/2014/main" id="{6224ED52-FC68-FBD4-EF7F-6CA090115176}"/>
              </a:ext>
            </a:extLst>
          </p:cNvPr>
          <p:cNvSpPr txBox="1"/>
          <p:nvPr/>
        </p:nvSpPr>
        <p:spPr>
          <a:xfrm>
            <a:off x="6450840" y="1848730"/>
            <a:ext cx="4761702" cy="2262158"/>
          </a:xfrm>
          <a:prstGeom prst="rect">
            <a:avLst/>
          </a:prstGeom>
          <a:noFill/>
        </p:spPr>
        <p:txBody>
          <a:bodyPr wrap="square">
            <a:spAutoFit/>
          </a:bodyPr>
          <a:lstStyle/>
          <a:p>
            <a:pPr algn="l"/>
            <a:r>
              <a:rPr lang="en-US" kern="0" dirty="0">
                <a:solidFill>
                  <a:srgbClr val="243A5E"/>
                </a:solidFill>
              </a:rPr>
              <a:t>Monitor and maintain Azure resources (10–15%): Monitor resources in Azure</a:t>
            </a:r>
          </a:p>
          <a:p>
            <a:pPr marL="173038" marR="0" lvl="0" indent="-173038"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Interpret metrics in Azure Monitor</a:t>
            </a:r>
          </a:p>
          <a:p>
            <a:pPr marL="173038" marR="0" lvl="0" indent="-173038"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Configure log settings in Azure Monitor</a:t>
            </a:r>
          </a:p>
          <a:p>
            <a:pPr marL="173038" marR="0" lvl="0" indent="-173038"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Configure and interpret monitoring of virtual machines, storage accounts, and networks by using Azure Monitor Insights</a:t>
            </a:r>
          </a:p>
        </p:txBody>
      </p:sp>
    </p:spTree>
    <p:extLst>
      <p:ext uri="{BB962C8B-B14F-4D97-AF65-F5344CB8AC3E}">
        <p14:creationId xmlns:p14="http://schemas.microsoft.com/office/powerpoint/2010/main" val="19602442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Describe Azure Monitor Key Capabilities</a:t>
            </a:r>
          </a:p>
        </p:txBody>
      </p:sp>
      <p:pic>
        <p:nvPicPr>
          <p:cNvPr id="7" name="Picture 6" descr="Diagram listing three key functionalities for which Azure Monitor is used: Monitor &amp; Visualize Metrics; Query &amp; Analyze Logs; Setup Alert &amp; Actions">
            <a:extLst>
              <a:ext uri="{FF2B5EF4-FFF2-40B4-BE49-F238E27FC236}">
                <a16:creationId xmlns:a16="http://schemas.microsoft.com/office/drawing/2014/main" id="{09B2FA1B-F642-42CB-A166-589B0D4FD34C}"/>
              </a:ext>
            </a:extLst>
          </p:cNvPr>
          <p:cNvPicPr/>
          <p:nvPr/>
        </p:nvPicPr>
        <p:blipFill rotWithShape="1">
          <a:blip r:embed="rId3" cstate="email">
            <a:extLst>
              <a:ext uri="{28A0092B-C50C-407E-A947-70E740481C1C}">
                <a14:useLocalDpi xmlns:a14="http://schemas.microsoft.com/office/drawing/2010/main"/>
              </a:ext>
            </a:extLst>
          </a:blip>
          <a:srcRect t="-1090"/>
          <a:stretch/>
        </p:blipFill>
        <p:spPr bwMode="auto">
          <a:xfrm>
            <a:off x="470698" y="1257300"/>
            <a:ext cx="11495080" cy="3437892"/>
          </a:xfrm>
          <a:prstGeom prst="rect">
            <a:avLst/>
          </a:prstGeom>
        </p:spPr>
      </p:pic>
      <p:sp>
        <p:nvSpPr>
          <p:cNvPr id="8" name="Freeform: Shape 7">
            <a:extLst>
              <a:ext uri="{FF2B5EF4-FFF2-40B4-BE49-F238E27FC236}">
                <a16:creationId xmlns:a16="http://schemas.microsoft.com/office/drawing/2014/main" id="{2F3C2C37-A6C5-416B-8563-2E64D36E79B5}"/>
              </a:ext>
            </a:extLst>
          </p:cNvPr>
          <p:cNvSpPr/>
          <p:nvPr/>
        </p:nvSpPr>
        <p:spPr>
          <a:xfrm>
            <a:off x="440570" y="4986080"/>
            <a:ext cx="3749052" cy="977398"/>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pPr>
              <a:spcBef>
                <a:spcPts val="1200"/>
              </a:spcBef>
            </a:pPr>
            <a:r>
              <a:rPr lang="en-US" sz="2200" dirty="0">
                <a:solidFill>
                  <a:schemeClr val="tx1"/>
                </a:solidFill>
              </a:rPr>
              <a:t>Core monitoring for</a:t>
            </a:r>
            <a:br>
              <a:rPr lang="en-US" sz="2200" dirty="0">
                <a:solidFill>
                  <a:schemeClr val="tx1"/>
                </a:solidFill>
              </a:rPr>
            </a:br>
            <a:r>
              <a:rPr lang="en-US" sz="2200" dirty="0">
                <a:solidFill>
                  <a:schemeClr val="tx1"/>
                </a:solidFill>
              </a:rPr>
              <a:t>Azure services</a:t>
            </a:r>
          </a:p>
        </p:txBody>
      </p:sp>
      <p:sp>
        <p:nvSpPr>
          <p:cNvPr id="9" name="Freeform: Shape 8">
            <a:extLst>
              <a:ext uri="{FF2B5EF4-FFF2-40B4-BE49-F238E27FC236}">
                <a16:creationId xmlns:a16="http://schemas.microsoft.com/office/drawing/2014/main" id="{9EAE8E22-619F-4005-B6BA-B898E5FE8DEE}"/>
              </a:ext>
            </a:extLst>
          </p:cNvPr>
          <p:cNvSpPr/>
          <p:nvPr/>
        </p:nvSpPr>
        <p:spPr>
          <a:xfrm>
            <a:off x="4344922" y="4986080"/>
            <a:ext cx="3749052" cy="977398"/>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pPr>
              <a:spcBef>
                <a:spcPts val="1200"/>
              </a:spcBef>
            </a:pPr>
            <a:r>
              <a:rPr lang="en-US" sz="2200" dirty="0">
                <a:solidFill>
                  <a:schemeClr val="tx1"/>
                </a:solidFill>
              </a:rPr>
              <a:t>Collects metrics, activity logs, and diagnostic logs</a:t>
            </a:r>
          </a:p>
        </p:txBody>
      </p:sp>
      <p:sp>
        <p:nvSpPr>
          <p:cNvPr id="10" name="Freeform: Shape 9">
            <a:extLst>
              <a:ext uri="{FF2B5EF4-FFF2-40B4-BE49-F238E27FC236}">
                <a16:creationId xmlns:a16="http://schemas.microsoft.com/office/drawing/2014/main" id="{EFC8DC10-03E0-41FC-8625-2956F32C7E50}"/>
              </a:ext>
            </a:extLst>
          </p:cNvPr>
          <p:cNvSpPr/>
          <p:nvPr/>
        </p:nvSpPr>
        <p:spPr>
          <a:xfrm>
            <a:off x="8249273" y="4986080"/>
            <a:ext cx="3749052" cy="977398"/>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pPr>
              <a:spcBef>
                <a:spcPts val="1200"/>
              </a:spcBef>
            </a:pPr>
            <a:r>
              <a:rPr lang="en-US" sz="2200" dirty="0">
                <a:solidFill>
                  <a:schemeClr val="tx1"/>
                </a:solidFill>
              </a:rPr>
              <a:t>Use for time critical alerts and notifications</a:t>
            </a:r>
          </a:p>
        </p:txBody>
      </p:sp>
    </p:spTree>
    <p:extLst>
      <p:ext uri="{BB962C8B-B14F-4D97-AF65-F5344CB8AC3E}">
        <p14:creationId xmlns:p14="http://schemas.microsoft.com/office/powerpoint/2010/main" val="2132810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cs typeface="Segoe UI"/>
              </a:rPr>
              <a:t>Understand Azure Monitor Components</a:t>
            </a:r>
            <a:endParaRPr lang="en-US" b="1" dirty="0"/>
          </a:p>
        </p:txBody>
      </p:sp>
      <p:sp>
        <p:nvSpPr>
          <p:cNvPr id="6" name="TextBox 5">
            <a:extLst>
              <a:ext uri="{FF2B5EF4-FFF2-40B4-BE49-F238E27FC236}">
                <a16:creationId xmlns:a16="http://schemas.microsoft.com/office/drawing/2014/main" id="{2F66B02E-8265-595F-02EF-25E999197B18}"/>
              </a:ext>
            </a:extLst>
          </p:cNvPr>
          <p:cNvSpPr txBox="1"/>
          <p:nvPr/>
        </p:nvSpPr>
        <p:spPr>
          <a:xfrm>
            <a:off x="465138" y="2317788"/>
            <a:ext cx="3665073" cy="2118209"/>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dirty="0"/>
              <a:t>Application monitoring data</a:t>
            </a:r>
          </a:p>
          <a:p>
            <a:pPr marL="285750" indent="-285750">
              <a:lnSpc>
                <a:spcPct val="150000"/>
              </a:lnSpc>
              <a:buFont typeface="Arial" panose="020B0604020202020204" pitchFamily="34" charset="0"/>
              <a:buChar char="•"/>
            </a:pPr>
            <a:r>
              <a:rPr lang="en-US" dirty="0"/>
              <a:t>Guest OS monitoring</a:t>
            </a:r>
          </a:p>
          <a:p>
            <a:pPr marL="285750" indent="-285750">
              <a:lnSpc>
                <a:spcPct val="150000"/>
              </a:lnSpc>
              <a:buFont typeface="Arial" panose="020B0604020202020204" pitchFamily="34" charset="0"/>
              <a:buChar char="•"/>
            </a:pPr>
            <a:r>
              <a:rPr lang="en-US" dirty="0"/>
              <a:t>Azure resource monitoring </a:t>
            </a:r>
          </a:p>
          <a:p>
            <a:pPr marL="285750" indent="-285750">
              <a:lnSpc>
                <a:spcPct val="150000"/>
              </a:lnSpc>
              <a:buFont typeface="Arial" panose="020B0604020202020204" pitchFamily="34" charset="0"/>
              <a:buChar char="•"/>
            </a:pPr>
            <a:r>
              <a:rPr lang="en-US" dirty="0"/>
              <a:t>Azure subscription monitoring </a:t>
            </a:r>
          </a:p>
          <a:p>
            <a:pPr marL="285750" indent="-285750">
              <a:lnSpc>
                <a:spcPct val="150000"/>
              </a:lnSpc>
              <a:buFont typeface="Arial" panose="020B0604020202020204" pitchFamily="34" charset="0"/>
              <a:buChar char="•"/>
            </a:pPr>
            <a:r>
              <a:rPr lang="en-US" dirty="0"/>
              <a:t>Azure tenant monitoring</a:t>
            </a:r>
          </a:p>
        </p:txBody>
      </p:sp>
      <p:pic>
        <p:nvPicPr>
          <p:cNvPr id="2" name="Picture 1" descr="Data sources populate metrics and logs that are access by insights, visualization, analysis and integrate products. ">
            <a:extLst>
              <a:ext uri="{FF2B5EF4-FFF2-40B4-BE49-F238E27FC236}">
                <a16:creationId xmlns:a16="http://schemas.microsoft.com/office/drawing/2014/main" id="{955EC3B4-2861-467D-2F82-F7D061C2F1C6}"/>
              </a:ext>
            </a:extLst>
          </p:cNvPr>
          <p:cNvPicPr>
            <a:picLocks noChangeAspect="1"/>
          </p:cNvPicPr>
          <p:nvPr/>
        </p:nvPicPr>
        <p:blipFill>
          <a:blip r:embed="rId3"/>
          <a:stretch>
            <a:fillRect/>
          </a:stretch>
        </p:blipFill>
        <p:spPr>
          <a:xfrm>
            <a:off x="4212404" y="1249596"/>
            <a:ext cx="7758933" cy="4668320"/>
          </a:xfrm>
          <a:prstGeom prst="rect">
            <a:avLst/>
          </a:prstGeom>
        </p:spPr>
      </p:pic>
    </p:spTree>
    <p:extLst>
      <p:ext uri="{BB962C8B-B14F-4D97-AF65-F5344CB8AC3E}">
        <p14:creationId xmlns:p14="http://schemas.microsoft.com/office/powerpoint/2010/main" val="2860569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5D0E7-D372-4B3A-ACD4-E350C2EE142F}"/>
              </a:ext>
            </a:extLst>
          </p:cNvPr>
          <p:cNvSpPr>
            <a:spLocks noGrp="1"/>
          </p:cNvSpPr>
          <p:nvPr>
            <p:ph type="title"/>
          </p:nvPr>
        </p:nvSpPr>
        <p:spPr/>
        <p:txBody>
          <a:bodyPr/>
          <a:lstStyle/>
          <a:p>
            <a:r>
              <a:rPr lang="en-US" dirty="0"/>
              <a:t>Define Metrics and Logs</a:t>
            </a:r>
          </a:p>
        </p:txBody>
      </p:sp>
      <p:pic>
        <p:nvPicPr>
          <p:cNvPr id="18" name="Picture 17" descr="Metrics graph">
            <a:extLst>
              <a:ext uri="{FF2B5EF4-FFF2-40B4-BE49-F238E27FC236}">
                <a16:creationId xmlns:a16="http://schemas.microsoft.com/office/drawing/2014/main" id="{7EEF596C-2F46-4FB3-04FA-BEDF5709E4D2}"/>
              </a:ext>
            </a:extLst>
          </p:cNvPr>
          <p:cNvPicPr>
            <a:picLocks noChangeAspect="1"/>
          </p:cNvPicPr>
          <p:nvPr/>
        </p:nvPicPr>
        <p:blipFill>
          <a:blip r:embed="rId3"/>
          <a:stretch>
            <a:fillRect/>
          </a:stretch>
        </p:blipFill>
        <p:spPr>
          <a:xfrm>
            <a:off x="926708" y="1620939"/>
            <a:ext cx="4752975" cy="2152650"/>
          </a:xfrm>
          <a:prstGeom prst="rect">
            <a:avLst/>
          </a:prstGeom>
        </p:spPr>
      </p:pic>
      <p:pic>
        <p:nvPicPr>
          <p:cNvPr id="16" name="Picture 15" descr="Log query accessing analytics">
            <a:extLst>
              <a:ext uri="{FF2B5EF4-FFF2-40B4-BE49-F238E27FC236}">
                <a16:creationId xmlns:a16="http://schemas.microsoft.com/office/drawing/2014/main" id="{8BC83920-2E88-07E4-3AB5-1D56EE9FAB97}"/>
              </a:ext>
            </a:extLst>
          </p:cNvPr>
          <p:cNvPicPr>
            <a:picLocks noChangeAspect="1"/>
          </p:cNvPicPr>
          <p:nvPr/>
        </p:nvPicPr>
        <p:blipFill>
          <a:blip r:embed="rId4"/>
          <a:stretch>
            <a:fillRect/>
          </a:stretch>
        </p:blipFill>
        <p:spPr>
          <a:xfrm>
            <a:off x="6303392" y="1497101"/>
            <a:ext cx="5048250" cy="2114550"/>
          </a:xfrm>
          <a:prstGeom prst="rect">
            <a:avLst/>
          </a:prstGeom>
        </p:spPr>
      </p:pic>
      <p:sp>
        <p:nvSpPr>
          <p:cNvPr id="4" name="Rectangle 3">
            <a:extLst>
              <a:ext uri="{FF2B5EF4-FFF2-40B4-BE49-F238E27FC236}">
                <a16:creationId xmlns:a16="http://schemas.microsoft.com/office/drawing/2014/main" id="{3FAB3A5E-77DA-43B7-9713-D99DE6FE1B06}"/>
              </a:ext>
            </a:extLst>
          </p:cNvPr>
          <p:cNvSpPr/>
          <p:nvPr/>
        </p:nvSpPr>
        <p:spPr>
          <a:xfrm>
            <a:off x="460269" y="3883953"/>
            <a:ext cx="5404682" cy="2114550"/>
          </a:xfrm>
          <a:prstGeom prst="rect">
            <a:avLst/>
          </a:prstGeom>
          <a:solidFill>
            <a:schemeClr val="bg1">
              <a:lumMod val="95000"/>
            </a:schemeClr>
          </a:solidFill>
          <a:ln w="6350">
            <a:solidFill>
              <a:schemeClr val="bg1">
                <a:lumMod val="95000"/>
              </a:schemeClr>
            </a:solidFill>
          </a:ln>
          <a:effectLst/>
        </p:spPr>
        <p:style>
          <a:lnRef idx="0">
            <a:scrgbClr r="0" g="0" b="0"/>
          </a:lnRef>
          <a:fillRef idx="0">
            <a:scrgbClr r="0" g="0" b="0"/>
          </a:fillRef>
          <a:effectRef idx="0">
            <a:scrgbClr r="0" g="0" b="0"/>
          </a:effectRef>
          <a:fontRef idx="major"/>
        </p:style>
        <p:txBody>
          <a:bodyPr spcFirstLastPara="0" vert="horz" wrap="square" lIns="186521" tIns="139891" rIns="186521" bIns="139891" numCol="1" spcCol="1270" anchor="t" anchorCtr="0">
            <a:noAutofit/>
          </a:bodyPr>
          <a:lstStyle/>
          <a:p>
            <a:pPr marL="173038" indent="-173038" defTabSz="1088029">
              <a:spcBef>
                <a:spcPct val="0"/>
              </a:spcBef>
              <a:spcAft>
                <a:spcPct val="35000"/>
              </a:spcAft>
              <a:buFont typeface="Arial" panose="020B0604020202020204" pitchFamily="34" charset="0"/>
              <a:buChar char="•"/>
              <a:defRPr/>
            </a:pPr>
            <a:r>
              <a:rPr lang="en-US" sz="2000" kern="0" dirty="0">
                <a:solidFill>
                  <a:srgbClr val="1A1A1A"/>
                </a:solidFill>
                <a:latin typeface="Segoe UI"/>
              </a:rPr>
              <a:t>Metrics are numerical values that describe some aspect of a system at a point in time </a:t>
            </a:r>
          </a:p>
          <a:p>
            <a:pPr marL="173038" indent="-173038" defTabSz="1088029">
              <a:spcBef>
                <a:spcPct val="0"/>
              </a:spcBef>
              <a:spcAft>
                <a:spcPct val="35000"/>
              </a:spcAft>
              <a:buFont typeface="Arial" panose="020B0604020202020204" pitchFamily="34" charset="0"/>
              <a:buChar char="•"/>
              <a:defRPr/>
            </a:pPr>
            <a:r>
              <a:rPr lang="en-US" sz="2000" kern="0" dirty="0">
                <a:solidFill>
                  <a:srgbClr val="1A1A1A"/>
                </a:solidFill>
                <a:latin typeface="Segoe UI"/>
              </a:rPr>
              <a:t>They are lightweight and capable of supporting near real-time scenarios</a:t>
            </a:r>
          </a:p>
        </p:txBody>
      </p:sp>
      <p:sp>
        <p:nvSpPr>
          <p:cNvPr id="5" name="Rectangle 4">
            <a:extLst>
              <a:ext uri="{FF2B5EF4-FFF2-40B4-BE49-F238E27FC236}">
                <a16:creationId xmlns:a16="http://schemas.microsoft.com/office/drawing/2014/main" id="{F681698F-B3CC-4FEC-AF3B-32CD71C59CCB}"/>
              </a:ext>
            </a:extLst>
          </p:cNvPr>
          <p:cNvSpPr/>
          <p:nvPr/>
        </p:nvSpPr>
        <p:spPr>
          <a:xfrm>
            <a:off x="6045847" y="3883953"/>
            <a:ext cx="5404682" cy="2114550"/>
          </a:xfrm>
          <a:prstGeom prst="rect">
            <a:avLst/>
          </a:prstGeom>
          <a:solidFill>
            <a:schemeClr val="bg1">
              <a:lumMod val="95000"/>
            </a:schemeClr>
          </a:solidFill>
          <a:ln w="6350">
            <a:solidFill>
              <a:schemeClr val="bg1">
                <a:lumMod val="95000"/>
              </a:schemeClr>
            </a:solidFill>
          </a:ln>
          <a:effectLst/>
        </p:spPr>
        <p:style>
          <a:lnRef idx="0">
            <a:scrgbClr r="0" g="0" b="0"/>
          </a:lnRef>
          <a:fillRef idx="0">
            <a:scrgbClr r="0" g="0" b="0"/>
          </a:fillRef>
          <a:effectRef idx="0">
            <a:scrgbClr r="0" g="0" b="0"/>
          </a:effectRef>
          <a:fontRef idx="major"/>
        </p:style>
        <p:txBody>
          <a:bodyPr spcFirstLastPara="0" vert="horz" wrap="square" lIns="186521" tIns="139891" rIns="186521" bIns="139891" numCol="1" spcCol="1270" anchor="ctr" anchorCtr="0">
            <a:noAutofit/>
          </a:bodyPr>
          <a:lstStyle/>
          <a:p>
            <a:pPr marL="230188" indent="-230188" defTabSz="1088029">
              <a:spcBef>
                <a:spcPct val="0"/>
              </a:spcBef>
              <a:spcAft>
                <a:spcPct val="35000"/>
              </a:spcAft>
              <a:buFont typeface="Arial" panose="020B0604020202020204" pitchFamily="34" charset="0"/>
              <a:buChar char="•"/>
              <a:defRPr/>
            </a:pPr>
            <a:r>
              <a:rPr lang="en-US" sz="2000" kern="0" dirty="0">
                <a:solidFill>
                  <a:srgbClr val="1A1A1A"/>
                </a:solidFill>
                <a:latin typeface="Segoe UI"/>
              </a:rPr>
              <a:t>Logs contain different kinds of data organized into records with different sets of properties for each type</a:t>
            </a:r>
          </a:p>
          <a:p>
            <a:pPr marL="230188" indent="-230188" defTabSz="1088029">
              <a:spcBef>
                <a:spcPct val="0"/>
              </a:spcBef>
              <a:spcAft>
                <a:spcPct val="35000"/>
              </a:spcAft>
              <a:buFont typeface="Arial" panose="020B0604020202020204" pitchFamily="34" charset="0"/>
              <a:buChar char="•"/>
              <a:defRPr/>
            </a:pPr>
            <a:r>
              <a:rPr lang="en-US" sz="2000" kern="0" dirty="0">
                <a:solidFill>
                  <a:srgbClr val="1A1A1A"/>
                </a:solidFill>
                <a:latin typeface="Segoe UI"/>
              </a:rPr>
              <a:t>Telemetry (events, traces) and performance data can be combined for analysis</a:t>
            </a:r>
          </a:p>
        </p:txBody>
      </p:sp>
      <p:cxnSp>
        <p:nvCxnSpPr>
          <p:cNvPr id="10" name="Straight Connector 9">
            <a:extLst>
              <a:ext uri="{FF2B5EF4-FFF2-40B4-BE49-F238E27FC236}">
                <a16:creationId xmlns:a16="http://schemas.microsoft.com/office/drawing/2014/main" id="{F9E3EF93-0300-45BD-AF98-3815FA263BAA}"/>
              </a:ext>
              <a:ext uri="{C183D7F6-B498-43B3-948B-1728B52AA6E4}">
                <adec:decorative xmlns:adec="http://schemas.microsoft.com/office/drawing/2017/decorative" val="1"/>
              </a:ext>
            </a:extLst>
          </p:cNvPr>
          <p:cNvCxnSpPr>
            <a:cxnSpLocks/>
          </p:cNvCxnSpPr>
          <p:nvPr/>
        </p:nvCxnSpPr>
        <p:spPr>
          <a:xfrm>
            <a:off x="6045847" y="1575011"/>
            <a:ext cx="0" cy="2053141"/>
          </a:xfrm>
          <a:prstGeom prst="line">
            <a:avLst/>
          </a:prstGeom>
          <a:ln>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1557769"/>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Describe Activity Log Events</a:t>
            </a:r>
          </a:p>
        </p:txBody>
      </p:sp>
      <p:sp>
        <p:nvSpPr>
          <p:cNvPr id="5" name="Rectangle 4">
            <a:extLst>
              <a:ext uri="{FF2B5EF4-FFF2-40B4-BE49-F238E27FC236}">
                <a16:creationId xmlns:a16="http://schemas.microsoft.com/office/drawing/2014/main" id="{357F55D2-E14D-4A5D-8325-843B30BD4D71}"/>
              </a:ext>
              <a:ext uri="{C183D7F6-B498-43B3-948B-1728B52AA6E4}">
                <adec:decorative xmlns:adec="http://schemas.microsoft.com/office/drawing/2017/decorative" val="0"/>
              </a:ext>
            </a:extLst>
          </p:cNvPr>
          <p:cNvSpPr/>
          <p:nvPr/>
        </p:nvSpPr>
        <p:spPr bwMode="auto">
          <a:xfrm>
            <a:off x="498956" y="1438141"/>
            <a:ext cx="4943630" cy="754810"/>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a:spcBef>
                <a:spcPts val="1200"/>
              </a:spcBef>
            </a:pPr>
            <a:r>
              <a:rPr lang="en-US" dirty="0">
                <a:solidFill>
                  <a:schemeClr val="tx1"/>
                </a:solidFill>
              </a:rPr>
              <a:t>Send data to Log Analytics for advanced search and alerts</a:t>
            </a:r>
          </a:p>
        </p:txBody>
      </p:sp>
      <p:sp>
        <p:nvSpPr>
          <p:cNvPr id="7" name="Rectangle 6">
            <a:extLst>
              <a:ext uri="{FF2B5EF4-FFF2-40B4-BE49-F238E27FC236}">
                <a16:creationId xmlns:a16="http://schemas.microsoft.com/office/drawing/2014/main" id="{242D2465-A880-4BE1-8C8E-B6E01F30DC17}"/>
              </a:ext>
              <a:ext uri="{C183D7F6-B498-43B3-948B-1728B52AA6E4}">
                <adec:decorative xmlns:adec="http://schemas.microsoft.com/office/drawing/2017/decorative" val="0"/>
              </a:ext>
            </a:extLst>
          </p:cNvPr>
          <p:cNvSpPr/>
          <p:nvPr/>
        </p:nvSpPr>
        <p:spPr bwMode="auto">
          <a:xfrm>
            <a:off x="498955" y="2321052"/>
            <a:ext cx="4943630" cy="754810"/>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a:spcBef>
                <a:spcPts val="1200"/>
              </a:spcBef>
            </a:pPr>
            <a:r>
              <a:rPr lang="en-US" dirty="0">
                <a:solidFill>
                  <a:schemeClr val="tx1"/>
                </a:solidFill>
              </a:rPr>
              <a:t>Query or manage events in the Portal, PowerShell, CLI, and REST API</a:t>
            </a:r>
          </a:p>
        </p:txBody>
      </p:sp>
      <p:sp>
        <p:nvSpPr>
          <p:cNvPr id="8" name="Rectangle 7">
            <a:extLst>
              <a:ext uri="{FF2B5EF4-FFF2-40B4-BE49-F238E27FC236}">
                <a16:creationId xmlns:a16="http://schemas.microsoft.com/office/drawing/2014/main" id="{B9F2695C-69C7-4A48-B50A-9E53E4433874}"/>
              </a:ext>
              <a:ext uri="{C183D7F6-B498-43B3-948B-1728B52AA6E4}">
                <adec:decorative xmlns:adec="http://schemas.microsoft.com/office/drawing/2017/decorative" val="0"/>
              </a:ext>
            </a:extLst>
          </p:cNvPr>
          <p:cNvSpPr/>
          <p:nvPr/>
        </p:nvSpPr>
        <p:spPr bwMode="auto">
          <a:xfrm>
            <a:off x="498955" y="3203963"/>
            <a:ext cx="4943630" cy="754810"/>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a:spcBef>
                <a:spcPts val="1200"/>
              </a:spcBef>
            </a:pPr>
            <a:r>
              <a:rPr lang="en-US" dirty="0">
                <a:solidFill>
                  <a:schemeClr val="tx1"/>
                </a:solidFill>
              </a:rPr>
              <a:t>Stream information to Event Hub</a:t>
            </a:r>
          </a:p>
        </p:txBody>
      </p:sp>
      <p:sp>
        <p:nvSpPr>
          <p:cNvPr id="9" name="Rectangle 8">
            <a:extLst>
              <a:ext uri="{FF2B5EF4-FFF2-40B4-BE49-F238E27FC236}">
                <a16:creationId xmlns:a16="http://schemas.microsoft.com/office/drawing/2014/main" id="{AAFBC828-F20C-46FA-8217-ADBA06E6CAC1}"/>
              </a:ext>
              <a:ext uri="{C183D7F6-B498-43B3-948B-1728B52AA6E4}">
                <adec:decorative xmlns:adec="http://schemas.microsoft.com/office/drawing/2017/decorative" val="0"/>
              </a:ext>
            </a:extLst>
          </p:cNvPr>
          <p:cNvSpPr/>
          <p:nvPr/>
        </p:nvSpPr>
        <p:spPr bwMode="auto">
          <a:xfrm>
            <a:off x="498955" y="4086874"/>
            <a:ext cx="4943630" cy="754810"/>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a:spcBef>
                <a:spcPts val="1200"/>
              </a:spcBef>
            </a:pPr>
            <a:r>
              <a:rPr lang="en-US" dirty="0">
                <a:solidFill>
                  <a:schemeClr val="tx1"/>
                </a:solidFill>
              </a:rPr>
              <a:t>Archive data to a storage account</a:t>
            </a:r>
          </a:p>
        </p:txBody>
      </p:sp>
      <p:sp>
        <p:nvSpPr>
          <p:cNvPr id="10" name="Rectangle 9">
            <a:extLst>
              <a:ext uri="{FF2B5EF4-FFF2-40B4-BE49-F238E27FC236}">
                <a16:creationId xmlns:a16="http://schemas.microsoft.com/office/drawing/2014/main" id="{79947888-DFAA-44C7-AE4B-812878144B7F}"/>
              </a:ext>
              <a:ext uri="{C183D7F6-B498-43B3-948B-1728B52AA6E4}">
                <adec:decorative xmlns:adec="http://schemas.microsoft.com/office/drawing/2017/decorative" val="0"/>
              </a:ext>
            </a:extLst>
          </p:cNvPr>
          <p:cNvSpPr/>
          <p:nvPr/>
        </p:nvSpPr>
        <p:spPr bwMode="auto">
          <a:xfrm>
            <a:off x="498955" y="4969784"/>
            <a:ext cx="4943630" cy="754810"/>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a:spcBef>
                <a:spcPts val="1200"/>
              </a:spcBef>
            </a:pPr>
            <a:r>
              <a:rPr lang="en-US" dirty="0">
                <a:solidFill>
                  <a:schemeClr val="tx1"/>
                </a:solidFill>
              </a:rPr>
              <a:t>Analyze data with Power BI</a:t>
            </a:r>
          </a:p>
        </p:txBody>
      </p:sp>
      <p:grpSp>
        <p:nvGrpSpPr>
          <p:cNvPr id="34" name="Group 33" descr="Activity logs are shown in the Azure infrastructure. ">
            <a:extLst>
              <a:ext uri="{FF2B5EF4-FFF2-40B4-BE49-F238E27FC236}">
                <a16:creationId xmlns:a16="http://schemas.microsoft.com/office/drawing/2014/main" id="{F4DCB96E-34A1-B36C-C5FD-F976F1E4CF23}"/>
              </a:ext>
            </a:extLst>
          </p:cNvPr>
          <p:cNvGrpSpPr/>
          <p:nvPr/>
        </p:nvGrpSpPr>
        <p:grpSpPr>
          <a:xfrm>
            <a:off x="6051932" y="1494759"/>
            <a:ext cx="5474734" cy="4604910"/>
            <a:chOff x="5805355" y="1381745"/>
            <a:chExt cx="5474734" cy="4604910"/>
          </a:xfrm>
        </p:grpSpPr>
        <p:sp>
          <p:nvSpPr>
            <p:cNvPr id="33" name="Rectangle 32">
              <a:extLst>
                <a:ext uri="{FF2B5EF4-FFF2-40B4-BE49-F238E27FC236}">
                  <a16:creationId xmlns:a16="http://schemas.microsoft.com/office/drawing/2014/main" id="{C639C34F-C315-39DF-5237-75649416ACD1}"/>
                </a:ext>
              </a:extLst>
            </p:cNvPr>
            <p:cNvSpPr/>
            <p:nvPr/>
          </p:nvSpPr>
          <p:spPr bwMode="auto">
            <a:xfrm>
              <a:off x="8825645" y="4165365"/>
              <a:ext cx="2452589" cy="1082626"/>
            </a:xfrm>
            <a:prstGeom prst="rect">
              <a:avLst/>
            </a:prstGeom>
            <a:solidFill>
              <a:schemeClr val="bg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15" name="Group 14">
              <a:extLst>
                <a:ext uri="{FF2B5EF4-FFF2-40B4-BE49-F238E27FC236}">
                  <a16:creationId xmlns:a16="http://schemas.microsoft.com/office/drawing/2014/main" id="{0F8831C6-F034-CDB3-06D6-00FBC7C4E45F}"/>
                </a:ext>
              </a:extLst>
            </p:cNvPr>
            <p:cNvGrpSpPr/>
            <p:nvPr/>
          </p:nvGrpSpPr>
          <p:grpSpPr>
            <a:xfrm>
              <a:off x="5919811" y="1390217"/>
              <a:ext cx="2452590" cy="3857774"/>
              <a:chOff x="5457474" y="1312369"/>
              <a:chExt cx="2091560" cy="4378555"/>
            </a:xfrm>
            <a:solidFill>
              <a:schemeClr val="bg1"/>
            </a:solidFill>
          </p:grpSpPr>
          <p:sp>
            <p:nvSpPr>
              <p:cNvPr id="11" name="Rectangle 10">
                <a:extLst>
                  <a:ext uri="{FF2B5EF4-FFF2-40B4-BE49-F238E27FC236}">
                    <a16:creationId xmlns:a16="http://schemas.microsoft.com/office/drawing/2014/main" id="{EF7D69D4-72C2-1CC7-38D1-84AD0DD96ADD}"/>
                  </a:ext>
                </a:extLst>
              </p:cNvPr>
              <p:cNvSpPr/>
              <p:nvPr/>
            </p:nvSpPr>
            <p:spPr bwMode="auto">
              <a:xfrm>
                <a:off x="5457475" y="1312369"/>
                <a:ext cx="2091559" cy="1429806"/>
              </a:xfrm>
              <a:prstGeom prst="rect">
                <a:avLst/>
              </a:prstGeom>
              <a:grp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a:extLst>
                  <a:ext uri="{FF2B5EF4-FFF2-40B4-BE49-F238E27FC236}">
                    <a16:creationId xmlns:a16="http://schemas.microsoft.com/office/drawing/2014/main" id="{393A75B0-9001-F17C-A264-9F8B5DC35240}"/>
                  </a:ext>
                </a:extLst>
              </p:cNvPr>
              <p:cNvSpPr/>
              <p:nvPr/>
            </p:nvSpPr>
            <p:spPr bwMode="auto">
              <a:xfrm>
                <a:off x="5457474" y="2747483"/>
                <a:ext cx="2091559" cy="830020"/>
              </a:xfrm>
              <a:prstGeom prst="rect">
                <a:avLst/>
              </a:prstGeom>
              <a:grp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a:extLst>
                  <a:ext uri="{FF2B5EF4-FFF2-40B4-BE49-F238E27FC236}">
                    <a16:creationId xmlns:a16="http://schemas.microsoft.com/office/drawing/2014/main" id="{5D68086D-BEC8-A1F6-01F9-BB3C4B00E4ED}"/>
                  </a:ext>
                </a:extLst>
              </p:cNvPr>
              <p:cNvSpPr/>
              <p:nvPr/>
            </p:nvSpPr>
            <p:spPr bwMode="auto">
              <a:xfrm>
                <a:off x="5457474" y="3594472"/>
                <a:ext cx="2091559" cy="830020"/>
              </a:xfrm>
              <a:prstGeom prst="rect">
                <a:avLst/>
              </a:prstGeom>
              <a:grp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4" name="Rectangle 13">
                <a:extLst>
                  <a:ext uri="{FF2B5EF4-FFF2-40B4-BE49-F238E27FC236}">
                    <a16:creationId xmlns:a16="http://schemas.microsoft.com/office/drawing/2014/main" id="{9D4CE88C-B330-7DDF-4FA6-42886FCBCA36}"/>
                  </a:ext>
                </a:extLst>
              </p:cNvPr>
              <p:cNvSpPr/>
              <p:nvPr/>
            </p:nvSpPr>
            <p:spPr bwMode="auto">
              <a:xfrm>
                <a:off x="5457474" y="4429799"/>
                <a:ext cx="2091559" cy="1261125"/>
              </a:xfrm>
              <a:prstGeom prst="rect">
                <a:avLst/>
              </a:prstGeom>
              <a:grp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grpSp>
        <p:sp>
          <p:nvSpPr>
            <p:cNvPr id="16" name="Rectangle 15">
              <a:extLst>
                <a:ext uri="{FF2B5EF4-FFF2-40B4-BE49-F238E27FC236}">
                  <a16:creationId xmlns:a16="http://schemas.microsoft.com/office/drawing/2014/main" id="{C0E21A55-6CD5-7C0E-C134-F97AE0C9396A}"/>
                </a:ext>
              </a:extLst>
            </p:cNvPr>
            <p:cNvSpPr/>
            <p:nvPr/>
          </p:nvSpPr>
          <p:spPr bwMode="auto">
            <a:xfrm>
              <a:off x="6213939" y="1824894"/>
              <a:ext cx="1864332" cy="454530"/>
            </a:xfrm>
            <a:prstGeom prst="rect">
              <a:avLst/>
            </a:prstGeom>
            <a:solidFill>
              <a:schemeClr val="tx2">
                <a:lumMod val="20000"/>
                <a:lumOff val="80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Application logs</a:t>
              </a:r>
            </a:p>
          </p:txBody>
        </p:sp>
        <p:sp>
          <p:nvSpPr>
            <p:cNvPr id="19" name="Rectangle 18">
              <a:extLst>
                <a:ext uri="{FF2B5EF4-FFF2-40B4-BE49-F238E27FC236}">
                  <a16:creationId xmlns:a16="http://schemas.microsoft.com/office/drawing/2014/main" id="{C78A05AA-8586-3070-CA67-E92767842E21}"/>
                </a:ext>
              </a:extLst>
            </p:cNvPr>
            <p:cNvSpPr/>
            <p:nvPr/>
          </p:nvSpPr>
          <p:spPr bwMode="auto">
            <a:xfrm>
              <a:off x="6213939" y="2488964"/>
              <a:ext cx="1864332" cy="454530"/>
            </a:xfrm>
            <a:prstGeom prst="rect">
              <a:avLst/>
            </a:prstGeom>
            <a:solidFill>
              <a:schemeClr val="tx2">
                <a:lumMod val="20000"/>
                <a:lumOff val="80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Diagnostic logs</a:t>
              </a:r>
            </a:p>
          </p:txBody>
        </p:sp>
        <p:sp>
          <p:nvSpPr>
            <p:cNvPr id="20" name="Rectangle 19">
              <a:extLst>
                <a:ext uri="{FF2B5EF4-FFF2-40B4-BE49-F238E27FC236}">
                  <a16:creationId xmlns:a16="http://schemas.microsoft.com/office/drawing/2014/main" id="{DFB7D8EC-20CF-FBBC-1FA8-A383A68BFD47}"/>
                </a:ext>
              </a:extLst>
            </p:cNvPr>
            <p:cNvSpPr/>
            <p:nvPr/>
          </p:nvSpPr>
          <p:spPr bwMode="auto">
            <a:xfrm>
              <a:off x="6213939" y="4346931"/>
              <a:ext cx="1864332" cy="454530"/>
            </a:xfrm>
            <a:prstGeom prst="rect">
              <a:avLst/>
            </a:prstGeom>
            <a:solidFill>
              <a:schemeClr val="tx2">
                <a:lumMod val="20000"/>
                <a:lumOff val="80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Activity logs</a:t>
              </a:r>
            </a:p>
          </p:txBody>
        </p:sp>
        <p:sp>
          <p:nvSpPr>
            <p:cNvPr id="22" name="TextBox 21">
              <a:extLst>
                <a:ext uri="{FF2B5EF4-FFF2-40B4-BE49-F238E27FC236}">
                  <a16:creationId xmlns:a16="http://schemas.microsoft.com/office/drawing/2014/main" id="{04645ED3-90FC-FD74-8703-52312E1AA152}"/>
                </a:ext>
              </a:extLst>
            </p:cNvPr>
            <p:cNvSpPr txBox="1"/>
            <p:nvPr/>
          </p:nvSpPr>
          <p:spPr>
            <a:xfrm>
              <a:off x="5805355" y="2999532"/>
              <a:ext cx="1209305"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Guest OS</a:t>
              </a:r>
            </a:p>
          </p:txBody>
        </p:sp>
        <p:sp>
          <p:nvSpPr>
            <p:cNvPr id="23" name="TextBox 22">
              <a:extLst>
                <a:ext uri="{FF2B5EF4-FFF2-40B4-BE49-F238E27FC236}">
                  <a16:creationId xmlns:a16="http://schemas.microsoft.com/office/drawing/2014/main" id="{4C0A0B48-9787-1504-6ADF-C88B5928E6B6}"/>
                </a:ext>
              </a:extLst>
            </p:cNvPr>
            <p:cNvSpPr txBox="1"/>
            <p:nvPr/>
          </p:nvSpPr>
          <p:spPr>
            <a:xfrm>
              <a:off x="5805355" y="3559901"/>
              <a:ext cx="2229906"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Host virtual machine</a:t>
              </a:r>
            </a:p>
          </p:txBody>
        </p:sp>
        <p:sp>
          <p:nvSpPr>
            <p:cNvPr id="24" name="TextBox 23">
              <a:extLst>
                <a:ext uri="{FF2B5EF4-FFF2-40B4-BE49-F238E27FC236}">
                  <a16:creationId xmlns:a16="http://schemas.microsoft.com/office/drawing/2014/main" id="{AA100974-DE94-CC72-1092-9F6EC8A67573}"/>
                </a:ext>
              </a:extLst>
            </p:cNvPr>
            <p:cNvSpPr txBox="1"/>
            <p:nvPr/>
          </p:nvSpPr>
          <p:spPr>
            <a:xfrm>
              <a:off x="6063187" y="4827786"/>
              <a:ext cx="2148089"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Azure infrastructure</a:t>
              </a:r>
            </a:p>
          </p:txBody>
        </p:sp>
        <p:sp>
          <p:nvSpPr>
            <p:cNvPr id="25" name="TextBox 24">
              <a:extLst>
                <a:ext uri="{FF2B5EF4-FFF2-40B4-BE49-F238E27FC236}">
                  <a16:creationId xmlns:a16="http://schemas.microsoft.com/office/drawing/2014/main" id="{A9EEA2BB-4283-FEC1-B126-1307AFFC44D2}"/>
                </a:ext>
              </a:extLst>
            </p:cNvPr>
            <p:cNvSpPr txBox="1"/>
            <p:nvPr/>
          </p:nvSpPr>
          <p:spPr>
            <a:xfrm>
              <a:off x="6336235" y="5247991"/>
              <a:ext cx="1667188" cy="738664"/>
            </a:xfrm>
            <a:prstGeom prst="rect">
              <a:avLst/>
            </a:prstGeom>
            <a:noFill/>
          </p:spPr>
          <p:txBody>
            <a:bodyPr wrap="none" lIns="182880" tIns="146304" rIns="182880" bIns="146304" rtlCol="0">
              <a:spAutoFit/>
            </a:bodyPr>
            <a:lstStyle/>
            <a:p>
              <a:pPr algn="ctr">
                <a:lnSpc>
                  <a:spcPct val="90000"/>
                </a:lnSpc>
              </a:pPr>
              <a:r>
                <a:rPr lang="en-US" sz="1600" dirty="0">
                  <a:gradFill>
                    <a:gsLst>
                      <a:gs pos="2917">
                        <a:schemeClr val="tx1"/>
                      </a:gs>
                      <a:gs pos="30000">
                        <a:schemeClr val="tx1"/>
                      </a:gs>
                    </a:gsLst>
                    <a:lin ang="5400000" scaled="0"/>
                  </a:gradFill>
                </a:rPr>
                <a:t>Compute </a:t>
              </a:r>
            </a:p>
            <a:p>
              <a:pPr algn="ctr">
                <a:lnSpc>
                  <a:spcPct val="90000"/>
                </a:lnSpc>
              </a:pPr>
              <a:r>
                <a:rPr lang="en-US" sz="1600" dirty="0">
                  <a:gradFill>
                    <a:gsLst>
                      <a:gs pos="2917">
                        <a:schemeClr val="tx1"/>
                      </a:gs>
                      <a:gs pos="30000">
                        <a:schemeClr val="tx1"/>
                      </a:gs>
                    </a:gsLst>
                    <a:lin ang="5400000" scaled="0"/>
                  </a:gradFill>
                </a:rPr>
                <a:t>resources only</a:t>
              </a:r>
            </a:p>
          </p:txBody>
        </p:sp>
        <p:sp>
          <p:nvSpPr>
            <p:cNvPr id="26" name="Rectangle 25">
              <a:extLst>
                <a:ext uri="{FF2B5EF4-FFF2-40B4-BE49-F238E27FC236}">
                  <a16:creationId xmlns:a16="http://schemas.microsoft.com/office/drawing/2014/main" id="{71EA8753-BED0-4201-5C30-4904FA82CE63}"/>
                </a:ext>
              </a:extLst>
            </p:cNvPr>
            <p:cNvSpPr/>
            <p:nvPr/>
          </p:nvSpPr>
          <p:spPr bwMode="auto">
            <a:xfrm>
              <a:off x="8827500" y="1397477"/>
              <a:ext cx="2452589" cy="2765532"/>
            </a:xfrm>
            <a:prstGeom prst="rect">
              <a:avLst/>
            </a:prstGeom>
            <a:solidFill>
              <a:schemeClr val="bg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 name="TextBox 26">
              <a:extLst>
                <a:ext uri="{FF2B5EF4-FFF2-40B4-BE49-F238E27FC236}">
                  <a16:creationId xmlns:a16="http://schemas.microsoft.com/office/drawing/2014/main" id="{B0E97585-64C3-D8B0-1F7B-9B256C1E31B1}"/>
                </a:ext>
              </a:extLst>
            </p:cNvPr>
            <p:cNvSpPr txBox="1"/>
            <p:nvPr/>
          </p:nvSpPr>
          <p:spPr>
            <a:xfrm>
              <a:off x="5825767" y="1383803"/>
              <a:ext cx="1395254"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Application</a:t>
              </a:r>
            </a:p>
          </p:txBody>
        </p:sp>
        <p:sp>
          <p:nvSpPr>
            <p:cNvPr id="21" name="TextBox 20">
              <a:extLst>
                <a:ext uri="{FF2B5EF4-FFF2-40B4-BE49-F238E27FC236}">
                  <a16:creationId xmlns:a16="http://schemas.microsoft.com/office/drawing/2014/main" id="{C2F4756D-DB95-640F-2F04-D423DFBBFD58}"/>
                </a:ext>
              </a:extLst>
            </p:cNvPr>
            <p:cNvSpPr txBox="1"/>
            <p:nvPr/>
          </p:nvSpPr>
          <p:spPr>
            <a:xfrm>
              <a:off x="8748141" y="1381745"/>
              <a:ext cx="1188082"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Resource</a:t>
              </a:r>
            </a:p>
          </p:txBody>
        </p:sp>
        <p:sp>
          <p:nvSpPr>
            <p:cNvPr id="28" name="Rectangle 27">
              <a:extLst>
                <a:ext uri="{FF2B5EF4-FFF2-40B4-BE49-F238E27FC236}">
                  <a16:creationId xmlns:a16="http://schemas.microsoft.com/office/drawing/2014/main" id="{824A0268-9FC6-6D53-DADE-34EEBA940F3D}"/>
                </a:ext>
              </a:extLst>
            </p:cNvPr>
            <p:cNvSpPr/>
            <p:nvPr/>
          </p:nvSpPr>
          <p:spPr bwMode="auto">
            <a:xfrm>
              <a:off x="9095516" y="2429958"/>
              <a:ext cx="1864332" cy="454530"/>
            </a:xfrm>
            <a:prstGeom prst="rect">
              <a:avLst/>
            </a:prstGeom>
            <a:solidFill>
              <a:schemeClr val="tx2">
                <a:lumMod val="20000"/>
                <a:lumOff val="80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Diagnostic logs</a:t>
              </a:r>
            </a:p>
          </p:txBody>
        </p:sp>
        <p:sp>
          <p:nvSpPr>
            <p:cNvPr id="30" name="Rectangle 29">
              <a:extLst>
                <a:ext uri="{FF2B5EF4-FFF2-40B4-BE49-F238E27FC236}">
                  <a16:creationId xmlns:a16="http://schemas.microsoft.com/office/drawing/2014/main" id="{9F537377-1A7B-7825-CC30-CB0570D79145}"/>
                </a:ext>
              </a:extLst>
            </p:cNvPr>
            <p:cNvSpPr/>
            <p:nvPr/>
          </p:nvSpPr>
          <p:spPr bwMode="auto">
            <a:xfrm>
              <a:off x="9109500" y="4354119"/>
              <a:ext cx="1864332" cy="454530"/>
            </a:xfrm>
            <a:prstGeom prst="rect">
              <a:avLst/>
            </a:prstGeom>
            <a:solidFill>
              <a:schemeClr val="tx2">
                <a:lumMod val="20000"/>
                <a:lumOff val="80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Activity logs</a:t>
              </a:r>
            </a:p>
          </p:txBody>
        </p:sp>
        <p:sp>
          <p:nvSpPr>
            <p:cNvPr id="31" name="TextBox 30">
              <a:extLst>
                <a:ext uri="{FF2B5EF4-FFF2-40B4-BE49-F238E27FC236}">
                  <a16:creationId xmlns:a16="http://schemas.microsoft.com/office/drawing/2014/main" id="{AEF5D587-4774-FEA9-0203-28E6D7C8DEE3}"/>
                </a:ext>
              </a:extLst>
            </p:cNvPr>
            <p:cNvSpPr txBox="1"/>
            <p:nvPr/>
          </p:nvSpPr>
          <p:spPr>
            <a:xfrm>
              <a:off x="8967621" y="4827786"/>
              <a:ext cx="2148089"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Azure infrastructure</a:t>
              </a:r>
            </a:p>
          </p:txBody>
        </p:sp>
        <p:sp>
          <p:nvSpPr>
            <p:cNvPr id="32" name="TextBox 31">
              <a:extLst>
                <a:ext uri="{FF2B5EF4-FFF2-40B4-BE49-F238E27FC236}">
                  <a16:creationId xmlns:a16="http://schemas.microsoft.com/office/drawing/2014/main" id="{EE0D02B6-3ED3-6F5B-9DC6-8C3666C9A42B}"/>
                </a:ext>
              </a:extLst>
            </p:cNvPr>
            <p:cNvSpPr txBox="1"/>
            <p:nvPr/>
          </p:nvSpPr>
          <p:spPr>
            <a:xfrm>
              <a:off x="9176844" y="5227716"/>
              <a:ext cx="1698222" cy="738664"/>
            </a:xfrm>
            <a:prstGeom prst="rect">
              <a:avLst/>
            </a:prstGeom>
            <a:noFill/>
          </p:spPr>
          <p:txBody>
            <a:bodyPr wrap="none" lIns="182880" tIns="146304" rIns="182880" bIns="146304" rtlCol="0">
              <a:spAutoFit/>
            </a:bodyPr>
            <a:lstStyle/>
            <a:p>
              <a:pPr algn="ctr">
                <a:lnSpc>
                  <a:spcPct val="90000"/>
                </a:lnSpc>
              </a:pPr>
              <a:r>
                <a:rPr lang="en-US" sz="1600" dirty="0">
                  <a:gradFill>
                    <a:gsLst>
                      <a:gs pos="2917">
                        <a:schemeClr val="tx1"/>
                      </a:gs>
                      <a:gs pos="30000">
                        <a:schemeClr val="tx1"/>
                      </a:gs>
                    </a:gsLst>
                    <a:lin ang="5400000" scaled="0"/>
                  </a:gradFill>
                </a:rPr>
                <a:t>Non-compute </a:t>
              </a:r>
            </a:p>
            <a:p>
              <a:pPr algn="ctr">
                <a:lnSpc>
                  <a:spcPct val="90000"/>
                </a:lnSpc>
              </a:pPr>
              <a:r>
                <a:rPr lang="en-US" sz="1600" dirty="0">
                  <a:gradFill>
                    <a:gsLst>
                      <a:gs pos="2917">
                        <a:schemeClr val="tx1"/>
                      </a:gs>
                      <a:gs pos="30000">
                        <a:schemeClr val="tx1"/>
                      </a:gs>
                    </a:gsLst>
                    <a:lin ang="5400000" scaled="0"/>
                  </a:gradFill>
                </a:rPr>
                <a:t>resources only</a:t>
              </a:r>
            </a:p>
          </p:txBody>
        </p:sp>
      </p:grpSp>
    </p:spTree>
    <p:extLst>
      <p:ext uri="{BB962C8B-B14F-4D97-AF65-F5344CB8AC3E}">
        <p14:creationId xmlns:p14="http://schemas.microsoft.com/office/powerpoint/2010/main" val="3842516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1_Azure 1">
  <a:themeElements>
    <a:clrScheme name="Custom 3">
      <a:dk1>
        <a:srgbClr val="000000"/>
      </a:dk1>
      <a:lt1>
        <a:srgbClr val="FFFFFF"/>
      </a:lt1>
      <a:dk2>
        <a:srgbClr val="0078D3"/>
      </a:dk2>
      <a:lt2>
        <a:srgbClr val="FFFFFF"/>
      </a:lt2>
      <a:accent1>
        <a:srgbClr val="EBEBEB"/>
      </a:accent1>
      <a:accent2>
        <a:srgbClr val="75757A"/>
      </a:accent2>
      <a:accent3>
        <a:srgbClr val="000041"/>
      </a:accent3>
      <a:accent4>
        <a:srgbClr val="0078D3"/>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1a19d03a-48bc-4359-8038-5b5f6d5847c3}"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2478</Words>
  <Application>Microsoft Office PowerPoint</Application>
  <PresentationFormat>Custom</PresentationFormat>
  <Paragraphs>267</Paragraphs>
  <Slides>30</Slides>
  <Notes>26</Notes>
  <HiddenSlides>1</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Consolas</vt:lpstr>
      <vt:lpstr>Segoe UI</vt:lpstr>
      <vt:lpstr>Segoe UI Light</vt:lpstr>
      <vt:lpstr>Segoe UI Semibold</vt:lpstr>
      <vt:lpstr>Segoe UI Semilight</vt:lpstr>
      <vt:lpstr>Symbol</vt:lpstr>
      <vt:lpstr>Wingdings</vt:lpstr>
      <vt:lpstr>1_Azure 1</vt:lpstr>
      <vt:lpstr>AZ-104T00A Administer Monitoring</vt:lpstr>
      <vt:lpstr>Learning Objectives - Administer Monitoring </vt:lpstr>
      <vt:lpstr>Administer Monitoring whiteboard</vt:lpstr>
      <vt:lpstr>Configure Azure Monitor</vt:lpstr>
      <vt:lpstr>Learning Objectives - Configure Azure Monitor </vt:lpstr>
      <vt:lpstr>Describe Azure Monitor Key Capabilities</vt:lpstr>
      <vt:lpstr>Understand Azure Monitor Components</vt:lpstr>
      <vt:lpstr>Define Metrics and Logs</vt:lpstr>
      <vt:lpstr>Describe Activity Log Events</vt:lpstr>
      <vt:lpstr>Query the Activity Log</vt:lpstr>
      <vt:lpstr>Learning Recap – Configure Azure Monitor</vt:lpstr>
      <vt:lpstr> Improve incident response with alerting on Azure </vt:lpstr>
      <vt:lpstr>Improve incident response with alerting on Azure - Overview</vt:lpstr>
      <vt:lpstr>Manage Azure Monitor Alerts</vt:lpstr>
      <vt:lpstr>Demonstration – Alerts</vt:lpstr>
      <vt:lpstr>Create Alert Rules</vt:lpstr>
      <vt:lpstr>Create Action Groups</vt:lpstr>
      <vt:lpstr>Learning Recap – Configure Azure Alerts</vt:lpstr>
      <vt:lpstr>Configure Log Analytics</vt:lpstr>
      <vt:lpstr>Learning Objectives - Configure Log Analytics </vt:lpstr>
      <vt:lpstr>Determine Log Analytics Uses</vt:lpstr>
      <vt:lpstr>Demonstration – Log Analytics</vt:lpstr>
      <vt:lpstr>Create a Workspace</vt:lpstr>
      <vt:lpstr>Query Log Analytics Data</vt:lpstr>
      <vt:lpstr>Structure Log Analytics Queries</vt:lpstr>
      <vt:lpstr>Learning Recap – Configure Log Analytics</vt:lpstr>
      <vt:lpstr>Lab – Implement Monitoring</vt:lpstr>
      <vt:lpstr>Lab 11 – Implement monitoring</vt:lpstr>
      <vt:lpstr>Lab 11 – Architecture diagram</vt:lpstr>
      <vt:lpstr>End of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2023-11-13T16:01:49Z</dcterms:created>
  <dcterms:modified xsi:type="dcterms:W3CDTF">2024-05-02T18:44:37Z</dcterms:modified>
</cp:coreProperties>
</file>